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1" r:id="rId2"/>
    <p:sldId id="265" r:id="rId3"/>
    <p:sldId id="280" r:id="rId4"/>
    <p:sldId id="267" r:id="rId5"/>
    <p:sldId id="278" r:id="rId6"/>
    <p:sldId id="290" r:id="rId7"/>
    <p:sldId id="287" r:id="rId8"/>
    <p:sldId id="268" r:id="rId9"/>
    <p:sldId id="276" r:id="rId10"/>
    <p:sldId id="275" r:id="rId11"/>
    <p:sldId id="291" r:id="rId12"/>
    <p:sldId id="282" r:id="rId13"/>
    <p:sldId id="271" r:id="rId14"/>
    <p:sldId id="272" r:id="rId15"/>
    <p:sldId id="284" r:id="rId16"/>
    <p:sldId id="273" r:id="rId17"/>
    <p:sldId id="292" r:id="rId18"/>
    <p:sldId id="279" r:id="rId19"/>
  </p:sldIdLst>
  <p:sldSz cx="12801600" cy="9601200" type="A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66FF"/>
    <a:srgbClr val="660066"/>
    <a:srgbClr val="FF9999"/>
    <a:srgbClr val="FFFFCC"/>
    <a:srgbClr val="FF66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2" autoAdjust="0"/>
    <p:restoredTop sz="94660"/>
  </p:normalViewPr>
  <p:slideViewPr>
    <p:cSldViewPr snapToGrid="0" showGuides="1">
      <p:cViewPr varScale="1">
        <p:scale>
          <a:sx n="77" d="100"/>
          <a:sy n="77" d="100"/>
        </p:scale>
        <p:origin x="1782" y="9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09535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03358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14942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166749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2A224F-8CB0-4845-B377-BB7DBE039922}"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158925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A224F-8CB0-4845-B377-BB7DBE039922}"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178622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A224F-8CB0-4845-B377-BB7DBE039922}" type="datetimeFigureOut">
              <a:rPr lang="en-GB" smtClean="0"/>
              <a:t>03/05/2017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87533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A224F-8CB0-4845-B377-BB7DBE039922}" type="datetimeFigureOut">
              <a:rPr lang="en-GB" smtClean="0"/>
              <a:t>03/05/2017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15915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224F-8CB0-4845-B377-BB7DBE039922}" type="datetimeFigureOut">
              <a:rPr lang="en-GB" smtClean="0"/>
              <a:t>03/05/2017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16753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6B2A224F-8CB0-4845-B377-BB7DBE039922}"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93301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6B2A224F-8CB0-4845-B377-BB7DBE039922}"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41590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B2A224F-8CB0-4845-B377-BB7DBE039922}" type="datetimeFigureOut">
              <a:rPr lang="en-GB" smtClean="0"/>
              <a:t>03/05/2017</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775168E2-D781-41FC-95B7-ADA5052CD864}" type="slidenum">
              <a:rPr lang="en-GB" smtClean="0"/>
              <a:t>‹#›</a:t>
            </a:fld>
            <a:endParaRPr lang="en-GB"/>
          </a:p>
        </p:txBody>
      </p:sp>
    </p:spTree>
    <p:extLst>
      <p:ext uri="{BB962C8B-B14F-4D97-AF65-F5344CB8AC3E}">
        <p14:creationId xmlns:p14="http://schemas.microsoft.com/office/powerpoint/2010/main" val="468041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120" y="942587"/>
            <a:ext cx="10881360" cy="3342640"/>
          </a:xfrm>
        </p:spPr>
        <p:txBody>
          <a:bodyPr>
            <a:normAutofit/>
          </a:bodyPr>
          <a:lstStyle/>
          <a:p>
            <a:r>
              <a:rPr lang="en-GB" b="1" dirty="0"/>
              <a:t>Radio 1 Big Weekend</a:t>
            </a:r>
            <a:br>
              <a:rPr lang="en-GB" b="1" dirty="0"/>
            </a:br>
            <a:r>
              <a:rPr lang="en-GB" b="1" dirty="0"/>
              <a:t>Burton Constable Hall</a:t>
            </a:r>
            <a:br>
              <a:rPr lang="en-GB" b="1" dirty="0"/>
            </a:br>
            <a:r>
              <a:rPr lang="en-GB" sz="4000" b="1" dirty="0"/>
              <a:t>Saturday 27</a:t>
            </a:r>
            <a:r>
              <a:rPr lang="en-GB" sz="4000" b="1" baseline="30000" dirty="0"/>
              <a:t>th</a:t>
            </a:r>
            <a:r>
              <a:rPr lang="en-GB" sz="4000" b="1" dirty="0"/>
              <a:t> May and Sunday 28</a:t>
            </a:r>
            <a:r>
              <a:rPr lang="en-GB" sz="4000" b="1" baseline="30000" dirty="0"/>
              <a:t>th</a:t>
            </a:r>
            <a:r>
              <a:rPr lang="en-GB" sz="4000" b="1" dirty="0"/>
              <a:t> May 2017</a:t>
            </a:r>
          </a:p>
        </p:txBody>
      </p:sp>
      <p:sp>
        <p:nvSpPr>
          <p:cNvPr id="3" name="Subtitle 2"/>
          <p:cNvSpPr>
            <a:spLocks noGrp="1"/>
          </p:cNvSpPr>
          <p:nvPr>
            <p:ph type="subTitle" idx="1"/>
          </p:nvPr>
        </p:nvSpPr>
        <p:spPr/>
        <p:txBody>
          <a:bodyPr>
            <a:normAutofit lnSpcReduction="10000"/>
          </a:bodyPr>
          <a:lstStyle/>
          <a:p>
            <a:r>
              <a:rPr lang="en-GB" dirty="0"/>
              <a:t>Draft Transport and Traffic Management Plan (v5)</a:t>
            </a:r>
          </a:p>
          <a:p>
            <a:r>
              <a:rPr lang="en-GB" dirty="0"/>
              <a:t>3</a:t>
            </a:r>
            <a:r>
              <a:rPr lang="en-GB" baseline="30000" dirty="0"/>
              <a:t>rd</a:t>
            </a:r>
            <a:r>
              <a:rPr lang="en-GB" dirty="0"/>
              <a:t> May 2017</a:t>
            </a:r>
          </a:p>
          <a:p>
            <a:endParaRPr lang="en-GB" dirty="0"/>
          </a:p>
          <a:p>
            <a:r>
              <a:rPr lang="en-GB" dirty="0"/>
              <a:t>Prepared for </a:t>
            </a:r>
            <a:r>
              <a:rPr lang="en-GB" b="1" dirty="0"/>
              <a:t>Hull 2017 </a:t>
            </a:r>
            <a:r>
              <a:rPr lang="en-GB" dirty="0"/>
              <a:t>by Local Transport Projects Ltd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56" y="8876173"/>
            <a:ext cx="4108704" cy="596257"/>
          </a:xfrm>
          <a:prstGeom prst="rect">
            <a:avLst/>
          </a:prstGeom>
        </p:spPr>
      </p:pic>
    </p:spTree>
    <p:extLst>
      <p:ext uri="{BB962C8B-B14F-4D97-AF65-F5344CB8AC3E}">
        <p14:creationId xmlns:p14="http://schemas.microsoft.com/office/powerpoint/2010/main" val="381842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rot="19382656">
            <a:off x="1810871" y="3057436"/>
            <a:ext cx="8641977" cy="3170099"/>
          </a:xfrm>
          <a:prstGeom prst="rect">
            <a:avLst/>
          </a:prstGeom>
          <a:noFill/>
        </p:spPr>
        <p:txBody>
          <a:bodyPr wrap="square" rtlCol="0">
            <a:spAutoFit/>
          </a:bodyPr>
          <a:lstStyle/>
          <a:p>
            <a:pPr algn="ctr"/>
            <a:r>
              <a:rPr lang="en-GB" sz="20000" dirty="0">
                <a:solidFill>
                  <a:schemeClr val="tx1">
                    <a:alpha val="15000"/>
                  </a:schemeClr>
                </a:solidFill>
              </a:rPr>
              <a:t>DRAFT</a:t>
            </a:r>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pic>
        <p:nvPicPr>
          <p:cNvPr id="11" name="Picture 10"/>
          <p:cNvPicPr>
            <a:picLocks noChangeAspect="1"/>
          </p:cNvPicPr>
          <p:nvPr/>
        </p:nvPicPr>
        <p:blipFill>
          <a:blip r:embed="rId3"/>
          <a:stretch>
            <a:fillRect/>
          </a:stretch>
        </p:blipFill>
        <p:spPr>
          <a:xfrm>
            <a:off x="2586584" y="871174"/>
            <a:ext cx="9969917" cy="8267992"/>
          </a:xfrm>
          <a:prstGeom prst="rect">
            <a:avLst/>
          </a:prstGeom>
        </p:spPr>
      </p:pic>
      <p:pic>
        <p:nvPicPr>
          <p:cNvPr id="12" name="Picture 11"/>
          <p:cNvPicPr>
            <a:picLocks noChangeAspect="1"/>
          </p:cNvPicPr>
          <p:nvPr/>
        </p:nvPicPr>
        <p:blipFill>
          <a:blip r:embed="rId4"/>
          <a:stretch>
            <a:fillRect/>
          </a:stretch>
        </p:blipFill>
        <p:spPr>
          <a:xfrm>
            <a:off x="345323" y="5005170"/>
            <a:ext cx="2780166" cy="3574499"/>
          </a:xfrm>
          <a:prstGeom prst="rect">
            <a:avLst/>
          </a:prstGeom>
        </p:spPr>
      </p:pic>
      <p:sp>
        <p:nvSpPr>
          <p:cNvPr id="35" name="TextBox 34"/>
          <p:cNvSpPr txBox="1"/>
          <p:nvPr/>
        </p:nvSpPr>
        <p:spPr>
          <a:xfrm>
            <a:off x="94511" y="145807"/>
            <a:ext cx="5704710" cy="369332"/>
          </a:xfrm>
          <a:prstGeom prst="rect">
            <a:avLst/>
          </a:prstGeom>
          <a:solidFill>
            <a:schemeClr val="bg1"/>
          </a:solidFill>
        </p:spPr>
        <p:txBody>
          <a:bodyPr wrap="square" rtlCol="0">
            <a:spAutoFit/>
          </a:bodyPr>
          <a:lstStyle/>
          <a:p>
            <a:r>
              <a:rPr lang="en-GB" b="1" dirty="0"/>
              <a:t>Figure 4: Proposed Park &amp; Ride, Normandy Barracks Site</a:t>
            </a:r>
          </a:p>
        </p:txBody>
      </p:sp>
      <p:sp>
        <p:nvSpPr>
          <p:cNvPr id="13" name="Rectangle 12"/>
          <p:cNvSpPr/>
          <p:nvPr/>
        </p:nvSpPr>
        <p:spPr>
          <a:xfrm>
            <a:off x="2165684" y="8231059"/>
            <a:ext cx="3344779" cy="118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94511" y="501473"/>
            <a:ext cx="4431645" cy="646331"/>
          </a:xfrm>
          <a:prstGeom prst="rect">
            <a:avLst/>
          </a:prstGeom>
          <a:solidFill>
            <a:schemeClr val="bg1"/>
          </a:solidFill>
        </p:spPr>
        <p:txBody>
          <a:bodyPr wrap="square" rtlCol="0">
            <a:spAutoFit/>
          </a:bodyPr>
          <a:lstStyle/>
          <a:p>
            <a:r>
              <a:rPr lang="en-GB" dirty="0"/>
              <a:t>Estimated ticket holders using facility: </a:t>
            </a:r>
            <a:r>
              <a:rPr lang="en-GB" dirty="0">
                <a:solidFill>
                  <a:srgbClr val="FF0000"/>
                </a:solidFill>
              </a:rPr>
              <a:t>7,600</a:t>
            </a:r>
          </a:p>
          <a:p>
            <a:r>
              <a:rPr lang="en-GB" dirty="0"/>
              <a:t>Two-way journey time to event: 87 minutes</a:t>
            </a:r>
          </a:p>
        </p:txBody>
      </p:sp>
      <p:sp>
        <p:nvSpPr>
          <p:cNvPr id="9" name="TextBox 8"/>
          <p:cNvSpPr txBox="1"/>
          <p:nvPr/>
        </p:nvSpPr>
        <p:spPr>
          <a:xfrm rot="19382656">
            <a:off x="1963271" y="3209836"/>
            <a:ext cx="8641977" cy="3170099"/>
          </a:xfrm>
          <a:prstGeom prst="rect">
            <a:avLst/>
          </a:prstGeom>
          <a:noFill/>
        </p:spPr>
        <p:txBody>
          <a:bodyPr wrap="square" rtlCol="0">
            <a:spAutoFit/>
          </a:bodyPr>
          <a:lstStyle/>
          <a:p>
            <a:pPr algn="ctr"/>
            <a:r>
              <a:rPr lang="en-GB" sz="20000" dirty="0">
                <a:solidFill>
                  <a:schemeClr val="tx1">
                    <a:alpha val="15000"/>
                  </a:schemeClr>
                </a:solidFill>
              </a:rPr>
              <a:t>DRAFT</a:t>
            </a:r>
          </a:p>
        </p:txBody>
      </p:sp>
    </p:spTree>
    <p:extLst>
      <p:ext uri="{BB962C8B-B14F-4D97-AF65-F5344CB8AC3E}">
        <p14:creationId xmlns:p14="http://schemas.microsoft.com/office/powerpoint/2010/main" val="61531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
        <p:nvSpPr>
          <p:cNvPr id="35" name="TextBox 34"/>
          <p:cNvSpPr txBox="1"/>
          <p:nvPr/>
        </p:nvSpPr>
        <p:spPr>
          <a:xfrm>
            <a:off x="94510" y="145807"/>
            <a:ext cx="10134577" cy="369332"/>
          </a:xfrm>
          <a:prstGeom prst="rect">
            <a:avLst/>
          </a:prstGeom>
          <a:solidFill>
            <a:schemeClr val="bg1"/>
          </a:solidFill>
        </p:spPr>
        <p:txBody>
          <a:bodyPr wrap="square" rtlCol="0">
            <a:spAutoFit/>
          </a:bodyPr>
          <a:lstStyle/>
          <a:p>
            <a:r>
              <a:rPr lang="en-GB" b="1" dirty="0"/>
              <a:t>Figure 5: Proposed Drop-off/Pick-up Grovehill, Beverley</a:t>
            </a:r>
          </a:p>
        </p:txBody>
      </p:sp>
      <p:sp>
        <p:nvSpPr>
          <p:cNvPr id="13" name="Rectangle 12"/>
          <p:cNvSpPr/>
          <p:nvPr/>
        </p:nvSpPr>
        <p:spPr>
          <a:xfrm>
            <a:off x="2165684" y="8231059"/>
            <a:ext cx="3344779" cy="118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94511" y="501473"/>
            <a:ext cx="4431645" cy="646331"/>
          </a:xfrm>
          <a:prstGeom prst="rect">
            <a:avLst/>
          </a:prstGeom>
          <a:solidFill>
            <a:schemeClr val="bg1"/>
          </a:solidFill>
        </p:spPr>
        <p:txBody>
          <a:bodyPr wrap="square" rtlCol="0">
            <a:spAutoFit/>
          </a:bodyPr>
          <a:lstStyle/>
          <a:p>
            <a:r>
              <a:rPr lang="en-GB" dirty="0"/>
              <a:t>Estimated ticket holders using facility: </a:t>
            </a:r>
            <a:r>
              <a:rPr lang="en-GB" dirty="0">
                <a:solidFill>
                  <a:srgbClr val="FF0000"/>
                </a:solidFill>
              </a:rPr>
              <a:t>3,250</a:t>
            </a:r>
          </a:p>
          <a:p>
            <a:r>
              <a:rPr lang="en-GB" dirty="0"/>
              <a:t>Two-way journey time to event: 76 minutes</a:t>
            </a:r>
          </a:p>
        </p:txBody>
      </p:sp>
      <p:pic>
        <p:nvPicPr>
          <p:cNvPr id="3" name="Picture 2"/>
          <p:cNvPicPr>
            <a:picLocks noChangeAspect="1"/>
          </p:cNvPicPr>
          <p:nvPr/>
        </p:nvPicPr>
        <p:blipFill>
          <a:blip r:embed="rId3"/>
          <a:stretch>
            <a:fillRect/>
          </a:stretch>
        </p:blipFill>
        <p:spPr>
          <a:xfrm>
            <a:off x="648522" y="2393208"/>
            <a:ext cx="4861941" cy="4868255"/>
          </a:xfrm>
          <a:prstGeom prst="rect">
            <a:avLst/>
          </a:prstGeom>
        </p:spPr>
      </p:pic>
      <p:pic>
        <p:nvPicPr>
          <p:cNvPr id="4" name="Picture 3"/>
          <p:cNvPicPr>
            <a:picLocks noChangeAspect="1"/>
          </p:cNvPicPr>
          <p:nvPr/>
        </p:nvPicPr>
        <p:blipFill>
          <a:blip r:embed="rId4"/>
          <a:stretch>
            <a:fillRect/>
          </a:stretch>
        </p:blipFill>
        <p:spPr>
          <a:xfrm>
            <a:off x="6583680" y="2916912"/>
            <a:ext cx="5432680" cy="3939863"/>
          </a:xfrm>
          <a:prstGeom prst="rect">
            <a:avLst/>
          </a:prstGeom>
        </p:spPr>
      </p:pic>
      <p:sp>
        <p:nvSpPr>
          <p:cNvPr id="5" name="Rectangle 4"/>
          <p:cNvSpPr/>
          <p:nvPr/>
        </p:nvSpPr>
        <p:spPr>
          <a:xfrm rot="21402892">
            <a:off x="4279971" y="6908242"/>
            <a:ext cx="385067" cy="2400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p:cNvSpPr/>
          <p:nvPr/>
        </p:nvSpPr>
        <p:spPr>
          <a:xfrm>
            <a:off x="2612313" y="4328075"/>
            <a:ext cx="1794882" cy="2576174"/>
          </a:xfrm>
          <a:custGeom>
            <a:avLst/>
            <a:gdLst>
              <a:gd name="connsiteX0" fmla="*/ 1794882 w 1794882"/>
              <a:gd name="connsiteY0" fmla="*/ 2535241 h 2576174"/>
              <a:gd name="connsiteX1" fmla="*/ 1406794 w 1794882"/>
              <a:gd name="connsiteY1" fmla="*/ 2545874 h 2576174"/>
              <a:gd name="connsiteX2" fmla="*/ 1093134 w 1794882"/>
              <a:gd name="connsiteY2" fmla="*/ 2567139 h 2576174"/>
              <a:gd name="connsiteX3" fmla="*/ 1013389 w 1794882"/>
              <a:gd name="connsiteY3" fmla="*/ 2381069 h 2576174"/>
              <a:gd name="connsiteX4" fmla="*/ 896431 w 1794882"/>
              <a:gd name="connsiteY4" fmla="*/ 2014246 h 2576174"/>
              <a:gd name="connsiteX5" fmla="*/ 726310 w 1794882"/>
              <a:gd name="connsiteY5" fmla="*/ 1604892 h 2576174"/>
              <a:gd name="connsiteX6" fmla="*/ 433915 w 1794882"/>
              <a:gd name="connsiteY6" fmla="*/ 945674 h 2576174"/>
              <a:gd name="connsiteX7" fmla="*/ 56459 w 1794882"/>
              <a:gd name="connsiteY7" fmla="*/ 116334 h 2576174"/>
              <a:gd name="connsiteX8" fmla="*/ 8613 w 1794882"/>
              <a:gd name="connsiteY8" fmla="*/ 25958 h 257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882" h="2576174">
                <a:moveTo>
                  <a:pt x="1794882" y="2535241"/>
                </a:moveTo>
                <a:lnTo>
                  <a:pt x="1406794" y="2545874"/>
                </a:lnTo>
                <a:cubicBezTo>
                  <a:pt x="1289836" y="2551190"/>
                  <a:pt x="1158701" y="2594607"/>
                  <a:pt x="1093134" y="2567139"/>
                </a:cubicBezTo>
                <a:cubicBezTo>
                  <a:pt x="1027566" y="2539672"/>
                  <a:pt x="1046173" y="2473218"/>
                  <a:pt x="1013389" y="2381069"/>
                </a:cubicBezTo>
                <a:cubicBezTo>
                  <a:pt x="980605" y="2288920"/>
                  <a:pt x="944277" y="2143609"/>
                  <a:pt x="896431" y="2014246"/>
                </a:cubicBezTo>
                <a:cubicBezTo>
                  <a:pt x="848585" y="1884883"/>
                  <a:pt x="803396" y="1782987"/>
                  <a:pt x="726310" y="1604892"/>
                </a:cubicBezTo>
                <a:cubicBezTo>
                  <a:pt x="649224" y="1426797"/>
                  <a:pt x="545557" y="1193767"/>
                  <a:pt x="433915" y="945674"/>
                </a:cubicBezTo>
                <a:cubicBezTo>
                  <a:pt x="322273" y="697581"/>
                  <a:pt x="127343" y="269620"/>
                  <a:pt x="56459" y="116334"/>
                </a:cubicBezTo>
                <a:cubicBezTo>
                  <a:pt x="-14425" y="-36952"/>
                  <a:pt x="-2906" y="-5497"/>
                  <a:pt x="8613" y="25958"/>
                </a:cubicBezTo>
              </a:path>
            </a:pathLst>
          </a:cu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Freeform: Shape 6"/>
          <p:cNvSpPr/>
          <p:nvPr/>
        </p:nvSpPr>
        <p:spPr>
          <a:xfrm>
            <a:off x="2033971" y="2392326"/>
            <a:ext cx="1448192" cy="1935125"/>
          </a:xfrm>
          <a:custGeom>
            <a:avLst/>
            <a:gdLst>
              <a:gd name="connsiteX0" fmla="*/ 571006 w 1448192"/>
              <a:gd name="connsiteY0" fmla="*/ 1935125 h 1935125"/>
              <a:gd name="connsiteX1" fmla="*/ 278610 w 1448192"/>
              <a:gd name="connsiteY1" fmla="*/ 1339702 h 1935125"/>
              <a:gd name="connsiteX2" fmla="*/ 65959 w 1448192"/>
              <a:gd name="connsiteY2" fmla="*/ 850604 h 1935125"/>
              <a:gd name="connsiteX3" fmla="*/ 7480 w 1448192"/>
              <a:gd name="connsiteY3" fmla="*/ 749595 h 1935125"/>
              <a:gd name="connsiteX4" fmla="*/ 209499 w 1448192"/>
              <a:gd name="connsiteY4" fmla="*/ 648586 h 1935125"/>
              <a:gd name="connsiteX5" fmla="*/ 661382 w 1448192"/>
              <a:gd name="connsiteY5" fmla="*/ 409353 h 1935125"/>
              <a:gd name="connsiteX6" fmla="*/ 1145164 w 1448192"/>
              <a:gd name="connsiteY6" fmla="*/ 207334 h 1935125"/>
              <a:gd name="connsiteX7" fmla="*/ 1448192 w 1448192"/>
              <a:gd name="connsiteY7" fmla="*/ 0 h 1935125"/>
              <a:gd name="connsiteX8" fmla="*/ 1448192 w 1448192"/>
              <a:gd name="connsiteY8" fmla="*/ 0 h 1935125"/>
              <a:gd name="connsiteX9" fmla="*/ 1448192 w 1448192"/>
              <a:gd name="connsiteY9" fmla="*/ 0 h 193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8192" h="1935125">
                <a:moveTo>
                  <a:pt x="571006" y="1935125"/>
                </a:moveTo>
                <a:cubicBezTo>
                  <a:pt x="466895" y="1727790"/>
                  <a:pt x="362784" y="1520455"/>
                  <a:pt x="278610" y="1339702"/>
                </a:cubicBezTo>
                <a:cubicBezTo>
                  <a:pt x="194436" y="1158949"/>
                  <a:pt x="111147" y="948955"/>
                  <a:pt x="65959" y="850604"/>
                </a:cubicBezTo>
                <a:cubicBezTo>
                  <a:pt x="20771" y="752253"/>
                  <a:pt x="-16443" y="783265"/>
                  <a:pt x="7480" y="749595"/>
                </a:cubicBezTo>
                <a:cubicBezTo>
                  <a:pt x="31403" y="715925"/>
                  <a:pt x="209499" y="648586"/>
                  <a:pt x="209499" y="648586"/>
                </a:cubicBezTo>
                <a:cubicBezTo>
                  <a:pt x="318483" y="591879"/>
                  <a:pt x="505438" y="482895"/>
                  <a:pt x="661382" y="409353"/>
                </a:cubicBezTo>
                <a:cubicBezTo>
                  <a:pt x="817326" y="335811"/>
                  <a:pt x="1014029" y="275559"/>
                  <a:pt x="1145164" y="207334"/>
                </a:cubicBezTo>
                <a:cubicBezTo>
                  <a:pt x="1276299" y="139109"/>
                  <a:pt x="1448192" y="0"/>
                  <a:pt x="1448192" y="0"/>
                </a:cubicBezTo>
                <a:lnTo>
                  <a:pt x="1448192" y="0"/>
                </a:lnTo>
                <a:lnTo>
                  <a:pt x="1448192" y="0"/>
                </a:lnTo>
              </a:path>
            </a:pathLst>
          </a:cu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6970205" y="8088997"/>
            <a:ext cx="5538787" cy="1169551"/>
          </a:xfrm>
          <a:prstGeom prst="rect">
            <a:avLst/>
          </a:prstGeom>
          <a:solidFill>
            <a:schemeClr val="bg1"/>
          </a:solidFill>
          <a:ln>
            <a:solidFill>
              <a:schemeClr val="bg1">
                <a:lumMod val="50000"/>
              </a:schemeClr>
            </a:solidFill>
          </a:ln>
        </p:spPr>
        <p:txBody>
          <a:bodyPr wrap="square" rtlCol="0">
            <a:spAutoFit/>
          </a:bodyPr>
          <a:lstStyle/>
          <a:p>
            <a:r>
              <a:rPr lang="en-GB" sz="1400" b="1" u="sng" dirty="0"/>
              <a:t>KEY</a:t>
            </a:r>
          </a:p>
          <a:p>
            <a:r>
              <a:rPr lang="en-GB" sz="1400" dirty="0"/>
              <a:t>Proposed bus shuttle route</a:t>
            </a:r>
          </a:p>
          <a:p>
            <a:endParaRPr lang="en-GB" sz="1400" dirty="0"/>
          </a:p>
          <a:p>
            <a:r>
              <a:rPr lang="en-GB" sz="1400" dirty="0"/>
              <a:t>Direction of shuttle bus</a:t>
            </a:r>
          </a:p>
          <a:p>
            <a:endParaRPr lang="en-GB" sz="1400" dirty="0"/>
          </a:p>
        </p:txBody>
      </p:sp>
      <p:cxnSp>
        <p:nvCxnSpPr>
          <p:cNvPr id="17" name="Straight Connector 16"/>
          <p:cNvCxnSpPr/>
          <p:nvPr/>
        </p:nvCxnSpPr>
        <p:spPr>
          <a:xfrm>
            <a:off x="10752607" y="8459098"/>
            <a:ext cx="1207828" cy="0"/>
          </a:xfrm>
          <a:prstGeom prst="line">
            <a:avLst/>
          </a:pr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cxnSp>
      <p:sp>
        <p:nvSpPr>
          <p:cNvPr id="18" name="Isosceles Triangle 17"/>
          <p:cNvSpPr/>
          <p:nvPr/>
        </p:nvSpPr>
        <p:spPr>
          <a:xfrm rot="5400000">
            <a:off x="11276134" y="8771898"/>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p:cNvSpPr/>
          <p:nvPr/>
        </p:nvSpPr>
        <p:spPr>
          <a:xfrm rot="5400000">
            <a:off x="4086919" y="6748491"/>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p:cNvSpPr/>
          <p:nvPr/>
        </p:nvSpPr>
        <p:spPr>
          <a:xfrm rot="20421360">
            <a:off x="3541604" y="6554787"/>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p:cNvSpPr/>
          <p:nvPr/>
        </p:nvSpPr>
        <p:spPr>
          <a:xfrm rot="19984386">
            <a:off x="2561098" y="4264814"/>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p:cNvSpPr/>
          <p:nvPr/>
        </p:nvSpPr>
        <p:spPr>
          <a:xfrm rot="9483473">
            <a:off x="3001287" y="5246553"/>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p:cNvSpPr/>
          <p:nvPr/>
        </p:nvSpPr>
        <p:spPr>
          <a:xfrm rot="14726366">
            <a:off x="2573327" y="2721637"/>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p:cNvSpPr/>
          <p:nvPr/>
        </p:nvSpPr>
        <p:spPr>
          <a:xfrm rot="3783553">
            <a:off x="3108963" y="2486720"/>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5568895" y="5595670"/>
            <a:ext cx="1345630" cy="830997"/>
          </a:xfrm>
          <a:prstGeom prst="rect">
            <a:avLst/>
          </a:prstGeom>
          <a:solidFill>
            <a:schemeClr val="accent4">
              <a:lumMod val="60000"/>
              <a:lumOff val="40000"/>
            </a:schemeClr>
          </a:solidFill>
          <a:ln>
            <a:noFill/>
          </a:ln>
        </p:spPr>
        <p:txBody>
          <a:bodyPr wrap="square" rtlCol="0">
            <a:spAutoFit/>
          </a:bodyPr>
          <a:lstStyle/>
          <a:p>
            <a:pPr algn="ctr"/>
            <a:r>
              <a:rPr lang="en-GB" sz="1200" b="1" u="sng" dirty="0"/>
              <a:t>Grovehill Depot</a:t>
            </a:r>
          </a:p>
          <a:p>
            <a:pPr algn="ctr"/>
            <a:r>
              <a:rPr lang="en-GB" sz="1200" dirty="0"/>
              <a:t>Proposed shuttle bus pick up/ drop off</a:t>
            </a:r>
          </a:p>
        </p:txBody>
      </p:sp>
      <p:cxnSp>
        <p:nvCxnSpPr>
          <p:cNvPr id="27" name="Straight Arrow Connector 26"/>
          <p:cNvCxnSpPr>
            <a:cxnSpLocks/>
            <a:stCxn id="26" idx="1"/>
            <a:endCxn id="5" idx="0"/>
          </p:cNvCxnSpPr>
          <p:nvPr/>
        </p:nvCxnSpPr>
        <p:spPr>
          <a:xfrm flipH="1">
            <a:off x="4465627" y="6011169"/>
            <a:ext cx="1103268" cy="8972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34589" y="1930037"/>
            <a:ext cx="1444502" cy="461665"/>
          </a:xfrm>
          <a:prstGeom prst="rect">
            <a:avLst/>
          </a:prstGeom>
          <a:solidFill>
            <a:schemeClr val="bg1"/>
          </a:solidFill>
          <a:ln>
            <a:solidFill>
              <a:schemeClr val="tx1"/>
            </a:solidFill>
          </a:ln>
        </p:spPr>
        <p:txBody>
          <a:bodyPr wrap="square" rtlCol="0">
            <a:spAutoFit/>
          </a:bodyPr>
          <a:lstStyle/>
          <a:p>
            <a:pPr algn="ctr"/>
            <a:r>
              <a:rPr lang="en-GB" sz="1200" dirty="0"/>
              <a:t>To/from Burton Constable</a:t>
            </a:r>
          </a:p>
        </p:txBody>
      </p:sp>
      <p:cxnSp>
        <p:nvCxnSpPr>
          <p:cNvPr id="31" name="Straight Arrow Connector 30"/>
          <p:cNvCxnSpPr>
            <a:cxnSpLocks/>
            <a:stCxn id="26" idx="3"/>
          </p:cNvCxnSpPr>
          <p:nvPr/>
        </p:nvCxnSpPr>
        <p:spPr>
          <a:xfrm flipV="1">
            <a:off x="6914525" y="5259945"/>
            <a:ext cx="4489694" cy="751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21402892">
            <a:off x="11405951" y="5196415"/>
            <a:ext cx="54942" cy="6200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p:cNvSpPr/>
          <p:nvPr/>
        </p:nvSpPr>
        <p:spPr>
          <a:xfrm>
            <a:off x="10718420" y="3280787"/>
            <a:ext cx="1294384" cy="1926386"/>
          </a:xfrm>
          <a:custGeom>
            <a:avLst/>
            <a:gdLst>
              <a:gd name="connsiteX0" fmla="*/ 1294384 w 1294384"/>
              <a:gd name="connsiteY0" fmla="*/ 0 h 1926386"/>
              <a:gd name="connsiteX1" fmla="*/ 1043176 w 1294384"/>
              <a:gd name="connsiteY1" fmla="*/ 90435 h 1926386"/>
              <a:gd name="connsiteX2" fmla="*/ 852257 w 1294384"/>
              <a:gd name="connsiteY2" fmla="*/ 193431 h 1926386"/>
              <a:gd name="connsiteX3" fmla="*/ 716604 w 1294384"/>
              <a:gd name="connsiteY3" fmla="*/ 293914 h 1926386"/>
              <a:gd name="connsiteX4" fmla="*/ 593512 w 1294384"/>
              <a:gd name="connsiteY4" fmla="*/ 396910 h 1926386"/>
              <a:gd name="connsiteX5" fmla="*/ 477956 w 1294384"/>
              <a:gd name="connsiteY5" fmla="*/ 497393 h 1926386"/>
              <a:gd name="connsiteX6" fmla="*/ 334767 w 1294384"/>
              <a:gd name="connsiteY6" fmla="*/ 585316 h 1926386"/>
              <a:gd name="connsiteX7" fmla="*/ 219211 w 1294384"/>
              <a:gd name="connsiteY7" fmla="*/ 645606 h 1926386"/>
              <a:gd name="connsiteX8" fmla="*/ 96118 w 1294384"/>
              <a:gd name="connsiteY8" fmla="*/ 705897 h 1926386"/>
              <a:gd name="connsiteX9" fmla="*/ 659 w 1294384"/>
              <a:gd name="connsiteY9" fmla="*/ 753626 h 1926386"/>
              <a:gd name="connsiteX10" fmla="*/ 65973 w 1294384"/>
              <a:gd name="connsiteY10" fmla="*/ 896815 h 1926386"/>
              <a:gd name="connsiteX11" fmla="*/ 279501 w 1294384"/>
              <a:gd name="connsiteY11" fmla="*/ 1354015 h 1926386"/>
              <a:gd name="connsiteX12" fmla="*/ 422690 w 1294384"/>
              <a:gd name="connsiteY12" fmla="*/ 1660490 h 1926386"/>
              <a:gd name="connsiteX13" fmla="*/ 513125 w 1294384"/>
              <a:gd name="connsiteY13" fmla="*/ 1911699 h 1926386"/>
              <a:gd name="connsiteX14" fmla="*/ 603560 w 1294384"/>
              <a:gd name="connsiteY14" fmla="*/ 1896626 h 1926386"/>
              <a:gd name="connsiteX15" fmla="*/ 701532 w 1294384"/>
              <a:gd name="connsiteY15" fmla="*/ 1896626 h 1926386"/>
              <a:gd name="connsiteX16" fmla="*/ 721628 w 1294384"/>
              <a:gd name="connsiteY16" fmla="*/ 1896626 h 192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4384" h="1926386">
                <a:moveTo>
                  <a:pt x="1294384" y="0"/>
                </a:moveTo>
                <a:cubicBezTo>
                  <a:pt x="1205624" y="29098"/>
                  <a:pt x="1116864" y="58197"/>
                  <a:pt x="1043176" y="90435"/>
                </a:cubicBezTo>
                <a:cubicBezTo>
                  <a:pt x="969488" y="122673"/>
                  <a:pt x="906686" y="159518"/>
                  <a:pt x="852257" y="193431"/>
                </a:cubicBezTo>
                <a:cubicBezTo>
                  <a:pt x="797828" y="227344"/>
                  <a:pt x="759728" y="260001"/>
                  <a:pt x="716604" y="293914"/>
                </a:cubicBezTo>
                <a:cubicBezTo>
                  <a:pt x="673480" y="327827"/>
                  <a:pt x="633287" y="362997"/>
                  <a:pt x="593512" y="396910"/>
                </a:cubicBezTo>
                <a:cubicBezTo>
                  <a:pt x="553737" y="430823"/>
                  <a:pt x="521080" y="465992"/>
                  <a:pt x="477956" y="497393"/>
                </a:cubicBezTo>
                <a:cubicBezTo>
                  <a:pt x="434832" y="528794"/>
                  <a:pt x="377891" y="560614"/>
                  <a:pt x="334767" y="585316"/>
                </a:cubicBezTo>
                <a:cubicBezTo>
                  <a:pt x="291643" y="610018"/>
                  <a:pt x="258986" y="625509"/>
                  <a:pt x="219211" y="645606"/>
                </a:cubicBezTo>
                <a:cubicBezTo>
                  <a:pt x="179436" y="665703"/>
                  <a:pt x="96118" y="705897"/>
                  <a:pt x="96118" y="705897"/>
                </a:cubicBezTo>
                <a:cubicBezTo>
                  <a:pt x="59693" y="723900"/>
                  <a:pt x="5683" y="721806"/>
                  <a:pt x="659" y="753626"/>
                </a:cubicBezTo>
                <a:cubicBezTo>
                  <a:pt x="-4365" y="785446"/>
                  <a:pt x="19499" y="796750"/>
                  <a:pt x="65973" y="896815"/>
                </a:cubicBezTo>
                <a:cubicBezTo>
                  <a:pt x="112447" y="996880"/>
                  <a:pt x="279501" y="1354015"/>
                  <a:pt x="279501" y="1354015"/>
                </a:cubicBezTo>
                <a:cubicBezTo>
                  <a:pt x="338954" y="1481294"/>
                  <a:pt x="383753" y="1567543"/>
                  <a:pt x="422690" y="1660490"/>
                </a:cubicBezTo>
                <a:cubicBezTo>
                  <a:pt x="461627" y="1753437"/>
                  <a:pt x="482980" y="1872343"/>
                  <a:pt x="513125" y="1911699"/>
                </a:cubicBezTo>
                <a:cubicBezTo>
                  <a:pt x="543270" y="1951055"/>
                  <a:pt x="572159" y="1899138"/>
                  <a:pt x="603560" y="1896626"/>
                </a:cubicBezTo>
                <a:cubicBezTo>
                  <a:pt x="634961" y="1894114"/>
                  <a:pt x="701532" y="1896626"/>
                  <a:pt x="701532" y="1896626"/>
                </a:cubicBezTo>
                <a:lnTo>
                  <a:pt x="721628" y="1896626"/>
                </a:lnTo>
              </a:path>
            </a:pathLst>
          </a:cu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Isosceles Triangle 38"/>
          <p:cNvSpPr/>
          <p:nvPr/>
        </p:nvSpPr>
        <p:spPr>
          <a:xfrm rot="14726366">
            <a:off x="10922343" y="3790700"/>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Isosceles Triangle 40"/>
          <p:cNvSpPr/>
          <p:nvPr/>
        </p:nvSpPr>
        <p:spPr>
          <a:xfrm rot="2579328">
            <a:off x="11326014" y="3489776"/>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Isosceles Triangle 41"/>
          <p:cNvSpPr/>
          <p:nvPr/>
        </p:nvSpPr>
        <p:spPr>
          <a:xfrm rot="19984386">
            <a:off x="10758096" y="4178185"/>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Isosceles Triangle 42"/>
          <p:cNvSpPr/>
          <p:nvPr/>
        </p:nvSpPr>
        <p:spPr>
          <a:xfrm rot="9483473">
            <a:off x="11054847" y="4836946"/>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p:cNvSpPr/>
          <p:nvPr/>
        </p:nvSpPr>
        <p:spPr>
          <a:xfrm>
            <a:off x="8537748" y="51899"/>
            <a:ext cx="4332949" cy="246221"/>
          </a:xfrm>
          <a:prstGeom prst="rect">
            <a:avLst/>
          </a:prstGeom>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1000" dirty="0"/>
          </a:p>
        </p:txBody>
      </p:sp>
    </p:spTree>
    <p:extLst>
      <p:ext uri="{BB962C8B-B14F-4D97-AF65-F5344CB8AC3E}">
        <p14:creationId xmlns:p14="http://schemas.microsoft.com/office/powerpoint/2010/main" val="268587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110" y="328297"/>
            <a:ext cx="11041380" cy="533852"/>
          </a:xfrm>
        </p:spPr>
        <p:txBody>
          <a:bodyPr>
            <a:noAutofit/>
          </a:bodyPr>
          <a:lstStyle/>
          <a:p>
            <a:r>
              <a:rPr lang="en-GB" sz="3600" b="1" dirty="0">
                <a:latin typeface="+mn-lt"/>
              </a:rPr>
              <a:t>Proposed Local Area Traffic Management Plan (LATMP)</a:t>
            </a:r>
          </a:p>
        </p:txBody>
      </p:sp>
      <p:sp>
        <p:nvSpPr>
          <p:cNvPr id="5" name="Content Placeholder 4"/>
          <p:cNvSpPr>
            <a:spLocks noGrp="1"/>
          </p:cNvSpPr>
          <p:nvPr>
            <p:ph idx="1"/>
          </p:nvPr>
        </p:nvSpPr>
        <p:spPr>
          <a:xfrm>
            <a:off x="880110" y="1463040"/>
            <a:ext cx="11041380" cy="7839456"/>
          </a:xfrm>
        </p:spPr>
        <p:txBody>
          <a:bodyPr>
            <a:normAutofit fontScale="40000" lnSpcReduction="20000"/>
          </a:bodyPr>
          <a:lstStyle/>
          <a:p>
            <a:pPr marL="0" indent="0">
              <a:spcBef>
                <a:spcPts val="600"/>
              </a:spcBef>
              <a:spcAft>
                <a:spcPts val="600"/>
              </a:spcAft>
              <a:buNone/>
            </a:pPr>
            <a:r>
              <a:rPr lang="en-GB" b="1" dirty="0"/>
              <a:t>Figure 6 </a:t>
            </a:r>
            <a:r>
              <a:rPr lang="en-GB" dirty="0"/>
              <a:t>illustrates the general arrangement of the LATMP at the Burton Constable event site that includes the following elements:</a:t>
            </a:r>
          </a:p>
          <a:p>
            <a:pPr marL="0" indent="0">
              <a:spcBef>
                <a:spcPts val="600"/>
              </a:spcBef>
              <a:spcAft>
                <a:spcPts val="600"/>
              </a:spcAft>
              <a:buNone/>
            </a:pPr>
            <a:r>
              <a:rPr lang="en-GB" b="1" dirty="0"/>
              <a:t>Authorised vehicle route</a:t>
            </a:r>
          </a:p>
          <a:p>
            <a:pPr>
              <a:spcBef>
                <a:spcPts val="600"/>
              </a:spcBef>
              <a:spcAft>
                <a:spcPts val="600"/>
              </a:spcAft>
            </a:pPr>
            <a:r>
              <a:rPr lang="en-GB" dirty="0"/>
              <a:t>A</a:t>
            </a:r>
            <a:r>
              <a:rPr lang="en-GB" sz="3900" dirty="0"/>
              <a:t>ccess</a:t>
            </a:r>
            <a:r>
              <a:rPr lang="en-GB" dirty="0"/>
              <a:t> to the event will be principally via the authorised vehicle route that runs north to south through the site with an entry point on the A165 south of </a:t>
            </a:r>
            <a:r>
              <a:rPr lang="en-GB" dirty="0" err="1"/>
              <a:t>Skirlaugh</a:t>
            </a:r>
            <a:r>
              <a:rPr lang="en-GB" dirty="0"/>
              <a:t> and an exit point on the B1238 east of Sproatley.  This routing provides the best arrangement to accommodate vehicle checking during the “entry phase” and reduces the impact of heavy and potentially queuing traffic in Sproatley on the Saturday and Sunday morning.  A disadvantage of this direction of operation is that it introduces a cross-over movement for buses using the temporary bus station at the event.  </a:t>
            </a:r>
          </a:p>
          <a:p>
            <a:pPr>
              <a:spcBef>
                <a:spcPts val="600"/>
              </a:spcBef>
              <a:spcAft>
                <a:spcPts val="600"/>
              </a:spcAft>
            </a:pPr>
            <a:r>
              <a:rPr lang="en-GB" dirty="0"/>
              <a:t>This route will operate in a north to south direction at all times during the event with the exception of the exit phase when it will operate south to north as shown in </a:t>
            </a:r>
            <a:r>
              <a:rPr lang="en-GB" b="1" dirty="0"/>
              <a:t>Figure 7</a:t>
            </a:r>
            <a:r>
              <a:rPr lang="en-GB" dirty="0"/>
              <a:t>.  The switch to south-north will take place between 14:00 and 14:30 during which time the road will be closed for all event traffic except for the traffic management contractor and emergency services.  South-north operation will come into operation at 14:30 and remain in operation until the completion of the “exit phase” at around mid-night.  The reason for this switch in direction is to remove the bus cross-over movement at the temporary bus station that will improve the performance and efficiency of the “exit phase” bus operation.</a:t>
            </a:r>
          </a:p>
          <a:p>
            <a:pPr>
              <a:spcBef>
                <a:spcPts val="600"/>
              </a:spcBef>
              <a:spcAft>
                <a:spcPts val="600"/>
              </a:spcAft>
            </a:pPr>
            <a:r>
              <a:rPr lang="en-GB" dirty="0"/>
              <a:t>The operation of the switch over will need to be reflected in signing proposals, communication strategy and information issued to operational/production/artiste traffic.</a:t>
            </a:r>
          </a:p>
          <a:p>
            <a:pPr>
              <a:spcBef>
                <a:spcPts val="600"/>
              </a:spcBef>
              <a:spcAft>
                <a:spcPts val="600"/>
              </a:spcAft>
            </a:pPr>
            <a:r>
              <a:rPr lang="en-GB" dirty="0"/>
              <a:t>The section of the authorised vehicle route between the A165 and New </a:t>
            </a:r>
            <a:r>
              <a:rPr lang="en-GB" dirty="0" err="1"/>
              <a:t>Ellerby</a:t>
            </a:r>
            <a:r>
              <a:rPr lang="en-GB" dirty="0"/>
              <a:t> will have two-way operation to support access for local residents.</a:t>
            </a:r>
          </a:p>
          <a:p>
            <a:pPr>
              <a:spcBef>
                <a:spcPts val="600"/>
              </a:spcBef>
              <a:spcAft>
                <a:spcPts val="600"/>
              </a:spcAft>
            </a:pPr>
            <a:r>
              <a:rPr lang="en-GB" dirty="0"/>
              <a:t>The remainder of the route between will operate one-way as described above.  This section of the route between New </a:t>
            </a:r>
            <a:r>
              <a:rPr lang="en-GB" dirty="0" err="1"/>
              <a:t>Ellerby</a:t>
            </a:r>
            <a:r>
              <a:rPr lang="en-GB" dirty="0"/>
              <a:t> and B1238 will be closed to all traffic with the exception of authorised vehicles including local residents.  This closure will be in place for the duration of the event. The road closure will require a Temporary Traffic Regulation Order (TTRO).</a:t>
            </a:r>
          </a:p>
          <a:p>
            <a:pPr marL="0" indent="0">
              <a:spcBef>
                <a:spcPts val="600"/>
              </a:spcBef>
              <a:spcAft>
                <a:spcPts val="600"/>
              </a:spcAft>
              <a:buNone/>
            </a:pPr>
            <a:r>
              <a:rPr lang="en-GB" sz="4000" b="1" dirty="0"/>
              <a:t>Vehicle check area and un-authorised vehicle exit route</a:t>
            </a:r>
          </a:p>
          <a:p>
            <a:pPr>
              <a:spcBef>
                <a:spcPts val="600"/>
              </a:spcBef>
              <a:spcAft>
                <a:spcPts val="600"/>
              </a:spcAft>
            </a:pPr>
            <a:r>
              <a:rPr lang="en-GB" dirty="0"/>
              <a:t>This will operate immediately south of New </a:t>
            </a:r>
            <a:r>
              <a:rPr lang="en-GB" dirty="0" err="1"/>
              <a:t>Ellerby</a:t>
            </a:r>
            <a:r>
              <a:rPr lang="en-GB" dirty="0"/>
              <a:t> and function to identify and re-direct un-authorised vehicles attempting to enter the event.  It is envisaged that this would largely consist of ticket holders looking to be dropped off at or close to the event.</a:t>
            </a:r>
          </a:p>
          <a:p>
            <a:pPr>
              <a:spcBef>
                <a:spcPts val="600"/>
              </a:spcBef>
              <a:spcAft>
                <a:spcPts val="600"/>
              </a:spcAft>
            </a:pPr>
            <a:r>
              <a:rPr lang="en-GB" dirty="0"/>
              <a:t>Where un-authorised vehicles are identified they will be re-directed away from the site via the designated exit route back to the A165 via Old </a:t>
            </a:r>
            <a:r>
              <a:rPr lang="en-GB" dirty="0" err="1"/>
              <a:t>Ellerby</a:t>
            </a:r>
            <a:r>
              <a:rPr lang="en-GB" dirty="0"/>
              <a:t> and Coniston.</a:t>
            </a:r>
          </a:p>
          <a:p>
            <a:pPr marL="0" indent="0">
              <a:spcBef>
                <a:spcPts val="600"/>
              </a:spcBef>
              <a:spcAft>
                <a:spcPts val="600"/>
              </a:spcAft>
              <a:buNone/>
            </a:pPr>
            <a:r>
              <a:rPr lang="en-GB" sz="4000" b="1" dirty="0"/>
              <a:t>Control Points</a:t>
            </a:r>
          </a:p>
          <a:p>
            <a:pPr>
              <a:spcBef>
                <a:spcPts val="600"/>
              </a:spcBef>
              <a:spcAft>
                <a:spcPts val="600"/>
              </a:spcAft>
            </a:pPr>
            <a:r>
              <a:rPr lang="en-GB" dirty="0"/>
              <a:t>Marshalled control points are proposed at each potential entry/exit point to the event and effected local roads.  The control points are principally provided to prevent access by un-authorised vehicles whilst allowing access for local residents who have been provided with an access permit.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Tree>
    <p:extLst>
      <p:ext uri="{BB962C8B-B14F-4D97-AF65-F5344CB8AC3E}">
        <p14:creationId xmlns:p14="http://schemas.microsoft.com/office/powerpoint/2010/main" val="73004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110" y="328297"/>
            <a:ext cx="11041380" cy="533852"/>
          </a:xfrm>
        </p:spPr>
        <p:txBody>
          <a:bodyPr>
            <a:noAutofit/>
          </a:bodyPr>
          <a:lstStyle/>
          <a:p>
            <a:r>
              <a:rPr lang="en-GB" sz="3600" b="1" dirty="0">
                <a:latin typeface="+mn-lt"/>
              </a:rPr>
              <a:t>Proposed Local Area Traffic Management Plan (LATMP) continued…</a:t>
            </a:r>
          </a:p>
        </p:txBody>
      </p:sp>
      <p:sp>
        <p:nvSpPr>
          <p:cNvPr id="5" name="Content Placeholder 4"/>
          <p:cNvSpPr>
            <a:spLocks noGrp="1"/>
          </p:cNvSpPr>
          <p:nvPr>
            <p:ph idx="1"/>
          </p:nvPr>
        </p:nvSpPr>
        <p:spPr>
          <a:xfrm>
            <a:off x="880110" y="1203525"/>
            <a:ext cx="11041380" cy="7989243"/>
          </a:xfrm>
        </p:spPr>
        <p:txBody>
          <a:bodyPr>
            <a:normAutofit fontScale="92500" lnSpcReduction="10000"/>
          </a:bodyPr>
          <a:lstStyle/>
          <a:p>
            <a:pPr marL="0" indent="0">
              <a:spcBef>
                <a:spcPts val="600"/>
              </a:spcBef>
              <a:spcAft>
                <a:spcPts val="600"/>
              </a:spcAft>
              <a:buNone/>
            </a:pPr>
            <a:r>
              <a:rPr lang="en-GB" sz="1600" b="1" dirty="0"/>
              <a:t>Temporary Bus Station and </a:t>
            </a:r>
            <a:r>
              <a:rPr lang="en-GB" sz="1400" b="1" dirty="0"/>
              <a:t>Taxi/PHV area</a:t>
            </a:r>
            <a:endParaRPr lang="en-GB" sz="1600" b="1" dirty="0"/>
          </a:p>
          <a:p>
            <a:pPr>
              <a:spcBef>
                <a:spcPts val="600"/>
              </a:spcBef>
              <a:spcAft>
                <a:spcPts val="600"/>
              </a:spcAft>
            </a:pPr>
            <a:r>
              <a:rPr lang="en-GB" sz="1600" dirty="0"/>
              <a:t>The temporary bus station is located adjacent to the authorised vehicle route at Burton Constable Hall and will facilitate bus shuttle operations at the event.  The design of the temporary bus station is under development.</a:t>
            </a:r>
          </a:p>
          <a:p>
            <a:pPr>
              <a:spcBef>
                <a:spcPts val="600"/>
              </a:spcBef>
              <a:spcAft>
                <a:spcPts val="600"/>
              </a:spcAft>
            </a:pPr>
            <a:r>
              <a:rPr lang="en-GB" sz="1600" dirty="0"/>
              <a:t>A Taxi/PHV area will be located immediately in front of the temporary bus station to facilitate both Taxi/PHV drop-off and pick-ups at the event.  </a:t>
            </a:r>
          </a:p>
          <a:p>
            <a:pPr marL="0" indent="0">
              <a:spcBef>
                <a:spcPts val="600"/>
              </a:spcBef>
              <a:spcAft>
                <a:spcPts val="600"/>
              </a:spcAft>
              <a:buNone/>
            </a:pPr>
            <a:r>
              <a:rPr lang="en-GB" sz="1600" b="1" dirty="0"/>
              <a:t>Production Route</a:t>
            </a:r>
          </a:p>
          <a:p>
            <a:pPr>
              <a:spcBef>
                <a:spcPts val="600"/>
              </a:spcBef>
              <a:spcAft>
                <a:spcPts val="600"/>
              </a:spcAft>
            </a:pPr>
            <a:r>
              <a:rPr lang="en-GB" sz="1600" dirty="0"/>
              <a:t>During the event, production traffic will enter the event enclosure via an anti-clockwise route via </a:t>
            </a:r>
            <a:r>
              <a:rPr lang="en-GB" sz="1600" dirty="0" err="1"/>
              <a:t>Jackey</a:t>
            </a:r>
            <a:r>
              <a:rPr lang="en-GB" sz="1600" dirty="0"/>
              <a:t> Lane and a temporary roadway.</a:t>
            </a:r>
          </a:p>
          <a:p>
            <a:pPr>
              <a:spcBef>
                <a:spcPts val="600"/>
              </a:spcBef>
              <a:spcAft>
                <a:spcPts val="600"/>
              </a:spcAft>
            </a:pPr>
            <a:r>
              <a:rPr lang="en-GB" sz="1600" dirty="0"/>
              <a:t>During the Build and Break phase of the event this production/operational route will operate in the opposite (clockwise) direction.</a:t>
            </a:r>
          </a:p>
          <a:p>
            <a:pPr marL="0" indent="0">
              <a:spcBef>
                <a:spcPts val="600"/>
              </a:spcBef>
              <a:spcAft>
                <a:spcPts val="600"/>
              </a:spcAft>
              <a:buNone/>
            </a:pPr>
            <a:r>
              <a:rPr lang="en-GB" sz="1600" b="1" dirty="0"/>
              <a:t>Local Resident Access</a:t>
            </a:r>
          </a:p>
          <a:p>
            <a:pPr>
              <a:spcBef>
                <a:spcPts val="600"/>
              </a:spcBef>
              <a:spcAft>
                <a:spcPts val="600"/>
              </a:spcAft>
            </a:pPr>
            <a:r>
              <a:rPr lang="en-GB" sz="1600" dirty="0"/>
              <a:t>Local residents within the area of the LATMP will be invited, prior to the event, to obtain an access permit to allow them to use the identified local access routes including the authorised vehicle route.</a:t>
            </a:r>
          </a:p>
          <a:p>
            <a:pPr>
              <a:spcBef>
                <a:spcPts val="600"/>
              </a:spcBef>
              <a:spcAft>
                <a:spcPts val="600"/>
              </a:spcAft>
            </a:pPr>
            <a:r>
              <a:rPr lang="en-GB" sz="1600" dirty="0"/>
              <a:t>Access to the local roads will be controlled by marshals at the defined control points. </a:t>
            </a:r>
          </a:p>
          <a:p>
            <a:pPr marL="0" indent="0">
              <a:spcBef>
                <a:spcPts val="600"/>
              </a:spcBef>
              <a:spcAft>
                <a:spcPts val="600"/>
              </a:spcAft>
              <a:buNone/>
            </a:pPr>
            <a:r>
              <a:rPr lang="en-GB" sz="1600" b="1" dirty="0"/>
              <a:t>Blue Badge Holder and Special Guest Route</a:t>
            </a:r>
          </a:p>
          <a:p>
            <a:pPr>
              <a:spcBef>
                <a:spcPts val="600"/>
              </a:spcBef>
              <a:spcAft>
                <a:spcPts val="600"/>
              </a:spcAft>
            </a:pPr>
            <a:r>
              <a:rPr lang="en-GB" sz="1600" dirty="0"/>
              <a:t>The access for Blue Badge Holder and Special Guests is via Park Road, </a:t>
            </a:r>
            <a:r>
              <a:rPr lang="en-GB" sz="1600" dirty="0" err="1"/>
              <a:t>Sproatley</a:t>
            </a:r>
            <a:r>
              <a:rPr lang="en-GB" sz="1600" dirty="0"/>
              <a:t> and the existing access to the Burton Constable Camping and Caravan site. </a:t>
            </a:r>
          </a:p>
          <a:p>
            <a:pPr>
              <a:spcBef>
                <a:spcPts val="600"/>
              </a:spcBef>
              <a:spcAft>
                <a:spcPts val="600"/>
              </a:spcAft>
            </a:pPr>
            <a:r>
              <a:rPr lang="en-GB" sz="1600" b="1" dirty="0"/>
              <a:t>Clearway</a:t>
            </a:r>
          </a:p>
          <a:p>
            <a:pPr>
              <a:spcBef>
                <a:spcPts val="600"/>
              </a:spcBef>
              <a:spcAft>
                <a:spcPts val="600"/>
              </a:spcAft>
            </a:pPr>
            <a:r>
              <a:rPr lang="en-GB" sz="1600" b="1" dirty="0"/>
              <a:t>Figure 9</a:t>
            </a:r>
            <a:r>
              <a:rPr lang="en-GB" sz="1600" dirty="0"/>
              <a:t> identifies the extents of the proposed No Stopping clearway order to be implemented over the duration of the event.  The clearway area extends for some 4-5km from the event in order to deter ticket holders from leaving their cars by the roadside and walking to the event.  In order to maintain access to local amenities within Sproatley it is proposed to provide some areas of limited parking adjacent to local shops and public houses.</a:t>
            </a:r>
          </a:p>
          <a:p>
            <a:pPr marL="0" indent="0">
              <a:spcBef>
                <a:spcPts val="600"/>
              </a:spcBef>
              <a:spcAft>
                <a:spcPts val="600"/>
              </a:spcAft>
              <a:buNone/>
            </a:pPr>
            <a:r>
              <a:rPr lang="en-GB" sz="1600" b="1" dirty="0"/>
              <a:t>Temporary Traffic Regulation Orders (TTRO)</a:t>
            </a:r>
          </a:p>
          <a:p>
            <a:pPr>
              <a:spcBef>
                <a:spcPts val="600"/>
              </a:spcBef>
              <a:spcAft>
                <a:spcPts val="600"/>
              </a:spcAft>
            </a:pPr>
            <a:r>
              <a:rPr lang="en-GB" sz="1600" dirty="0"/>
              <a:t>A TTRO will be required to facilitate the road closures for the authorised vehicle route between New </a:t>
            </a:r>
            <a:r>
              <a:rPr lang="en-GB" sz="1600" dirty="0" err="1"/>
              <a:t>Ellerby</a:t>
            </a:r>
            <a:r>
              <a:rPr lang="en-GB" sz="1600" dirty="0"/>
              <a:t> and the B1238 east of Sproatley plus road closure on a number of other local roads.  It is likely that this TTRO will be required to facilitate part of the build and break phases prior to and following the event.  </a:t>
            </a:r>
          </a:p>
          <a:p>
            <a:pPr>
              <a:spcBef>
                <a:spcPts val="600"/>
              </a:spcBef>
              <a:spcAft>
                <a:spcPts val="600"/>
              </a:spcAft>
            </a:pPr>
            <a:r>
              <a:rPr lang="en-GB" sz="1600" dirty="0"/>
              <a:t>The proposed duration of the order is </a:t>
            </a:r>
            <a:r>
              <a:rPr lang="en-GB" sz="1600" dirty="0">
                <a:solidFill>
                  <a:srgbClr val="FF0000"/>
                </a:solidFill>
              </a:rPr>
              <a:t>Saturday 27</a:t>
            </a:r>
            <a:r>
              <a:rPr lang="en-GB" sz="1600" baseline="30000" dirty="0">
                <a:solidFill>
                  <a:srgbClr val="FF0000"/>
                </a:solidFill>
              </a:rPr>
              <a:t>th</a:t>
            </a:r>
            <a:r>
              <a:rPr lang="en-GB" sz="1600" dirty="0">
                <a:solidFill>
                  <a:srgbClr val="FF0000"/>
                </a:solidFill>
              </a:rPr>
              <a:t> May at 07:00 to Monday 29</a:t>
            </a:r>
            <a:r>
              <a:rPr lang="en-GB" sz="1600" baseline="30000" dirty="0">
                <a:solidFill>
                  <a:srgbClr val="FF0000"/>
                </a:solidFill>
              </a:rPr>
              <a:t>th</a:t>
            </a:r>
            <a:r>
              <a:rPr lang="en-GB" sz="1600" dirty="0">
                <a:solidFill>
                  <a:srgbClr val="FF0000"/>
                </a:solidFill>
              </a:rPr>
              <a:t> May at 12:00 (noon).  </a:t>
            </a:r>
            <a:r>
              <a:rPr lang="en-GB" sz="1600" dirty="0"/>
              <a:t>The extended duration of the road closure is to help facilitate the exit of operational/production vehicles.</a:t>
            </a:r>
          </a:p>
          <a:p>
            <a:pPr>
              <a:spcBef>
                <a:spcPts val="600"/>
              </a:spcBef>
              <a:spcAft>
                <a:spcPts val="600"/>
              </a:spcAft>
            </a:pPr>
            <a:r>
              <a:rPr lang="en-GB" sz="1600" dirty="0"/>
              <a:t>A TTRO will be required to facilitate the No Stopping Clearway order etc.. as indicated in </a:t>
            </a:r>
            <a:r>
              <a:rPr lang="en-GB" sz="1600" b="1" dirty="0"/>
              <a:t>Figures 8 </a:t>
            </a:r>
            <a:r>
              <a:rPr lang="en-GB" sz="1600" dirty="0"/>
              <a:t>and</a:t>
            </a:r>
            <a:r>
              <a:rPr lang="en-GB" sz="1600" b="1" dirty="0"/>
              <a:t> 9</a:t>
            </a:r>
            <a:r>
              <a:rPr lang="en-GB" sz="1600" dirty="0"/>
              <a:t>.  </a:t>
            </a:r>
          </a:p>
          <a:p>
            <a:pPr>
              <a:spcBef>
                <a:spcPts val="600"/>
              </a:spcBef>
              <a:spcAft>
                <a:spcPts val="600"/>
              </a:spcAft>
            </a:pPr>
            <a:r>
              <a:rPr lang="en-GB" sz="1600" dirty="0"/>
              <a:t>All TTROs are in the East Riding of Yorkshire Council area.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Tree>
    <p:extLst>
      <p:ext uri="{BB962C8B-B14F-4D97-AF65-F5344CB8AC3E}">
        <p14:creationId xmlns:p14="http://schemas.microsoft.com/office/powerpoint/2010/main" val="399722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50" r="34220" b="40894"/>
          <a:stretch/>
        </p:blipFill>
        <p:spPr>
          <a:xfrm>
            <a:off x="19190" y="580846"/>
            <a:ext cx="11816899" cy="8927546"/>
          </a:xfrm>
          <a:prstGeom prst="rect">
            <a:avLst/>
          </a:prstGeom>
        </p:spPr>
      </p:pic>
      <p:sp>
        <p:nvSpPr>
          <p:cNvPr id="166" name="Rectangle 165"/>
          <p:cNvSpPr/>
          <p:nvPr/>
        </p:nvSpPr>
        <p:spPr>
          <a:xfrm>
            <a:off x="11546962" y="7427121"/>
            <a:ext cx="1047307" cy="2143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893" y="36875"/>
            <a:ext cx="11654186" cy="461665"/>
          </a:xfrm>
          <a:prstGeom prst="rect">
            <a:avLst/>
          </a:prstGeom>
          <a:solidFill>
            <a:schemeClr val="bg1"/>
          </a:solidFill>
        </p:spPr>
        <p:txBody>
          <a:bodyPr wrap="square" rtlCol="0">
            <a:spAutoFit/>
          </a:bodyPr>
          <a:lstStyle/>
          <a:p>
            <a:r>
              <a:rPr lang="en-GB" sz="2400" b="1" dirty="0"/>
              <a:t>Figure 6: Burton Constable Local Area Traffic Management Plan : General Arrangement</a:t>
            </a:r>
          </a:p>
        </p:txBody>
      </p:sp>
      <p:grpSp>
        <p:nvGrpSpPr>
          <p:cNvPr id="19" name="Group 18"/>
          <p:cNvGrpSpPr/>
          <p:nvPr/>
        </p:nvGrpSpPr>
        <p:grpSpPr>
          <a:xfrm>
            <a:off x="7580494" y="4949105"/>
            <a:ext cx="707799" cy="770022"/>
            <a:chOff x="7079953" y="4271210"/>
            <a:chExt cx="1282100" cy="1371600"/>
          </a:xfrm>
        </p:grpSpPr>
        <p:sp>
          <p:nvSpPr>
            <p:cNvPr id="20" name="Rectangle: Rounded Corners 19"/>
            <p:cNvSpPr/>
            <p:nvPr/>
          </p:nvSpPr>
          <p:spPr>
            <a:xfrm rot="20098207">
              <a:off x="7291137" y="4271210"/>
              <a:ext cx="998621" cy="1371600"/>
            </a:xfrm>
            <a:prstGeom prst="round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079953" y="4655486"/>
              <a:ext cx="1282100" cy="603049"/>
            </a:xfrm>
            <a:prstGeom prst="rect">
              <a:avLst/>
            </a:prstGeom>
            <a:noFill/>
          </p:spPr>
          <p:txBody>
            <a:bodyPr wrap="square" rtlCol="0">
              <a:spAutoFit/>
            </a:bodyPr>
            <a:lstStyle/>
            <a:p>
              <a:pPr algn="ctr"/>
              <a:r>
                <a:rPr lang="en-GB" sz="1600" b="1" dirty="0">
                  <a:effectLst>
                    <a:glow rad="127000">
                      <a:schemeClr val="bg1"/>
                    </a:glow>
                  </a:effectLst>
                </a:rPr>
                <a:t>Event</a:t>
              </a:r>
            </a:p>
          </p:txBody>
        </p:sp>
      </p:grpSp>
      <p:sp>
        <p:nvSpPr>
          <p:cNvPr id="85" name="TextBox 84"/>
          <p:cNvSpPr txBox="1"/>
          <p:nvPr/>
        </p:nvSpPr>
        <p:spPr>
          <a:xfrm>
            <a:off x="2050736" y="5180228"/>
            <a:ext cx="1191790" cy="307777"/>
          </a:xfrm>
          <a:prstGeom prst="rect">
            <a:avLst/>
          </a:prstGeom>
          <a:noFill/>
        </p:spPr>
        <p:txBody>
          <a:bodyPr wrap="square" rtlCol="0">
            <a:spAutoFit/>
          </a:bodyPr>
          <a:lstStyle/>
          <a:p>
            <a:pPr algn="ctr"/>
            <a:r>
              <a:rPr lang="en-GB" sz="1400" b="1" dirty="0">
                <a:effectLst>
                  <a:glow rad="127000">
                    <a:schemeClr val="bg1"/>
                  </a:glow>
                </a:effectLst>
              </a:rPr>
              <a:t>Coniston</a:t>
            </a:r>
          </a:p>
        </p:txBody>
      </p:sp>
      <p:sp>
        <p:nvSpPr>
          <p:cNvPr id="50" name="Freeform: Shape 49"/>
          <p:cNvSpPr/>
          <p:nvPr/>
        </p:nvSpPr>
        <p:spPr>
          <a:xfrm>
            <a:off x="2020771" y="1354403"/>
            <a:ext cx="2970578" cy="2332753"/>
          </a:xfrm>
          <a:custGeom>
            <a:avLst/>
            <a:gdLst>
              <a:gd name="connsiteX0" fmla="*/ 0 w 1600200"/>
              <a:gd name="connsiteY0" fmla="*/ 0 h 1263316"/>
              <a:gd name="connsiteX1" fmla="*/ 180474 w 1600200"/>
              <a:gd name="connsiteY1" fmla="*/ 156411 h 1263316"/>
              <a:gd name="connsiteX2" fmla="*/ 276727 w 1600200"/>
              <a:gd name="connsiteY2" fmla="*/ 156411 h 1263316"/>
              <a:gd name="connsiteX3" fmla="*/ 385011 w 1600200"/>
              <a:gd name="connsiteY3" fmla="*/ 336885 h 1263316"/>
              <a:gd name="connsiteX4" fmla="*/ 697832 w 1600200"/>
              <a:gd name="connsiteY4" fmla="*/ 529390 h 1263316"/>
              <a:gd name="connsiteX5" fmla="*/ 842211 w 1600200"/>
              <a:gd name="connsiteY5" fmla="*/ 661737 h 1263316"/>
              <a:gd name="connsiteX6" fmla="*/ 1347537 w 1600200"/>
              <a:gd name="connsiteY6" fmla="*/ 589548 h 1263316"/>
              <a:gd name="connsiteX7" fmla="*/ 1383632 w 1600200"/>
              <a:gd name="connsiteY7" fmla="*/ 806116 h 1263316"/>
              <a:gd name="connsiteX8" fmla="*/ 1467853 w 1600200"/>
              <a:gd name="connsiteY8" fmla="*/ 1118937 h 1263316"/>
              <a:gd name="connsiteX9" fmla="*/ 1564106 w 1600200"/>
              <a:gd name="connsiteY9" fmla="*/ 1155032 h 1263316"/>
              <a:gd name="connsiteX10" fmla="*/ 1600200 w 1600200"/>
              <a:gd name="connsiteY10" fmla="*/ 1263316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263316">
                <a:moveTo>
                  <a:pt x="0" y="0"/>
                </a:moveTo>
                <a:lnTo>
                  <a:pt x="180474" y="156411"/>
                </a:lnTo>
                <a:lnTo>
                  <a:pt x="276727" y="156411"/>
                </a:lnTo>
                <a:lnTo>
                  <a:pt x="385011" y="336885"/>
                </a:lnTo>
                <a:lnTo>
                  <a:pt x="697832" y="529390"/>
                </a:lnTo>
                <a:lnTo>
                  <a:pt x="842211" y="661737"/>
                </a:lnTo>
                <a:lnTo>
                  <a:pt x="1347537" y="589548"/>
                </a:lnTo>
                <a:lnTo>
                  <a:pt x="1383632" y="806116"/>
                </a:lnTo>
                <a:lnTo>
                  <a:pt x="1467853" y="1118937"/>
                </a:lnTo>
                <a:lnTo>
                  <a:pt x="1564106" y="1155032"/>
                </a:lnTo>
                <a:lnTo>
                  <a:pt x="1600200" y="1263316"/>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p:cNvSpPr/>
          <p:nvPr/>
        </p:nvSpPr>
        <p:spPr>
          <a:xfrm>
            <a:off x="1318221" y="684729"/>
            <a:ext cx="3789520" cy="675516"/>
          </a:xfrm>
          <a:custGeom>
            <a:avLst/>
            <a:gdLst>
              <a:gd name="connsiteX0" fmla="*/ 0 w 2043953"/>
              <a:gd name="connsiteY0" fmla="*/ 364628 h 382062"/>
              <a:gd name="connsiteX1" fmla="*/ 268942 w 2043953"/>
              <a:gd name="connsiteY1" fmla="*/ 376581 h 382062"/>
              <a:gd name="connsiteX2" fmla="*/ 436283 w 2043953"/>
              <a:gd name="connsiteY2" fmla="*/ 286934 h 382062"/>
              <a:gd name="connsiteX3" fmla="*/ 615577 w 2043953"/>
              <a:gd name="connsiteY3" fmla="*/ 203263 h 382062"/>
              <a:gd name="connsiteX4" fmla="*/ 747059 w 2043953"/>
              <a:gd name="connsiteY4" fmla="*/ 131545 h 382062"/>
              <a:gd name="connsiteX5" fmla="*/ 932330 w 2043953"/>
              <a:gd name="connsiteY5" fmla="*/ 65804 h 382062"/>
              <a:gd name="connsiteX6" fmla="*/ 1069789 w 2043953"/>
              <a:gd name="connsiteY6" fmla="*/ 23969 h 382062"/>
              <a:gd name="connsiteX7" fmla="*/ 1225177 w 2043953"/>
              <a:gd name="connsiteY7" fmla="*/ 63 h 382062"/>
              <a:gd name="connsiteX8" fmla="*/ 1350683 w 2043953"/>
              <a:gd name="connsiteY8" fmla="*/ 17993 h 382062"/>
              <a:gd name="connsiteX9" fmla="*/ 1458259 w 2043953"/>
              <a:gd name="connsiteY9" fmla="*/ 47875 h 382062"/>
              <a:gd name="connsiteX10" fmla="*/ 1583765 w 2043953"/>
              <a:gd name="connsiteY10" fmla="*/ 71781 h 382062"/>
              <a:gd name="connsiteX11" fmla="*/ 1727200 w 2043953"/>
              <a:gd name="connsiteY11" fmla="*/ 71781 h 382062"/>
              <a:gd name="connsiteX12" fmla="*/ 1840753 w 2043953"/>
              <a:gd name="connsiteY12" fmla="*/ 35922 h 382062"/>
              <a:gd name="connsiteX13" fmla="*/ 1864659 w 2043953"/>
              <a:gd name="connsiteY13" fmla="*/ 83734 h 382062"/>
              <a:gd name="connsiteX14" fmla="*/ 1894542 w 2043953"/>
              <a:gd name="connsiteY14" fmla="*/ 143498 h 382062"/>
              <a:gd name="connsiteX15" fmla="*/ 1984189 w 2043953"/>
              <a:gd name="connsiteY15" fmla="*/ 286934 h 382062"/>
              <a:gd name="connsiteX16" fmla="*/ 2043953 w 2043953"/>
              <a:gd name="connsiteY16" fmla="*/ 370604 h 3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953" h="382062">
                <a:moveTo>
                  <a:pt x="0" y="364628"/>
                </a:moveTo>
                <a:cubicBezTo>
                  <a:pt x="98114" y="377079"/>
                  <a:pt x="196228" y="389530"/>
                  <a:pt x="268942" y="376581"/>
                </a:cubicBezTo>
                <a:cubicBezTo>
                  <a:pt x="341656" y="363632"/>
                  <a:pt x="378511" y="315820"/>
                  <a:pt x="436283" y="286934"/>
                </a:cubicBezTo>
                <a:cubicBezTo>
                  <a:pt x="494055" y="258048"/>
                  <a:pt x="563781" y="229161"/>
                  <a:pt x="615577" y="203263"/>
                </a:cubicBezTo>
                <a:cubicBezTo>
                  <a:pt x="667373" y="177365"/>
                  <a:pt x="694267" y="154455"/>
                  <a:pt x="747059" y="131545"/>
                </a:cubicBezTo>
                <a:cubicBezTo>
                  <a:pt x="799851" y="108635"/>
                  <a:pt x="878542" y="83733"/>
                  <a:pt x="932330" y="65804"/>
                </a:cubicBezTo>
                <a:cubicBezTo>
                  <a:pt x="986118" y="47875"/>
                  <a:pt x="1020981" y="34926"/>
                  <a:pt x="1069789" y="23969"/>
                </a:cubicBezTo>
                <a:cubicBezTo>
                  <a:pt x="1118597" y="13012"/>
                  <a:pt x="1178361" y="1059"/>
                  <a:pt x="1225177" y="63"/>
                </a:cubicBezTo>
                <a:cubicBezTo>
                  <a:pt x="1271993" y="-933"/>
                  <a:pt x="1311836" y="10024"/>
                  <a:pt x="1350683" y="17993"/>
                </a:cubicBezTo>
                <a:cubicBezTo>
                  <a:pt x="1389530" y="25962"/>
                  <a:pt x="1419412" y="38910"/>
                  <a:pt x="1458259" y="47875"/>
                </a:cubicBezTo>
                <a:cubicBezTo>
                  <a:pt x="1497106" y="56840"/>
                  <a:pt x="1538941" y="67797"/>
                  <a:pt x="1583765" y="71781"/>
                </a:cubicBezTo>
                <a:cubicBezTo>
                  <a:pt x="1628589" y="75765"/>
                  <a:pt x="1684369" y="77757"/>
                  <a:pt x="1727200" y="71781"/>
                </a:cubicBezTo>
                <a:cubicBezTo>
                  <a:pt x="1770031" y="65804"/>
                  <a:pt x="1817843" y="33930"/>
                  <a:pt x="1840753" y="35922"/>
                </a:cubicBezTo>
                <a:cubicBezTo>
                  <a:pt x="1863663" y="37914"/>
                  <a:pt x="1864659" y="83734"/>
                  <a:pt x="1864659" y="83734"/>
                </a:cubicBezTo>
                <a:cubicBezTo>
                  <a:pt x="1873624" y="101663"/>
                  <a:pt x="1874620" y="109631"/>
                  <a:pt x="1894542" y="143498"/>
                </a:cubicBezTo>
                <a:cubicBezTo>
                  <a:pt x="1914464" y="177365"/>
                  <a:pt x="1959287" y="249083"/>
                  <a:pt x="1984189" y="286934"/>
                </a:cubicBezTo>
                <a:cubicBezTo>
                  <a:pt x="2009091" y="324785"/>
                  <a:pt x="2026522" y="347694"/>
                  <a:pt x="2043953" y="37060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rot="16200000">
            <a:off x="1605520" y="1253317"/>
            <a:ext cx="156411" cy="216568"/>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Isosceles Triangle 124"/>
          <p:cNvSpPr/>
          <p:nvPr/>
        </p:nvSpPr>
        <p:spPr>
          <a:xfrm rot="3833461">
            <a:off x="2533815" y="865782"/>
            <a:ext cx="156411" cy="216568"/>
          </a:xfrm>
          <a:prstGeom prst="triangle">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Isosceles Triangle 66"/>
          <p:cNvSpPr/>
          <p:nvPr/>
        </p:nvSpPr>
        <p:spPr>
          <a:xfrm rot="16565987">
            <a:off x="3548643" y="590566"/>
            <a:ext cx="156411" cy="216568"/>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Isosceles Triangle 125"/>
          <p:cNvSpPr/>
          <p:nvPr/>
        </p:nvSpPr>
        <p:spPr>
          <a:xfrm rot="9384402">
            <a:off x="4790539" y="887770"/>
            <a:ext cx="156411" cy="216568"/>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reeform: Shape 43"/>
          <p:cNvSpPr/>
          <p:nvPr/>
        </p:nvSpPr>
        <p:spPr>
          <a:xfrm>
            <a:off x="5133804" y="1152515"/>
            <a:ext cx="6052804" cy="5898667"/>
          </a:xfrm>
          <a:custGeom>
            <a:avLst/>
            <a:gdLst>
              <a:gd name="connsiteX0" fmla="*/ 0 w 3185459"/>
              <a:gd name="connsiteY0" fmla="*/ 114474 h 3162474"/>
              <a:gd name="connsiteX1" fmla="*/ 352612 w 3185459"/>
              <a:gd name="connsiteY1" fmla="*/ 6898 h 3162474"/>
              <a:gd name="connsiteX2" fmla="*/ 466164 w 3185459"/>
              <a:gd name="connsiteY2" fmla="*/ 18851 h 3162474"/>
              <a:gd name="connsiteX3" fmla="*/ 573741 w 3185459"/>
              <a:gd name="connsiteY3" fmla="*/ 84592 h 3162474"/>
              <a:gd name="connsiteX4" fmla="*/ 621553 w 3185459"/>
              <a:gd name="connsiteY4" fmla="*/ 102521 h 3162474"/>
              <a:gd name="connsiteX5" fmla="*/ 651435 w 3185459"/>
              <a:gd name="connsiteY5" fmla="*/ 114474 h 3162474"/>
              <a:gd name="connsiteX6" fmla="*/ 723153 w 3185459"/>
              <a:gd name="connsiteY6" fmla="*/ 102521 h 3162474"/>
              <a:gd name="connsiteX7" fmla="*/ 753035 w 3185459"/>
              <a:gd name="connsiteY7" fmla="*/ 90568 h 3162474"/>
              <a:gd name="connsiteX8" fmla="*/ 794870 w 3185459"/>
              <a:gd name="connsiteY8" fmla="*/ 102521 h 3162474"/>
              <a:gd name="connsiteX9" fmla="*/ 836706 w 3185459"/>
              <a:gd name="connsiteY9" fmla="*/ 120451 h 3162474"/>
              <a:gd name="connsiteX10" fmla="*/ 908423 w 3185459"/>
              <a:gd name="connsiteY10" fmla="*/ 108498 h 3162474"/>
              <a:gd name="connsiteX11" fmla="*/ 938306 w 3185459"/>
              <a:gd name="connsiteY11" fmla="*/ 114474 h 3162474"/>
              <a:gd name="connsiteX12" fmla="*/ 1010023 w 3185459"/>
              <a:gd name="connsiteY12" fmla="*/ 114474 h 3162474"/>
              <a:gd name="connsiteX13" fmla="*/ 1033929 w 3185459"/>
              <a:gd name="connsiteY13" fmla="*/ 132404 h 3162474"/>
              <a:gd name="connsiteX14" fmla="*/ 1069788 w 3185459"/>
              <a:gd name="connsiteY14" fmla="*/ 144357 h 3162474"/>
              <a:gd name="connsiteX15" fmla="*/ 1129553 w 3185459"/>
              <a:gd name="connsiteY15" fmla="*/ 156310 h 3162474"/>
              <a:gd name="connsiteX16" fmla="*/ 1177364 w 3185459"/>
              <a:gd name="connsiteY16" fmla="*/ 192168 h 3162474"/>
              <a:gd name="connsiteX17" fmla="*/ 1261035 w 3185459"/>
              <a:gd name="connsiteY17" fmla="*/ 239980 h 3162474"/>
              <a:gd name="connsiteX18" fmla="*/ 1296894 w 3185459"/>
              <a:gd name="connsiteY18" fmla="*/ 311698 h 3162474"/>
              <a:gd name="connsiteX19" fmla="*/ 1314823 w 3185459"/>
              <a:gd name="connsiteY19" fmla="*/ 377439 h 3162474"/>
              <a:gd name="connsiteX20" fmla="*/ 1368612 w 3185459"/>
              <a:gd name="connsiteY20" fmla="*/ 461110 h 3162474"/>
              <a:gd name="connsiteX21" fmla="*/ 1404470 w 3185459"/>
              <a:gd name="connsiteY21" fmla="*/ 526851 h 3162474"/>
              <a:gd name="connsiteX22" fmla="*/ 1464235 w 3185459"/>
              <a:gd name="connsiteY22" fmla="*/ 628451 h 3162474"/>
              <a:gd name="connsiteX23" fmla="*/ 1488141 w 3185459"/>
              <a:gd name="connsiteY23" fmla="*/ 652357 h 3162474"/>
              <a:gd name="connsiteX24" fmla="*/ 1559859 w 3185459"/>
              <a:gd name="connsiteY24" fmla="*/ 801768 h 3162474"/>
              <a:gd name="connsiteX25" fmla="*/ 1571812 w 3185459"/>
              <a:gd name="connsiteY25" fmla="*/ 873486 h 3162474"/>
              <a:gd name="connsiteX26" fmla="*/ 1571812 w 3185459"/>
              <a:gd name="connsiteY26" fmla="*/ 933251 h 3162474"/>
              <a:gd name="connsiteX27" fmla="*/ 1571812 w 3185459"/>
              <a:gd name="connsiteY27" fmla="*/ 975086 h 3162474"/>
              <a:gd name="connsiteX28" fmla="*/ 1601694 w 3185459"/>
              <a:gd name="connsiteY28" fmla="*/ 1118521 h 3162474"/>
              <a:gd name="connsiteX29" fmla="*/ 1625600 w 3185459"/>
              <a:gd name="connsiteY29" fmla="*/ 1172310 h 3162474"/>
              <a:gd name="connsiteX30" fmla="*/ 1637553 w 3185459"/>
              <a:gd name="connsiteY30" fmla="*/ 1238051 h 3162474"/>
              <a:gd name="connsiteX31" fmla="*/ 1655482 w 3185459"/>
              <a:gd name="connsiteY31" fmla="*/ 1279886 h 3162474"/>
              <a:gd name="connsiteX32" fmla="*/ 1661459 w 3185459"/>
              <a:gd name="connsiteY32" fmla="*/ 1315745 h 3162474"/>
              <a:gd name="connsiteX33" fmla="*/ 1697317 w 3185459"/>
              <a:gd name="connsiteY33" fmla="*/ 1387463 h 3162474"/>
              <a:gd name="connsiteX34" fmla="*/ 1703294 w 3185459"/>
              <a:gd name="connsiteY34" fmla="*/ 1405392 h 3162474"/>
              <a:gd name="connsiteX35" fmla="*/ 1709270 w 3185459"/>
              <a:gd name="connsiteY35" fmla="*/ 1459180 h 3162474"/>
              <a:gd name="connsiteX36" fmla="*/ 1697317 w 3185459"/>
              <a:gd name="connsiteY36" fmla="*/ 1560780 h 3162474"/>
              <a:gd name="connsiteX37" fmla="*/ 1685364 w 3185459"/>
              <a:gd name="connsiteY37" fmla="*/ 1608592 h 3162474"/>
              <a:gd name="connsiteX38" fmla="*/ 1685364 w 3185459"/>
              <a:gd name="connsiteY38" fmla="*/ 1698239 h 3162474"/>
              <a:gd name="connsiteX39" fmla="*/ 1709270 w 3185459"/>
              <a:gd name="connsiteY39" fmla="*/ 1752027 h 3162474"/>
              <a:gd name="connsiteX40" fmla="*/ 1733176 w 3185459"/>
              <a:gd name="connsiteY40" fmla="*/ 1823745 h 3162474"/>
              <a:gd name="connsiteX41" fmla="*/ 1775012 w 3185459"/>
              <a:gd name="connsiteY41" fmla="*/ 1919368 h 3162474"/>
              <a:gd name="connsiteX42" fmla="*/ 1810870 w 3185459"/>
              <a:gd name="connsiteY42" fmla="*/ 2032921 h 3162474"/>
              <a:gd name="connsiteX43" fmla="*/ 1840753 w 3185459"/>
              <a:gd name="connsiteY43" fmla="*/ 2086710 h 3162474"/>
              <a:gd name="connsiteX44" fmla="*/ 1870635 w 3185459"/>
              <a:gd name="connsiteY44" fmla="*/ 2182333 h 3162474"/>
              <a:gd name="connsiteX45" fmla="*/ 1900517 w 3185459"/>
              <a:gd name="connsiteY45" fmla="*/ 2224168 h 3162474"/>
              <a:gd name="connsiteX46" fmla="*/ 1960282 w 3185459"/>
              <a:gd name="connsiteY46" fmla="*/ 2307839 h 3162474"/>
              <a:gd name="connsiteX47" fmla="*/ 1972235 w 3185459"/>
              <a:gd name="connsiteY47" fmla="*/ 2391510 h 3162474"/>
              <a:gd name="connsiteX48" fmla="*/ 2008094 w 3185459"/>
              <a:gd name="connsiteY48" fmla="*/ 2475180 h 3162474"/>
              <a:gd name="connsiteX49" fmla="*/ 2032000 w 3185459"/>
              <a:gd name="connsiteY49" fmla="*/ 2528968 h 3162474"/>
              <a:gd name="connsiteX50" fmla="*/ 2049929 w 3185459"/>
              <a:gd name="connsiteY50" fmla="*/ 2552874 h 3162474"/>
              <a:gd name="connsiteX51" fmla="*/ 2061882 w 3185459"/>
              <a:gd name="connsiteY51" fmla="*/ 2594710 h 3162474"/>
              <a:gd name="connsiteX52" fmla="*/ 2085788 w 3185459"/>
              <a:gd name="connsiteY52" fmla="*/ 2612639 h 3162474"/>
              <a:gd name="connsiteX53" fmla="*/ 2097741 w 3185459"/>
              <a:gd name="connsiteY53" fmla="*/ 2648498 h 3162474"/>
              <a:gd name="connsiteX54" fmla="*/ 2121647 w 3185459"/>
              <a:gd name="connsiteY54" fmla="*/ 2696310 h 3162474"/>
              <a:gd name="connsiteX55" fmla="*/ 2139576 w 3185459"/>
              <a:gd name="connsiteY55" fmla="*/ 2726192 h 3162474"/>
              <a:gd name="connsiteX56" fmla="*/ 2181412 w 3185459"/>
              <a:gd name="connsiteY56" fmla="*/ 2809863 h 3162474"/>
              <a:gd name="connsiteX57" fmla="*/ 2211294 w 3185459"/>
              <a:gd name="connsiteY57" fmla="*/ 2905486 h 3162474"/>
              <a:gd name="connsiteX58" fmla="*/ 2223247 w 3185459"/>
              <a:gd name="connsiteY58" fmla="*/ 2977204 h 3162474"/>
              <a:gd name="connsiteX59" fmla="*/ 2229223 w 3185459"/>
              <a:gd name="connsiteY59" fmla="*/ 3066851 h 3162474"/>
              <a:gd name="connsiteX60" fmla="*/ 2253129 w 3185459"/>
              <a:gd name="connsiteY60" fmla="*/ 3102710 h 3162474"/>
              <a:gd name="connsiteX61" fmla="*/ 2372659 w 3185459"/>
              <a:gd name="connsiteY61" fmla="*/ 3114663 h 3162474"/>
              <a:gd name="connsiteX62" fmla="*/ 2522070 w 3185459"/>
              <a:gd name="connsiteY62" fmla="*/ 3114663 h 3162474"/>
              <a:gd name="connsiteX63" fmla="*/ 2629647 w 3185459"/>
              <a:gd name="connsiteY63" fmla="*/ 3132592 h 3162474"/>
              <a:gd name="connsiteX64" fmla="*/ 2808941 w 3185459"/>
              <a:gd name="connsiteY64" fmla="*/ 3144545 h 3162474"/>
              <a:gd name="connsiteX65" fmla="*/ 3006164 w 3185459"/>
              <a:gd name="connsiteY65" fmla="*/ 3108686 h 3162474"/>
              <a:gd name="connsiteX66" fmla="*/ 3089835 w 3185459"/>
              <a:gd name="connsiteY66" fmla="*/ 3120639 h 3162474"/>
              <a:gd name="connsiteX67" fmla="*/ 3185459 w 3185459"/>
              <a:gd name="connsiteY67" fmla="*/ 3162474 h 3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5459" h="3162474">
                <a:moveTo>
                  <a:pt x="0" y="114474"/>
                </a:moveTo>
                <a:cubicBezTo>
                  <a:pt x="137459" y="68654"/>
                  <a:pt x="274918" y="22835"/>
                  <a:pt x="352612" y="6898"/>
                </a:cubicBezTo>
                <a:cubicBezTo>
                  <a:pt x="430306" y="-9039"/>
                  <a:pt x="429309" y="5902"/>
                  <a:pt x="466164" y="18851"/>
                </a:cubicBezTo>
                <a:cubicBezTo>
                  <a:pt x="503019" y="31800"/>
                  <a:pt x="547843" y="70647"/>
                  <a:pt x="573741" y="84592"/>
                </a:cubicBezTo>
                <a:cubicBezTo>
                  <a:pt x="599639" y="98537"/>
                  <a:pt x="608604" y="97541"/>
                  <a:pt x="621553" y="102521"/>
                </a:cubicBezTo>
                <a:cubicBezTo>
                  <a:pt x="634502" y="107501"/>
                  <a:pt x="634502" y="114474"/>
                  <a:pt x="651435" y="114474"/>
                </a:cubicBezTo>
                <a:cubicBezTo>
                  <a:pt x="668368" y="114474"/>
                  <a:pt x="723153" y="102521"/>
                  <a:pt x="723153" y="102521"/>
                </a:cubicBezTo>
                <a:cubicBezTo>
                  <a:pt x="740086" y="98537"/>
                  <a:pt x="741082" y="90568"/>
                  <a:pt x="753035" y="90568"/>
                </a:cubicBezTo>
                <a:cubicBezTo>
                  <a:pt x="764988" y="90568"/>
                  <a:pt x="780925" y="97541"/>
                  <a:pt x="794870" y="102521"/>
                </a:cubicBezTo>
                <a:cubicBezTo>
                  <a:pt x="808815" y="107501"/>
                  <a:pt x="817781" y="119455"/>
                  <a:pt x="836706" y="120451"/>
                </a:cubicBezTo>
                <a:cubicBezTo>
                  <a:pt x="855631" y="121447"/>
                  <a:pt x="891490" y="109494"/>
                  <a:pt x="908423" y="108498"/>
                </a:cubicBezTo>
                <a:cubicBezTo>
                  <a:pt x="925356" y="107502"/>
                  <a:pt x="921373" y="113478"/>
                  <a:pt x="938306" y="114474"/>
                </a:cubicBezTo>
                <a:cubicBezTo>
                  <a:pt x="955239" y="115470"/>
                  <a:pt x="1010023" y="114474"/>
                  <a:pt x="1010023" y="114474"/>
                </a:cubicBezTo>
                <a:cubicBezTo>
                  <a:pt x="1025960" y="117462"/>
                  <a:pt x="1023968" y="127424"/>
                  <a:pt x="1033929" y="132404"/>
                </a:cubicBezTo>
                <a:cubicBezTo>
                  <a:pt x="1043890" y="137384"/>
                  <a:pt x="1053851" y="140373"/>
                  <a:pt x="1069788" y="144357"/>
                </a:cubicBezTo>
                <a:cubicBezTo>
                  <a:pt x="1085725" y="148341"/>
                  <a:pt x="1111624" y="148342"/>
                  <a:pt x="1129553" y="156310"/>
                </a:cubicBezTo>
                <a:cubicBezTo>
                  <a:pt x="1147482" y="164278"/>
                  <a:pt x="1155450" y="178223"/>
                  <a:pt x="1177364" y="192168"/>
                </a:cubicBezTo>
                <a:cubicBezTo>
                  <a:pt x="1199278" y="206113"/>
                  <a:pt x="1241113" y="220058"/>
                  <a:pt x="1261035" y="239980"/>
                </a:cubicBezTo>
                <a:cubicBezTo>
                  <a:pt x="1280957" y="259902"/>
                  <a:pt x="1287929" y="288788"/>
                  <a:pt x="1296894" y="311698"/>
                </a:cubicBezTo>
                <a:cubicBezTo>
                  <a:pt x="1305859" y="334608"/>
                  <a:pt x="1302870" y="352537"/>
                  <a:pt x="1314823" y="377439"/>
                </a:cubicBezTo>
                <a:cubicBezTo>
                  <a:pt x="1326776" y="402341"/>
                  <a:pt x="1353671" y="436208"/>
                  <a:pt x="1368612" y="461110"/>
                </a:cubicBezTo>
                <a:cubicBezTo>
                  <a:pt x="1383553" y="486012"/>
                  <a:pt x="1388533" y="498961"/>
                  <a:pt x="1404470" y="526851"/>
                </a:cubicBezTo>
                <a:cubicBezTo>
                  <a:pt x="1420407" y="554741"/>
                  <a:pt x="1450290" y="607533"/>
                  <a:pt x="1464235" y="628451"/>
                </a:cubicBezTo>
                <a:cubicBezTo>
                  <a:pt x="1478180" y="649369"/>
                  <a:pt x="1472204" y="623471"/>
                  <a:pt x="1488141" y="652357"/>
                </a:cubicBezTo>
                <a:cubicBezTo>
                  <a:pt x="1504078" y="681243"/>
                  <a:pt x="1545914" y="764913"/>
                  <a:pt x="1559859" y="801768"/>
                </a:cubicBezTo>
                <a:cubicBezTo>
                  <a:pt x="1573804" y="838623"/>
                  <a:pt x="1569820" y="851572"/>
                  <a:pt x="1571812" y="873486"/>
                </a:cubicBezTo>
                <a:cubicBezTo>
                  <a:pt x="1573804" y="895400"/>
                  <a:pt x="1571812" y="933251"/>
                  <a:pt x="1571812" y="933251"/>
                </a:cubicBezTo>
                <a:cubicBezTo>
                  <a:pt x="1571812" y="950184"/>
                  <a:pt x="1566832" y="944208"/>
                  <a:pt x="1571812" y="975086"/>
                </a:cubicBezTo>
                <a:cubicBezTo>
                  <a:pt x="1576792" y="1005964"/>
                  <a:pt x="1592729" y="1085650"/>
                  <a:pt x="1601694" y="1118521"/>
                </a:cubicBezTo>
                <a:cubicBezTo>
                  <a:pt x="1610659" y="1151392"/>
                  <a:pt x="1619624" y="1152388"/>
                  <a:pt x="1625600" y="1172310"/>
                </a:cubicBezTo>
                <a:cubicBezTo>
                  <a:pt x="1631576" y="1192232"/>
                  <a:pt x="1632573" y="1220122"/>
                  <a:pt x="1637553" y="1238051"/>
                </a:cubicBezTo>
                <a:cubicBezTo>
                  <a:pt x="1642533" y="1255980"/>
                  <a:pt x="1651498" y="1266937"/>
                  <a:pt x="1655482" y="1279886"/>
                </a:cubicBezTo>
                <a:cubicBezTo>
                  <a:pt x="1659466" y="1292835"/>
                  <a:pt x="1654487" y="1297816"/>
                  <a:pt x="1661459" y="1315745"/>
                </a:cubicBezTo>
                <a:cubicBezTo>
                  <a:pt x="1668432" y="1333675"/>
                  <a:pt x="1690345" y="1372522"/>
                  <a:pt x="1697317" y="1387463"/>
                </a:cubicBezTo>
                <a:cubicBezTo>
                  <a:pt x="1704289" y="1402404"/>
                  <a:pt x="1701302" y="1393439"/>
                  <a:pt x="1703294" y="1405392"/>
                </a:cubicBezTo>
                <a:cubicBezTo>
                  <a:pt x="1705286" y="1417345"/>
                  <a:pt x="1710266" y="1433282"/>
                  <a:pt x="1709270" y="1459180"/>
                </a:cubicBezTo>
                <a:cubicBezTo>
                  <a:pt x="1708274" y="1485078"/>
                  <a:pt x="1701301" y="1535878"/>
                  <a:pt x="1697317" y="1560780"/>
                </a:cubicBezTo>
                <a:cubicBezTo>
                  <a:pt x="1693333" y="1585682"/>
                  <a:pt x="1687356" y="1585682"/>
                  <a:pt x="1685364" y="1608592"/>
                </a:cubicBezTo>
                <a:cubicBezTo>
                  <a:pt x="1683372" y="1631502"/>
                  <a:pt x="1681380" y="1674333"/>
                  <a:pt x="1685364" y="1698239"/>
                </a:cubicBezTo>
                <a:cubicBezTo>
                  <a:pt x="1689348" y="1722145"/>
                  <a:pt x="1701301" y="1731109"/>
                  <a:pt x="1709270" y="1752027"/>
                </a:cubicBezTo>
                <a:cubicBezTo>
                  <a:pt x="1717239" y="1772945"/>
                  <a:pt x="1722219" y="1795855"/>
                  <a:pt x="1733176" y="1823745"/>
                </a:cubicBezTo>
                <a:cubicBezTo>
                  <a:pt x="1744133" y="1851635"/>
                  <a:pt x="1762063" y="1884505"/>
                  <a:pt x="1775012" y="1919368"/>
                </a:cubicBezTo>
                <a:cubicBezTo>
                  <a:pt x="1787961" y="1954231"/>
                  <a:pt x="1799913" y="2005031"/>
                  <a:pt x="1810870" y="2032921"/>
                </a:cubicBezTo>
                <a:cubicBezTo>
                  <a:pt x="1821827" y="2060811"/>
                  <a:pt x="1830792" y="2061808"/>
                  <a:pt x="1840753" y="2086710"/>
                </a:cubicBezTo>
                <a:cubicBezTo>
                  <a:pt x="1850714" y="2111612"/>
                  <a:pt x="1860674" y="2159423"/>
                  <a:pt x="1870635" y="2182333"/>
                </a:cubicBezTo>
                <a:cubicBezTo>
                  <a:pt x="1880596" y="2205243"/>
                  <a:pt x="1900517" y="2224168"/>
                  <a:pt x="1900517" y="2224168"/>
                </a:cubicBezTo>
                <a:cubicBezTo>
                  <a:pt x="1915458" y="2245086"/>
                  <a:pt x="1948329" y="2279949"/>
                  <a:pt x="1960282" y="2307839"/>
                </a:cubicBezTo>
                <a:cubicBezTo>
                  <a:pt x="1972235" y="2335729"/>
                  <a:pt x="1964266" y="2363620"/>
                  <a:pt x="1972235" y="2391510"/>
                </a:cubicBezTo>
                <a:cubicBezTo>
                  <a:pt x="1980204" y="2419400"/>
                  <a:pt x="1998133" y="2452270"/>
                  <a:pt x="2008094" y="2475180"/>
                </a:cubicBezTo>
                <a:cubicBezTo>
                  <a:pt x="2018055" y="2498090"/>
                  <a:pt x="2032000" y="2528968"/>
                  <a:pt x="2032000" y="2528968"/>
                </a:cubicBezTo>
                <a:cubicBezTo>
                  <a:pt x="2038972" y="2541917"/>
                  <a:pt x="2044949" y="2541917"/>
                  <a:pt x="2049929" y="2552874"/>
                </a:cubicBezTo>
                <a:cubicBezTo>
                  <a:pt x="2054909" y="2563831"/>
                  <a:pt x="2055905" y="2584749"/>
                  <a:pt x="2061882" y="2594710"/>
                </a:cubicBezTo>
                <a:cubicBezTo>
                  <a:pt x="2067859" y="2604671"/>
                  <a:pt x="2079812" y="2603674"/>
                  <a:pt x="2085788" y="2612639"/>
                </a:cubicBezTo>
                <a:cubicBezTo>
                  <a:pt x="2091765" y="2621604"/>
                  <a:pt x="2091764" y="2634553"/>
                  <a:pt x="2097741" y="2648498"/>
                </a:cubicBezTo>
                <a:cubicBezTo>
                  <a:pt x="2103718" y="2662443"/>
                  <a:pt x="2114675" y="2683361"/>
                  <a:pt x="2121647" y="2696310"/>
                </a:cubicBezTo>
                <a:cubicBezTo>
                  <a:pt x="2128619" y="2709259"/>
                  <a:pt x="2129615" y="2707267"/>
                  <a:pt x="2139576" y="2726192"/>
                </a:cubicBezTo>
                <a:cubicBezTo>
                  <a:pt x="2149537" y="2745117"/>
                  <a:pt x="2169459" y="2779981"/>
                  <a:pt x="2181412" y="2809863"/>
                </a:cubicBezTo>
                <a:cubicBezTo>
                  <a:pt x="2193365" y="2839745"/>
                  <a:pt x="2204322" y="2877596"/>
                  <a:pt x="2211294" y="2905486"/>
                </a:cubicBezTo>
                <a:cubicBezTo>
                  <a:pt x="2218266" y="2933376"/>
                  <a:pt x="2220259" y="2950310"/>
                  <a:pt x="2223247" y="2977204"/>
                </a:cubicBezTo>
                <a:cubicBezTo>
                  <a:pt x="2226235" y="3004098"/>
                  <a:pt x="2224243" y="3045933"/>
                  <a:pt x="2229223" y="3066851"/>
                </a:cubicBezTo>
                <a:cubicBezTo>
                  <a:pt x="2234203" y="3087769"/>
                  <a:pt x="2229223" y="3094741"/>
                  <a:pt x="2253129" y="3102710"/>
                </a:cubicBezTo>
                <a:cubicBezTo>
                  <a:pt x="2277035" y="3110679"/>
                  <a:pt x="2327836" y="3112671"/>
                  <a:pt x="2372659" y="3114663"/>
                </a:cubicBezTo>
                <a:cubicBezTo>
                  <a:pt x="2417482" y="3116655"/>
                  <a:pt x="2479239" y="3111675"/>
                  <a:pt x="2522070" y="3114663"/>
                </a:cubicBezTo>
                <a:cubicBezTo>
                  <a:pt x="2564901" y="3117651"/>
                  <a:pt x="2581835" y="3127612"/>
                  <a:pt x="2629647" y="3132592"/>
                </a:cubicBezTo>
                <a:cubicBezTo>
                  <a:pt x="2677459" y="3137572"/>
                  <a:pt x="2746188" y="3148529"/>
                  <a:pt x="2808941" y="3144545"/>
                </a:cubicBezTo>
                <a:cubicBezTo>
                  <a:pt x="2871694" y="3140561"/>
                  <a:pt x="2959348" y="3112670"/>
                  <a:pt x="3006164" y="3108686"/>
                </a:cubicBezTo>
                <a:cubicBezTo>
                  <a:pt x="3052980" y="3104702"/>
                  <a:pt x="3059953" y="3111674"/>
                  <a:pt x="3089835" y="3120639"/>
                </a:cubicBezTo>
                <a:cubicBezTo>
                  <a:pt x="3119717" y="3129604"/>
                  <a:pt x="3152588" y="3146039"/>
                  <a:pt x="3185459" y="316247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2" name="Isosceles Triangle 61"/>
          <p:cNvSpPr/>
          <p:nvPr/>
        </p:nvSpPr>
        <p:spPr>
          <a:xfrm rot="4218677">
            <a:off x="5459013" y="1153399"/>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Isosceles Triangle 62"/>
          <p:cNvSpPr/>
          <p:nvPr/>
        </p:nvSpPr>
        <p:spPr>
          <a:xfrm rot="8213802">
            <a:off x="7381692" y="1441803"/>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Isosceles Triangle 63"/>
          <p:cNvSpPr/>
          <p:nvPr/>
        </p:nvSpPr>
        <p:spPr>
          <a:xfrm rot="10301236">
            <a:off x="8052470" y="2688688"/>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Isosceles Triangle 60"/>
          <p:cNvSpPr/>
          <p:nvPr/>
        </p:nvSpPr>
        <p:spPr>
          <a:xfrm rot="9280977">
            <a:off x="8293217" y="4278224"/>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Isosceles Triangle 59"/>
          <p:cNvSpPr/>
          <p:nvPr/>
        </p:nvSpPr>
        <p:spPr>
          <a:xfrm rot="8989479">
            <a:off x="8892720" y="5703468"/>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Isosceles Triangle 126"/>
          <p:cNvSpPr/>
          <p:nvPr/>
        </p:nvSpPr>
        <p:spPr>
          <a:xfrm rot="5400000">
            <a:off x="10147303" y="6881349"/>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Multiplication Sign 95"/>
          <p:cNvSpPr/>
          <p:nvPr/>
        </p:nvSpPr>
        <p:spPr>
          <a:xfrm>
            <a:off x="1792010" y="1207225"/>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p:cNvSpPr/>
          <p:nvPr/>
        </p:nvSpPr>
        <p:spPr>
          <a:xfrm>
            <a:off x="2779776" y="1426464"/>
            <a:ext cx="2996287" cy="4088305"/>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p:cNvSpPr/>
          <p:nvPr/>
        </p:nvSpPr>
        <p:spPr>
          <a:xfrm>
            <a:off x="5761903" y="3531859"/>
            <a:ext cx="2593074" cy="1699437"/>
          </a:xfrm>
          <a:custGeom>
            <a:avLst/>
            <a:gdLst>
              <a:gd name="connsiteX0" fmla="*/ 0 w 2593074"/>
              <a:gd name="connsiteY0" fmla="*/ 0 h 1699437"/>
              <a:gd name="connsiteX1" fmla="*/ 36394 w 2593074"/>
              <a:gd name="connsiteY1" fmla="*/ 54591 h 1699437"/>
              <a:gd name="connsiteX2" fmla="*/ 118280 w 2593074"/>
              <a:gd name="connsiteY2" fmla="*/ 204716 h 1699437"/>
              <a:gd name="connsiteX3" fmla="*/ 118280 w 2593074"/>
              <a:gd name="connsiteY3" fmla="*/ 436728 h 1699437"/>
              <a:gd name="connsiteX4" fmla="*/ 245660 w 2593074"/>
              <a:gd name="connsiteY4" fmla="*/ 741528 h 1699437"/>
              <a:gd name="connsiteX5" fmla="*/ 473122 w 2593074"/>
              <a:gd name="connsiteY5" fmla="*/ 1187355 h 1699437"/>
              <a:gd name="connsiteX6" fmla="*/ 550460 w 2593074"/>
              <a:gd name="connsiteY6" fmla="*/ 1414818 h 1699437"/>
              <a:gd name="connsiteX7" fmla="*/ 673289 w 2593074"/>
              <a:gd name="connsiteY7" fmla="*/ 1669576 h 1699437"/>
              <a:gd name="connsiteX8" fmla="*/ 714233 w 2593074"/>
              <a:gd name="connsiteY8" fmla="*/ 1678674 h 1699437"/>
              <a:gd name="connsiteX9" fmla="*/ 1050877 w 2593074"/>
              <a:gd name="connsiteY9" fmla="*/ 1528549 h 1699437"/>
              <a:gd name="connsiteX10" fmla="*/ 1091821 w 2593074"/>
              <a:gd name="connsiteY10" fmla="*/ 1478507 h 1699437"/>
              <a:gd name="connsiteX11" fmla="*/ 1150961 w 2593074"/>
              <a:gd name="connsiteY11" fmla="*/ 1419367 h 1699437"/>
              <a:gd name="connsiteX12" fmla="*/ 1237397 w 2593074"/>
              <a:gd name="connsiteY12" fmla="*/ 1405719 h 1699437"/>
              <a:gd name="connsiteX13" fmla="*/ 1442113 w 2593074"/>
              <a:gd name="connsiteY13" fmla="*/ 1351128 h 1699437"/>
              <a:gd name="connsiteX14" fmla="*/ 1669576 w 2593074"/>
              <a:gd name="connsiteY14" fmla="*/ 1282889 h 1699437"/>
              <a:gd name="connsiteX15" fmla="*/ 1915236 w 2593074"/>
              <a:gd name="connsiteY15" fmla="*/ 1182806 h 1699437"/>
              <a:gd name="connsiteX16" fmla="*/ 2197289 w 2593074"/>
              <a:gd name="connsiteY16" fmla="*/ 1059976 h 1699437"/>
              <a:gd name="connsiteX17" fmla="*/ 2593074 w 2593074"/>
              <a:gd name="connsiteY17" fmla="*/ 882555 h 169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074" h="1699437">
                <a:moveTo>
                  <a:pt x="0" y="0"/>
                </a:moveTo>
                <a:cubicBezTo>
                  <a:pt x="8340" y="10236"/>
                  <a:pt x="16681" y="20472"/>
                  <a:pt x="36394" y="54591"/>
                </a:cubicBezTo>
                <a:cubicBezTo>
                  <a:pt x="56107" y="88710"/>
                  <a:pt x="104632" y="141027"/>
                  <a:pt x="118280" y="204716"/>
                </a:cubicBezTo>
                <a:cubicBezTo>
                  <a:pt x="131928" y="268405"/>
                  <a:pt x="97050" y="347259"/>
                  <a:pt x="118280" y="436728"/>
                </a:cubicBezTo>
                <a:cubicBezTo>
                  <a:pt x="139510" y="526197"/>
                  <a:pt x="186520" y="616424"/>
                  <a:pt x="245660" y="741528"/>
                </a:cubicBezTo>
                <a:cubicBezTo>
                  <a:pt x="304800" y="866632"/>
                  <a:pt x="422322" y="1075140"/>
                  <a:pt x="473122" y="1187355"/>
                </a:cubicBezTo>
                <a:cubicBezTo>
                  <a:pt x="523922" y="1299570"/>
                  <a:pt x="517099" y="1334448"/>
                  <a:pt x="550460" y="1414818"/>
                </a:cubicBezTo>
                <a:cubicBezTo>
                  <a:pt x="583821" y="1495188"/>
                  <a:pt x="645994" y="1625600"/>
                  <a:pt x="673289" y="1669576"/>
                </a:cubicBezTo>
                <a:cubicBezTo>
                  <a:pt x="700584" y="1713552"/>
                  <a:pt x="651302" y="1702179"/>
                  <a:pt x="714233" y="1678674"/>
                </a:cubicBezTo>
                <a:cubicBezTo>
                  <a:pt x="777164" y="1655170"/>
                  <a:pt x="987946" y="1561910"/>
                  <a:pt x="1050877" y="1528549"/>
                </a:cubicBezTo>
                <a:cubicBezTo>
                  <a:pt x="1113808" y="1495188"/>
                  <a:pt x="1075140" y="1496704"/>
                  <a:pt x="1091821" y="1478507"/>
                </a:cubicBezTo>
                <a:cubicBezTo>
                  <a:pt x="1108502" y="1460310"/>
                  <a:pt x="1126698" y="1431498"/>
                  <a:pt x="1150961" y="1419367"/>
                </a:cubicBezTo>
                <a:cubicBezTo>
                  <a:pt x="1175224" y="1407236"/>
                  <a:pt x="1188872" y="1417092"/>
                  <a:pt x="1237397" y="1405719"/>
                </a:cubicBezTo>
                <a:cubicBezTo>
                  <a:pt x="1285922" y="1394346"/>
                  <a:pt x="1370083" y="1371600"/>
                  <a:pt x="1442113" y="1351128"/>
                </a:cubicBezTo>
                <a:cubicBezTo>
                  <a:pt x="1514143" y="1330656"/>
                  <a:pt x="1590722" y="1310943"/>
                  <a:pt x="1669576" y="1282889"/>
                </a:cubicBezTo>
                <a:cubicBezTo>
                  <a:pt x="1748430" y="1254835"/>
                  <a:pt x="1827284" y="1219958"/>
                  <a:pt x="1915236" y="1182806"/>
                </a:cubicBezTo>
                <a:cubicBezTo>
                  <a:pt x="2003188" y="1145654"/>
                  <a:pt x="2197289" y="1059976"/>
                  <a:pt x="2197289" y="1059976"/>
                </a:cubicBezTo>
                <a:lnTo>
                  <a:pt x="2593074" y="882555"/>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4" name="Group 113"/>
          <p:cNvGrpSpPr/>
          <p:nvPr/>
        </p:nvGrpSpPr>
        <p:grpSpPr>
          <a:xfrm>
            <a:off x="2873427" y="6979433"/>
            <a:ext cx="5556738" cy="1716678"/>
            <a:chOff x="3275763" y="6955049"/>
            <a:chExt cx="5556738" cy="1716678"/>
          </a:xfrm>
        </p:grpSpPr>
        <p:sp>
          <p:nvSpPr>
            <p:cNvPr id="37" name="Freeform: Shape 36"/>
            <p:cNvSpPr/>
            <p:nvPr/>
          </p:nvSpPr>
          <p:spPr>
            <a:xfrm>
              <a:off x="3275763" y="6955049"/>
              <a:ext cx="3423357" cy="1585306"/>
            </a:xfrm>
            <a:custGeom>
              <a:avLst/>
              <a:gdLst>
                <a:gd name="connsiteX0" fmla="*/ 0 w 3423357"/>
                <a:gd name="connsiteY0" fmla="*/ 912810 h 1585306"/>
                <a:gd name="connsiteX1" fmla="*/ 562707 w 3423357"/>
                <a:gd name="connsiteY1" fmla="*/ 1299672 h 1585306"/>
                <a:gd name="connsiteX2" fmla="*/ 793819 w 3423357"/>
                <a:gd name="connsiteY2" fmla="*/ 1450397 h 1585306"/>
                <a:gd name="connsiteX3" fmla="*/ 964641 w 3423357"/>
                <a:gd name="connsiteY3" fmla="*/ 1576002 h 1585306"/>
                <a:gd name="connsiteX4" fmla="*/ 1040004 w 3423357"/>
                <a:gd name="connsiteY4" fmla="*/ 1576002 h 1585306"/>
                <a:gd name="connsiteX5" fmla="*/ 1602712 w 3423357"/>
                <a:gd name="connsiteY5" fmla="*/ 1581026 h 1585306"/>
                <a:gd name="connsiteX6" fmla="*/ 1843872 w 3423357"/>
                <a:gd name="connsiteY6" fmla="*/ 1576002 h 1585306"/>
                <a:gd name="connsiteX7" fmla="*/ 1964452 w 3423357"/>
                <a:gd name="connsiteY7" fmla="*/ 1576002 h 1585306"/>
                <a:gd name="connsiteX8" fmla="*/ 1984549 w 3423357"/>
                <a:gd name="connsiteY8" fmla="*/ 1560929 h 1585306"/>
                <a:gd name="connsiteX9" fmla="*/ 2014694 w 3423357"/>
                <a:gd name="connsiteY9" fmla="*/ 1385083 h 1585306"/>
                <a:gd name="connsiteX10" fmla="*/ 2009670 w 3423357"/>
                <a:gd name="connsiteY10" fmla="*/ 1269527 h 1585306"/>
                <a:gd name="connsiteX11" fmla="*/ 1944356 w 3423357"/>
                <a:gd name="connsiteY11" fmla="*/ 1189140 h 1585306"/>
                <a:gd name="connsiteX12" fmla="*/ 1934307 w 3423357"/>
                <a:gd name="connsiteY12" fmla="*/ 1013294 h 1585306"/>
                <a:gd name="connsiteX13" fmla="*/ 1934307 w 3423357"/>
                <a:gd name="connsiteY13" fmla="*/ 902762 h 1585306"/>
                <a:gd name="connsiteX14" fmla="*/ 2170444 w 3423357"/>
                <a:gd name="connsiteY14" fmla="*/ 787206 h 1585306"/>
                <a:gd name="connsiteX15" fmla="*/ 2451797 w 3423357"/>
                <a:gd name="connsiteY15" fmla="*/ 520925 h 1585306"/>
                <a:gd name="connsiteX16" fmla="*/ 2753248 w 3423357"/>
                <a:gd name="connsiteY16" fmla="*/ 289813 h 1585306"/>
                <a:gd name="connsiteX17" fmla="*/ 2868804 w 3423357"/>
                <a:gd name="connsiteY17" fmla="*/ 224498 h 1585306"/>
                <a:gd name="connsiteX18" fmla="*/ 3074795 w 3423357"/>
                <a:gd name="connsiteY18" fmla="*/ 78797 h 1585306"/>
                <a:gd name="connsiteX19" fmla="*/ 3215472 w 3423357"/>
                <a:gd name="connsiteY19" fmla="*/ 48652 h 1585306"/>
                <a:gd name="connsiteX20" fmla="*/ 3210448 w 3423357"/>
                <a:gd name="connsiteY20" fmla="*/ 48652 h 1585306"/>
                <a:gd name="connsiteX21" fmla="*/ 3305907 w 3423357"/>
                <a:gd name="connsiteY21" fmla="*/ 3435 h 1585306"/>
                <a:gd name="connsiteX22" fmla="*/ 3411415 w 3423357"/>
                <a:gd name="connsiteY22" fmla="*/ 154160 h 1585306"/>
                <a:gd name="connsiteX23" fmla="*/ 3416439 w 3423357"/>
                <a:gd name="connsiteY23" fmla="*/ 159184 h 158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357" h="1585306">
                  <a:moveTo>
                    <a:pt x="0" y="912810"/>
                  </a:moveTo>
                  <a:lnTo>
                    <a:pt x="562707" y="1299672"/>
                  </a:lnTo>
                  <a:cubicBezTo>
                    <a:pt x="695010" y="1389270"/>
                    <a:pt x="726830" y="1404342"/>
                    <a:pt x="793819" y="1450397"/>
                  </a:cubicBezTo>
                  <a:cubicBezTo>
                    <a:pt x="860808" y="1496452"/>
                    <a:pt x="923610" y="1555068"/>
                    <a:pt x="964641" y="1576002"/>
                  </a:cubicBezTo>
                  <a:cubicBezTo>
                    <a:pt x="1005672" y="1596936"/>
                    <a:pt x="1040004" y="1576002"/>
                    <a:pt x="1040004" y="1576002"/>
                  </a:cubicBezTo>
                  <a:lnTo>
                    <a:pt x="1602712" y="1581026"/>
                  </a:lnTo>
                  <a:cubicBezTo>
                    <a:pt x="1736690" y="1581026"/>
                    <a:pt x="1783582" y="1576839"/>
                    <a:pt x="1843872" y="1576002"/>
                  </a:cubicBezTo>
                  <a:cubicBezTo>
                    <a:pt x="1904162" y="1575165"/>
                    <a:pt x="1964452" y="1576002"/>
                    <a:pt x="1964452" y="1576002"/>
                  </a:cubicBezTo>
                  <a:cubicBezTo>
                    <a:pt x="1987898" y="1573490"/>
                    <a:pt x="1976175" y="1592749"/>
                    <a:pt x="1984549" y="1560929"/>
                  </a:cubicBezTo>
                  <a:cubicBezTo>
                    <a:pt x="1992923" y="1529109"/>
                    <a:pt x="2010507" y="1433650"/>
                    <a:pt x="2014694" y="1385083"/>
                  </a:cubicBezTo>
                  <a:cubicBezTo>
                    <a:pt x="2018881" y="1336516"/>
                    <a:pt x="2021393" y="1302184"/>
                    <a:pt x="2009670" y="1269527"/>
                  </a:cubicBezTo>
                  <a:cubicBezTo>
                    <a:pt x="1997947" y="1236870"/>
                    <a:pt x="1956916" y="1231845"/>
                    <a:pt x="1944356" y="1189140"/>
                  </a:cubicBezTo>
                  <a:cubicBezTo>
                    <a:pt x="1931796" y="1146435"/>
                    <a:pt x="1935982" y="1061024"/>
                    <a:pt x="1934307" y="1013294"/>
                  </a:cubicBezTo>
                  <a:cubicBezTo>
                    <a:pt x="1932632" y="965564"/>
                    <a:pt x="1894951" y="940443"/>
                    <a:pt x="1934307" y="902762"/>
                  </a:cubicBezTo>
                  <a:cubicBezTo>
                    <a:pt x="1973663" y="865081"/>
                    <a:pt x="2084196" y="850845"/>
                    <a:pt x="2170444" y="787206"/>
                  </a:cubicBezTo>
                  <a:cubicBezTo>
                    <a:pt x="2256692" y="723566"/>
                    <a:pt x="2354663" y="603824"/>
                    <a:pt x="2451797" y="520925"/>
                  </a:cubicBezTo>
                  <a:cubicBezTo>
                    <a:pt x="2548931" y="438026"/>
                    <a:pt x="2683747" y="339217"/>
                    <a:pt x="2753248" y="289813"/>
                  </a:cubicBezTo>
                  <a:cubicBezTo>
                    <a:pt x="2822749" y="240409"/>
                    <a:pt x="2815213" y="259667"/>
                    <a:pt x="2868804" y="224498"/>
                  </a:cubicBezTo>
                  <a:cubicBezTo>
                    <a:pt x="2922395" y="189329"/>
                    <a:pt x="3017017" y="108105"/>
                    <a:pt x="3074795" y="78797"/>
                  </a:cubicBezTo>
                  <a:cubicBezTo>
                    <a:pt x="3132573" y="49489"/>
                    <a:pt x="3192863" y="53676"/>
                    <a:pt x="3215472" y="48652"/>
                  </a:cubicBezTo>
                  <a:cubicBezTo>
                    <a:pt x="3238081" y="43628"/>
                    <a:pt x="3195376" y="56188"/>
                    <a:pt x="3210448" y="48652"/>
                  </a:cubicBezTo>
                  <a:cubicBezTo>
                    <a:pt x="3225521" y="41116"/>
                    <a:pt x="3272413" y="-14150"/>
                    <a:pt x="3305907" y="3435"/>
                  </a:cubicBezTo>
                  <a:cubicBezTo>
                    <a:pt x="3339402" y="21020"/>
                    <a:pt x="3392993" y="128202"/>
                    <a:pt x="3411415" y="154160"/>
                  </a:cubicBezTo>
                  <a:cubicBezTo>
                    <a:pt x="3429837" y="180118"/>
                    <a:pt x="3423138" y="169651"/>
                    <a:pt x="3416439" y="159184"/>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3" name="Freeform: Shape 112"/>
            <p:cNvSpPr/>
            <p:nvPr/>
          </p:nvSpPr>
          <p:spPr>
            <a:xfrm>
              <a:off x="6692202" y="7038085"/>
              <a:ext cx="2140299" cy="1633642"/>
            </a:xfrm>
            <a:custGeom>
              <a:avLst/>
              <a:gdLst>
                <a:gd name="connsiteX0" fmla="*/ 0 w 2140299"/>
                <a:gd name="connsiteY0" fmla="*/ 91220 h 1633642"/>
                <a:gd name="connsiteX1" fmla="*/ 125605 w 2140299"/>
                <a:gd name="connsiteY1" fmla="*/ 86196 h 1633642"/>
                <a:gd name="connsiteX2" fmla="*/ 276330 w 2140299"/>
                <a:gd name="connsiteY2" fmla="*/ 25906 h 1633642"/>
                <a:gd name="connsiteX3" fmla="*/ 346668 w 2140299"/>
                <a:gd name="connsiteY3" fmla="*/ 5810 h 1633642"/>
                <a:gd name="connsiteX4" fmla="*/ 437103 w 2140299"/>
                <a:gd name="connsiteY4" fmla="*/ 126390 h 1633642"/>
                <a:gd name="connsiteX5" fmla="*/ 612950 w 2140299"/>
                <a:gd name="connsiteY5" fmla="*/ 372574 h 1633642"/>
                <a:gd name="connsiteX6" fmla="*/ 834013 w 2140299"/>
                <a:gd name="connsiteY6" fmla="*/ 483106 h 1633642"/>
                <a:gd name="connsiteX7" fmla="*/ 974690 w 2140299"/>
                <a:gd name="connsiteY7" fmla="*/ 523300 h 1633642"/>
                <a:gd name="connsiteX8" fmla="*/ 1205802 w 2140299"/>
                <a:gd name="connsiteY8" fmla="*/ 734315 h 1633642"/>
                <a:gd name="connsiteX9" fmla="*/ 1401745 w 2140299"/>
                <a:gd name="connsiteY9" fmla="*/ 905137 h 1633642"/>
                <a:gd name="connsiteX10" fmla="*/ 1532374 w 2140299"/>
                <a:gd name="connsiteY10" fmla="*/ 1101080 h 1633642"/>
                <a:gd name="connsiteX11" fmla="*/ 1708220 w 2140299"/>
                <a:gd name="connsiteY11" fmla="*/ 1256829 h 1633642"/>
                <a:gd name="connsiteX12" fmla="*/ 1823776 w 2140299"/>
                <a:gd name="connsiteY12" fmla="*/ 1337216 h 1633642"/>
                <a:gd name="connsiteX13" fmla="*/ 1899139 w 2140299"/>
                <a:gd name="connsiteY13" fmla="*/ 1447748 h 1633642"/>
                <a:gd name="connsiteX14" fmla="*/ 2029767 w 2140299"/>
                <a:gd name="connsiteY14" fmla="*/ 1558280 h 1633642"/>
                <a:gd name="connsiteX15" fmla="*/ 2140299 w 2140299"/>
                <a:gd name="connsiteY15" fmla="*/ 1633642 h 16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299" h="1633642">
                  <a:moveTo>
                    <a:pt x="0" y="91220"/>
                  </a:moveTo>
                  <a:cubicBezTo>
                    <a:pt x="39775" y="94151"/>
                    <a:pt x="79550" y="97082"/>
                    <a:pt x="125605" y="86196"/>
                  </a:cubicBezTo>
                  <a:cubicBezTo>
                    <a:pt x="171660" y="75310"/>
                    <a:pt x="239486" y="39304"/>
                    <a:pt x="276330" y="25906"/>
                  </a:cubicBezTo>
                  <a:cubicBezTo>
                    <a:pt x="313174" y="12508"/>
                    <a:pt x="319873" y="-10937"/>
                    <a:pt x="346668" y="5810"/>
                  </a:cubicBezTo>
                  <a:cubicBezTo>
                    <a:pt x="373463" y="22557"/>
                    <a:pt x="392723" y="65263"/>
                    <a:pt x="437103" y="126390"/>
                  </a:cubicBezTo>
                  <a:cubicBezTo>
                    <a:pt x="481483" y="187517"/>
                    <a:pt x="546798" y="313121"/>
                    <a:pt x="612950" y="372574"/>
                  </a:cubicBezTo>
                  <a:cubicBezTo>
                    <a:pt x="679102" y="432027"/>
                    <a:pt x="773723" y="457985"/>
                    <a:pt x="834013" y="483106"/>
                  </a:cubicBezTo>
                  <a:cubicBezTo>
                    <a:pt x="894303" y="508227"/>
                    <a:pt x="912725" y="481432"/>
                    <a:pt x="974690" y="523300"/>
                  </a:cubicBezTo>
                  <a:cubicBezTo>
                    <a:pt x="1036655" y="565168"/>
                    <a:pt x="1134626" y="670676"/>
                    <a:pt x="1205802" y="734315"/>
                  </a:cubicBezTo>
                  <a:cubicBezTo>
                    <a:pt x="1276978" y="797954"/>
                    <a:pt x="1347316" y="844009"/>
                    <a:pt x="1401745" y="905137"/>
                  </a:cubicBezTo>
                  <a:cubicBezTo>
                    <a:pt x="1456174" y="966265"/>
                    <a:pt x="1481295" y="1042465"/>
                    <a:pt x="1532374" y="1101080"/>
                  </a:cubicBezTo>
                  <a:cubicBezTo>
                    <a:pt x="1583453" y="1159695"/>
                    <a:pt x="1659653" y="1217473"/>
                    <a:pt x="1708220" y="1256829"/>
                  </a:cubicBezTo>
                  <a:cubicBezTo>
                    <a:pt x="1756787" y="1296185"/>
                    <a:pt x="1791956" y="1305396"/>
                    <a:pt x="1823776" y="1337216"/>
                  </a:cubicBezTo>
                  <a:cubicBezTo>
                    <a:pt x="1855596" y="1369036"/>
                    <a:pt x="1864807" y="1410904"/>
                    <a:pt x="1899139" y="1447748"/>
                  </a:cubicBezTo>
                  <a:cubicBezTo>
                    <a:pt x="1933471" y="1484592"/>
                    <a:pt x="1989574" y="1527298"/>
                    <a:pt x="2029767" y="1558280"/>
                  </a:cubicBezTo>
                  <a:cubicBezTo>
                    <a:pt x="2069960" y="1589262"/>
                    <a:pt x="2105129" y="1611452"/>
                    <a:pt x="2140299" y="1633642"/>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34" name="Oval 133"/>
          <p:cNvSpPr/>
          <p:nvPr/>
        </p:nvSpPr>
        <p:spPr>
          <a:xfrm>
            <a:off x="4876831" y="1087094"/>
            <a:ext cx="564496" cy="546302"/>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8" name="Multiplication Sign 127"/>
          <p:cNvSpPr/>
          <p:nvPr/>
        </p:nvSpPr>
        <p:spPr>
          <a:xfrm>
            <a:off x="2741423" y="7827533"/>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Freeform: Shape 136"/>
          <p:cNvSpPr/>
          <p:nvPr/>
        </p:nvSpPr>
        <p:spPr>
          <a:xfrm>
            <a:off x="8375904" y="3520269"/>
            <a:ext cx="3487237" cy="496245"/>
          </a:xfrm>
          <a:custGeom>
            <a:avLst/>
            <a:gdLst>
              <a:gd name="connsiteX0" fmla="*/ 0 w 3487237"/>
              <a:gd name="connsiteY0" fmla="*/ 100755 h 496245"/>
              <a:gd name="connsiteX1" fmla="*/ 60960 w 3487237"/>
              <a:gd name="connsiteY1" fmla="*/ 100755 h 496245"/>
              <a:gd name="connsiteX2" fmla="*/ 365760 w 3487237"/>
              <a:gd name="connsiteY2" fmla="*/ 39795 h 496245"/>
              <a:gd name="connsiteX3" fmla="*/ 658368 w 3487237"/>
              <a:gd name="connsiteY3" fmla="*/ 3219 h 496245"/>
              <a:gd name="connsiteX4" fmla="*/ 853440 w 3487237"/>
              <a:gd name="connsiteY4" fmla="*/ 3219 h 496245"/>
              <a:gd name="connsiteX5" fmla="*/ 1060704 w 3487237"/>
              <a:gd name="connsiteY5" fmla="*/ 15411 h 496245"/>
              <a:gd name="connsiteX6" fmla="*/ 1146048 w 3487237"/>
              <a:gd name="connsiteY6" fmla="*/ 112947 h 496245"/>
              <a:gd name="connsiteX7" fmla="*/ 1353312 w 3487237"/>
              <a:gd name="connsiteY7" fmla="*/ 112947 h 496245"/>
              <a:gd name="connsiteX8" fmla="*/ 1597152 w 3487237"/>
              <a:gd name="connsiteY8" fmla="*/ 64179 h 496245"/>
              <a:gd name="connsiteX9" fmla="*/ 1731264 w 3487237"/>
              <a:gd name="connsiteY9" fmla="*/ 64179 h 496245"/>
              <a:gd name="connsiteX10" fmla="*/ 1877568 w 3487237"/>
              <a:gd name="connsiteY10" fmla="*/ 112947 h 496245"/>
              <a:gd name="connsiteX11" fmla="*/ 2048256 w 3487237"/>
              <a:gd name="connsiteY11" fmla="*/ 100755 h 496245"/>
              <a:gd name="connsiteX12" fmla="*/ 2231136 w 3487237"/>
              <a:gd name="connsiteY12" fmla="*/ 100755 h 496245"/>
              <a:gd name="connsiteX13" fmla="*/ 2292096 w 3487237"/>
              <a:gd name="connsiteY13" fmla="*/ 173907 h 496245"/>
              <a:gd name="connsiteX14" fmla="*/ 2328672 w 3487237"/>
              <a:gd name="connsiteY14" fmla="*/ 320211 h 496245"/>
              <a:gd name="connsiteX15" fmla="*/ 2340864 w 3487237"/>
              <a:gd name="connsiteY15" fmla="*/ 478707 h 496245"/>
              <a:gd name="connsiteX16" fmla="*/ 2340864 w 3487237"/>
              <a:gd name="connsiteY16" fmla="*/ 490899 h 496245"/>
              <a:gd name="connsiteX17" fmla="*/ 2462784 w 3487237"/>
              <a:gd name="connsiteY17" fmla="*/ 466515 h 496245"/>
              <a:gd name="connsiteX18" fmla="*/ 2694432 w 3487237"/>
              <a:gd name="connsiteY18" fmla="*/ 405555 h 496245"/>
              <a:gd name="connsiteX19" fmla="*/ 2791968 w 3487237"/>
              <a:gd name="connsiteY19" fmla="*/ 356787 h 496245"/>
              <a:gd name="connsiteX20" fmla="*/ 2950464 w 3487237"/>
              <a:gd name="connsiteY20" fmla="*/ 356787 h 496245"/>
              <a:gd name="connsiteX21" fmla="*/ 3048000 w 3487237"/>
              <a:gd name="connsiteY21" fmla="*/ 356787 h 496245"/>
              <a:gd name="connsiteX22" fmla="*/ 3072384 w 3487237"/>
              <a:gd name="connsiteY22" fmla="*/ 234867 h 496245"/>
              <a:gd name="connsiteX23" fmla="*/ 3060192 w 3487237"/>
              <a:gd name="connsiteY23" fmla="*/ 64179 h 496245"/>
              <a:gd name="connsiteX24" fmla="*/ 3255264 w 3487237"/>
              <a:gd name="connsiteY24" fmla="*/ 27603 h 496245"/>
              <a:gd name="connsiteX25" fmla="*/ 3450336 w 3487237"/>
              <a:gd name="connsiteY25" fmla="*/ 27603 h 496245"/>
              <a:gd name="connsiteX26" fmla="*/ 3486912 w 3487237"/>
              <a:gd name="connsiteY26" fmla="*/ 3219 h 4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237" h="496245">
                <a:moveTo>
                  <a:pt x="0" y="100755"/>
                </a:moveTo>
                <a:cubicBezTo>
                  <a:pt x="0" y="105835"/>
                  <a:pt x="0" y="110915"/>
                  <a:pt x="60960" y="100755"/>
                </a:cubicBezTo>
                <a:cubicBezTo>
                  <a:pt x="121920" y="90595"/>
                  <a:pt x="266192" y="56051"/>
                  <a:pt x="365760" y="39795"/>
                </a:cubicBezTo>
                <a:cubicBezTo>
                  <a:pt x="465328" y="23539"/>
                  <a:pt x="577088" y="9315"/>
                  <a:pt x="658368" y="3219"/>
                </a:cubicBezTo>
                <a:cubicBezTo>
                  <a:pt x="739648" y="-2877"/>
                  <a:pt x="786384" y="1187"/>
                  <a:pt x="853440" y="3219"/>
                </a:cubicBezTo>
                <a:cubicBezTo>
                  <a:pt x="920496" y="5251"/>
                  <a:pt x="1011936" y="-2877"/>
                  <a:pt x="1060704" y="15411"/>
                </a:cubicBezTo>
                <a:cubicBezTo>
                  <a:pt x="1109472" y="33699"/>
                  <a:pt x="1097280" y="96691"/>
                  <a:pt x="1146048" y="112947"/>
                </a:cubicBezTo>
                <a:cubicBezTo>
                  <a:pt x="1194816" y="129203"/>
                  <a:pt x="1278128" y="121075"/>
                  <a:pt x="1353312" y="112947"/>
                </a:cubicBezTo>
                <a:cubicBezTo>
                  <a:pt x="1428496" y="104819"/>
                  <a:pt x="1534160" y="72307"/>
                  <a:pt x="1597152" y="64179"/>
                </a:cubicBezTo>
                <a:cubicBezTo>
                  <a:pt x="1660144" y="56051"/>
                  <a:pt x="1684528" y="56051"/>
                  <a:pt x="1731264" y="64179"/>
                </a:cubicBezTo>
                <a:cubicBezTo>
                  <a:pt x="1778000" y="72307"/>
                  <a:pt x="1824736" y="106851"/>
                  <a:pt x="1877568" y="112947"/>
                </a:cubicBezTo>
                <a:cubicBezTo>
                  <a:pt x="1930400" y="119043"/>
                  <a:pt x="1989328" y="102787"/>
                  <a:pt x="2048256" y="100755"/>
                </a:cubicBezTo>
                <a:cubicBezTo>
                  <a:pt x="2107184" y="98723"/>
                  <a:pt x="2190496" y="88563"/>
                  <a:pt x="2231136" y="100755"/>
                </a:cubicBezTo>
                <a:cubicBezTo>
                  <a:pt x="2271776" y="112947"/>
                  <a:pt x="2275840" y="137331"/>
                  <a:pt x="2292096" y="173907"/>
                </a:cubicBezTo>
                <a:cubicBezTo>
                  <a:pt x="2308352" y="210483"/>
                  <a:pt x="2320544" y="269411"/>
                  <a:pt x="2328672" y="320211"/>
                </a:cubicBezTo>
                <a:cubicBezTo>
                  <a:pt x="2336800" y="371011"/>
                  <a:pt x="2340864" y="478707"/>
                  <a:pt x="2340864" y="478707"/>
                </a:cubicBezTo>
                <a:cubicBezTo>
                  <a:pt x="2342896" y="507155"/>
                  <a:pt x="2320544" y="492931"/>
                  <a:pt x="2340864" y="490899"/>
                </a:cubicBezTo>
                <a:cubicBezTo>
                  <a:pt x="2361184" y="488867"/>
                  <a:pt x="2403856" y="480739"/>
                  <a:pt x="2462784" y="466515"/>
                </a:cubicBezTo>
                <a:cubicBezTo>
                  <a:pt x="2521712" y="452291"/>
                  <a:pt x="2639568" y="423843"/>
                  <a:pt x="2694432" y="405555"/>
                </a:cubicBezTo>
                <a:cubicBezTo>
                  <a:pt x="2749296" y="387267"/>
                  <a:pt x="2749296" y="364915"/>
                  <a:pt x="2791968" y="356787"/>
                </a:cubicBezTo>
                <a:cubicBezTo>
                  <a:pt x="2834640" y="348659"/>
                  <a:pt x="2950464" y="356787"/>
                  <a:pt x="2950464" y="356787"/>
                </a:cubicBezTo>
                <a:cubicBezTo>
                  <a:pt x="2993136" y="356787"/>
                  <a:pt x="3027680" y="377107"/>
                  <a:pt x="3048000" y="356787"/>
                </a:cubicBezTo>
                <a:cubicBezTo>
                  <a:pt x="3068320" y="336467"/>
                  <a:pt x="3070352" y="283635"/>
                  <a:pt x="3072384" y="234867"/>
                </a:cubicBezTo>
                <a:cubicBezTo>
                  <a:pt x="3074416" y="186099"/>
                  <a:pt x="3029712" y="98723"/>
                  <a:pt x="3060192" y="64179"/>
                </a:cubicBezTo>
                <a:cubicBezTo>
                  <a:pt x="3090672" y="29635"/>
                  <a:pt x="3190240" y="33699"/>
                  <a:pt x="3255264" y="27603"/>
                </a:cubicBezTo>
                <a:cubicBezTo>
                  <a:pt x="3320288" y="21507"/>
                  <a:pt x="3411728" y="31667"/>
                  <a:pt x="3450336" y="27603"/>
                </a:cubicBezTo>
                <a:cubicBezTo>
                  <a:pt x="3488944" y="23539"/>
                  <a:pt x="3487928" y="13379"/>
                  <a:pt x="3486912" y="3219"/>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1" name="Freeform: Shape 140"/>
          <p:cNvSpPr/>
          <p:nvPr/>
        </p:nvSpPr>
        <p:spPr>
          <a:xfrm>
            <a:off x="11263475" y="1887414"/>
            <a:ext cx="562765" cy="1660458"/>
          </a:xfrm>
          <a:custGeom>
            <a:avLst/>
            <a:gdLst>
              <a:gd name="connsiteX0" fmla="*/ 306733 w 562765"/>
              <a:gd name="connsiteY0" fmla="*/ 1660458 h 1660458"/>
              <a:gd name="connsiteX1" fmla="*/ 306733 w 562765"/>
              <a:gd name="connsiteY1" fmla="*/ 1136202 h 1660458"/>
              <a:gd name="connsiteX2" fmla="*/ 282349 w 562765"/>
              <a:gd name="connsiteY2" fmla="*/ 965514 h 1660458"/>
              <a:gd name="connsiteX3" fmla="*/ 172621 w 562765"/>
              <a:gd name="connsiteY3" fmla="*/ 770442 h 1660458"/>
              <a:gd name="connsiteX4" fmla="*/ 87277 w 562765"/>
              <a:gd name="connsiteY4" fmla="*/ 538794 h 1660458"/>
              <a:gd name="connsiteX5" fmla="*/ 38509 w 562765"/>
              <a:gd name="connsiteY5" fmla="*/ 331530 h 1660458"/>
              <a:gd name="connsiteX6" fmla="*/ 1933 w 562765"/>
              <a:gd name="connsiteY6" fmla="*/ 112074 h 1660458"/>
              <a:gd name="connsiteX7" fmla="*/ 99469 w 562765"/>
              <a:gd name="connsiteY7" fmla="*/ 26730 h 1660458"/>
              <a:gd name="connsiteX8" fmla="*/ 416461 w 562765"/>
              <a:gd name="connsiteY8" fmla="*/ 2346 h 1660458"/>
              <a:gd name="connsiteX9" fmla="*/ 562765 w 562765"/>
              <a:gd name="connsiteY9" fmla="*/ 2346 h 16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65" h="1660458">
                <a:moveTo>
                  <a:pt x="306733" y="1660458"/>
                </a:moveTo>
                <a:cubicBezTo>
                  <a:pt x="308765" y="1456242"/>
                  <a:pt x="310797" y="1252026"/>
                  <a:pt x="306733" y="1136202"/>
                </a:cubicBezTo>
                <a:cubicBezTo>
                  <a:pt x="302669" y="1020378"/>
                  <a:pt x="304701" y="1026474"/>
                  <a:pt x="282349" y="965514"/>
                </a:cubicBezTo>
                <a:cubicBezTo>
                  <a:pt x="259997" y="904554"/>
                  <a:pt x="205133" y="841562"/>
                  <a:pt x="172621" y="770442"/>
                </a:cubicBezTo>
                <a:cubicBezTo>
                  <a:pt x="140109" y="699322"/>
                  <a:pt x="109629" y="611946"/>
                  <a:pt x="87277" y="538794"/>
                </a:cubicBezTo>
                <a:cubicBezTo>
                  <a:pt x="64925" y="465642"/>
                  <a:pt x="52733" y="402650"/>
                  <a:pt x="38509" y="331530"/>
                </a:cubicBezTo>
                <a:cubicBezTo>
                  <a:pt x="24285" y="260410"/>
                  <a:pt x="-8227" y="162874"/>
                  <a:pt x="1933" y="112074"/>
                </a:cubicBezTo>
                <a:cubicBezTo>
                  <a:pt x="12093" y="61274"/>
                  <a:pt x="30381" y="45018"/>
                  <a:pt x="99469" y="26730"/>
                </a:cubicBezTo>
                <a:cubicBezTo>
                  <a:pt x="168557" y="8442"/>
                  <a:pt x="339245" y="6410"/>
                  <a:pt x="416461" y="2346"/>
                </a:cubicBezTo>
                <a:cubicBezTo>
                  <a:pt x="493677" y="-1718"/>
                  <a:pt x="528221" y="314"/>
                  <a:pt x="562765" y="2346"/>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2" name="Freeform: Shape 141"/>
          <p:cNvSpPr/>
          <p:nvPr/>
        </p:nvSpPr>
        <p:spPr>
          <a:xfrm>
            <a:off x="7534656" y="1437753"/>
            <a:ext cx="2962656" cy="127338"/>
          </a:xfrm>
          <a:custGeom>
            <a:avLst/>
            <a:gdLst>
              <a:gd name="connsiteX0" fmla="*/ 0 w 2962656"/>
              <a:gd name="connsiteY0" fmla="*/ 122823 h 127338"/>
              <a:gd name="connsiteX1" fmla="*/ 60960 w 2962656"/>
              <a:gd name="connsiteY1" fmla="*/ 86247 h 127338"/>
              <a:gd name="connsiteX2" fmla="*/ 182880 w 2962656"/>
              <a:gd name="connsiteY2" fmla="*/ 13095 h 127338"/>
              <a:gd name="connsiteX3" fmla="*/ 768096 w 2962656"/>
              <a:gd name="connsiteY3" fmla="*/ 903 h 127338"/>
              <a:gd name="connsiteX4" fmla="*/ 1121664 w 2962656"/>
              <a:gd name="connsiteY4" fmla="*/ 903 h 127338"/>
              <a:gd name="connsiteX5" fmla="*/ 1426464 w 2962656"/>
              <a:gd name="connsiteY5" fmla="*/ 903 h 127338"/>
              <a:gd name="connsiteX6" fmla="*/ 1706880 w 2962656"/>
              <a:gd name="connsiteY6" fmla="*/ 13095 h 127338"/>
              <a:gd name="connsiteX7" fmla="*/ 1889760 w 2962656"/>
              <a:gd name="connsiteY7" fmla="*/ 61863 h 127338"/>
              <a:gd name="connsiteX8" fmla="*/ 2060448 w 2962656"/>
              <a:gd name="connsiteY8" fmla="*/ 122823 h 127338"/>
              <a:gd name="connsiteX9" fmla="*/ 2328672 w 2962656"/>
              <a:gd name="connsiteY9" fmla="*/ 122823 h 127338"/>
              <a:gd name="connsiteX10" fmla="*/ 2596896 w 2962656"/>
              <a:gd name="connsiteY10" fmla="*/ 122823 h 127338"/>
              <a:gd name="connsiteX11" fmla="*/ 2816352 w 2962656"/>
              <a:gd name="connsiteY11" fmla="*/ 122823 h 127338"/>
              <a:gd name="connsiteX12" fmla="*/ 2962656 w 2962656"/>
              <a:gd name="connsiteY12" fmla="*/ 110631 h 1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656" h="127338">
                <a:moveTo>
                  <a:pt x="0" y="122823"/>
                </a:moveTo>
                <a:lnTo>
                  <a:pt x="60960" y="86247"/>
                </a:lnTo>
                <a:cubicBezTo>
                  <a:pt x="91440" y="67959"/>
                  <a:pt x="65024" y="27319"/>
                  <a:pt x="182880" y="13095"/>
                </a:cubicBezTo>
                <a:cubicBezTo>
                  <a:pt x="300736" y="-1129"/>
                  <a:pt x="611632" y="2935"/>
                  <a:pt x="768096" y="903"/>
                </a:cubicBezTo>
                <a:cubicBezTo>
                  <a:pt x="924560" y="-1129"/>
                  <a:pt x="1121664" y="903"/>
                  <a:pt x="1121664" y="903"/>
                </a:cubicBezTo>
                <a:lnTo>
                  <a:pt x="1426464" y="903"/>
                </a:lnTo>
                <a:cubicBezTo>
                  <a:pt x="1524000" y="2935"/>
                  <a:pt x="1629664" y="2935"/>
                  <a:pt x="1706880" y="13095"/>
                </a:cubicBezTo>
                <a:cubicBezTo>
                  <a:pt x="1784096" y="23255"/>
                  <a:pt x="1830832" y="43575"/>
                  <a:pt x="1889760" y="61863"/>
                </a:cubicBezTo>
                <a:cubicBezTo>
                  <a:pt x="1948688" y="80151"/>
                  <a:pt x="1987296" y="112663"/>
                  <a:pt x="2060448" y="122823"/>
                </a:cubicBezTo>
                <a:cubicBezTo>
                  <a:pt x="2133600" y="132983"/>
                  <a:pt x="2328672" y="122823"/>
                  <a:pt x="2328672" y="122823"/>
                </a:cubicBezTo>
                <a:lnTo>
                  <a:pt x="2596896" y="122823"/>
                </a:lnTo>
                <a:cubicBezTo>
                  <a:pt x="2678176" y="122823"/>
                  <a:pt x="2755392" y="124855"/>
                  <a:pt x="2816352" y="122823"/>
                </a:cubicBezTo>
                <a:cubicBezTo>
                  <a:pt x="2877312" y="120791"/>
                  <a:pt x="2919984" y="115711"/>
                  <a:pt x="2962656" y="110631"/>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3" name="Freeform: Shape 142"/>
          <p:cNvSpPr/>
          <p:nvPr/>
        </p:nvSpPr>
        <p:spPr>
          <a:xfrm>
            <a:off x="9107424" y="3901440"/>
            <a:ext cx="2343210" cy="2036064"/>
          </a:xfrm>
          <a:custGeom>
            <a:avLst/>
            <a:gdLst>
              <a:gd name="connsiteX0" fmla="*/ 0 w 2343210"/>
              <a:gd name="connsiteY0" fmla="*/ 2036064 h 2036064"/>
              <a:gd name="connsiteX1" fmla="*/ 73152 w 2343210"/>
              <a:gd name="connsiteY1" fmla="*/ 1938528 h 2036064"/>
              <a:gd name="connsiteX2" fmla="*/ 219456 w 2343210"/>
              <a:gd name="connsiteY2" fmla="*/ 1804416 h 2036064"/>
              <a:gd name="connsiteX3" fmla="*/ 280416 w 2343210"/>
              <a:gd name="connsiteY3" fmla="*/ 1682496 h 2036064"/>
              <a:gd name="connsiteX4" fmla="*/ 329184 w 2343210"/>
              <a:gd name="connsiteY4" fmla="*/ 1316736 h 2036064"/>
              <a:gd name="connsiteX5" fmla="*/ 353568 w 2343210"/>
              <a:gd name="connsiteY5" fmla="*/ 1255776 h 2036064"/>
              <a:gd name="connsiteX6" fmla="*/ 560832 w 2343210"/>
              <a:gd name="connsiteY6" fmla="*/ 1158240 h 2036064"/>
              <a:gd name="connsiteX7" fmla="*/ 877824 w 2343210"/>
              <a:gd name="connsiteY7" fmla="*/ 1133856 h 2036064"/>
              <a:gd name="connsiteX8" fmla="*/ 1036320 w 2343210"/>
              <a:gd name="connsiteY8" fmla="*/ 1011936 h 2036064"/>
              <a:gd name="connsiteX9" fmla="*/ 1219200 w 2343210"/>
              <a:gd name="connsiteY9" fmla="*/ 877824 h 2036064"/>
              <a:gd name="connsiteX10" fmla="*/ 1280160 w 2343210"/>
              <a:gd name="connsiteY10" fmla="*/ 877824 h 2036064"/>
              <a:gd name="connsiteX11" fmla="*/ 1450848 w 2343210"/>
              <a:gd name="connsiteY11" fmla="*/ 755904 h 2036064"/>
              <a:gd name="connsiteX12" fmla="*/ 1804416 w 2343210"/>
              <a:gd name="connsiteY12" fmla="*/ 670560 h 2036064"/>
              <a:gd name="connsiteX13" fmla="*/ 2097024 w 2343210"/>
              <a:gd name="connsiteY13" fmla="*/ 585216 h 2036064"/>
              <a:gd name="connsiteX14" fmla="*/ 2316480 w 2343210"/>
              <a:gd name="connsiteY14" fmla="*/ 536448 h 2036064"/>
              <a:gd name="connsiteX15" fmla="*/ 2340864 w 2343210"/>
              <a:gd name="connsiteY15" fmla="*/ 451104 h 2036064"/>
              <a:gd name="connsiteX16" fmla="*/ 2340864 w 2343210"/>
              <a:gd name="connsiteY16" fmla="*/ 182880 h 2036064"/>
              <a:gd name="connsiteX17" fmla="*/ 2328672 w 2343210"/>
              <a:gd name="connsiteY17" fmla="*/ 0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3210" h="2036064">
                <a:moveTo>
                  <a:pt x="0" y="2036064"/>
                </a:moveTo>
                <a:cubicBezTo>
                  <a:pt x="18288" y="2006600"/>
                  <a:pt x="36576" y="1977136"/>
                  <a:pt x="73152" y="1938528"/>
                </a:cubicBezTo>
                <a:cubicBezTo>
                  <a:pt x="109728" y="1899920"/>
                  <a:pt x="184912" y="1847088"/>
                  <a:pt x="219456" y="1804416"/>
                </a:cubicBezTo>
                <a:cubicBezTo>
                  <a:pt x="254000" y="1761744"/>
                  <a:pt x="262128" y="1763776"/>
                  <a:pt x="280416" y="1682496"/>
                </a:cubicBezTo>
                <a:cubicBezTo>
                  <a:pt x="298704" y="1601216"/>
                  <a:pt x="316992" y="1387856"/>
                  <a:pt x="329184" y="1316736"/>
                </a:cubicBezTo>
                <a:cubicBezTo>
                  <a:pt x="341376" y="1245616"/>
                  <a:pt x="314960" y="1282192"/>
                  <a:pt x="353568" y="1255776"/>
                </a:cubicBezTo>
                <a:cubicBezTo>
                  <a:pt x="392176" y="1229360"/>
                  <a:pt x="473456" y="1178560"/>
                  <a:pt x="560832" y="1158240"/>
                </a:cubicBezTo>
                <a:cubicBezTo>
                  <a:pt x="648208" y="1137920"/>
                  <a:pt x="798576" y="1158240"/>
                  <a:pt x="877824" y="1133856"/>
                </a:cubicBezTo>
                <a:cubicBezTo>
                  <a:pt x="957072" y="1109472"/>
                  <a:pt x="979424" y="1054608"/>
                  <a:pt x="1036320" y="1011936"/>
                </a:cubicBezTo>
                <a:cubicBezTo>
                  <a:pt x="1093216" y="969264"/>
                  <a:pt x="1178560" y="900176"/>
                  <a:pt x="1219200" y="877824"/>
                </a:cubicBezTo>
                <a:cubicBezTo>
                  <a:pt x="1259840" y="855472"/>
                  <a:pt x="1241552" y="898144"/>
                  <a:pt x="1280160" y="877824"/>
                </a:cubicBezTo>
                <a:cubicBezTo>
                  <a:pt x="1318768" y="857504"/>
                  <a:pt x="1363472" y="790448"/>
                  <a:pt x="1450848" y="755904"/>
                </a:cubicBezTo>
                <a:cubicBezTo>
                  <a:pt x="1538224" y="721360"/>
                  <a:pt x="1696720" y="699008"/>
                  <a:pt x="1804416" y="670560"/>
                </a:cubicBezTo>
                <a:cubicBezTo>
                  <a:pt x="1912112" y="642112"/>
                  <a:pt x="2011680" y="607568"/>
                  <a:pt x="2097024" y="585216"/>
                </a:cubicBezTo>
                <a:cubicBezTo>
                  <a:pt x="2182368" y="562864"/>
                  <a:pt x="2316480" y="536448"/>
                  <a:pt x="2316480" y="536448"/>
                </a:cubicBezTo>
                <a:cubicBezTo>
                  <a:pt x="2357120" y="514096"/>
                  <a:pt x="2336800" y="510032"/>
                  <a:pt x="2340864" y="451104"/>
                </a:cubicBezTo>
                <a:cubicBezTo>
                  <a:pt x="2344928" y="392176"/>
                  <a:pt x="2342896" y="258064"/>
                  <a:pt x="2340864" y="182880"/>
                </a:cubicBezTo>
                <a:cubicBezTo>
                  <a:pt x="2338832" y="107696"/>
                  <a:pt x="2333752" y="53848"/>
                  <a:pt x="2328672" y="0"/>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5" name="Freeform: Shape 144"/>
          <p:cNvSpPr/>
          <p:nvPr/>
        </p:nvSpPr>
        <p:spPr>
          <a:xfrm>
            <a:off x="2741424" y="1366360"/>
            <a:ext cx="3122928" cy="4263805"/>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Multiplication Sign 145"/>
          <p:cNvSpPr/>
          <p:nvPr/>
        </p:nvSpPr>
        <p:spPr>
          <a:xfrm>
            <a:off x="4807907" y="3445522"/>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TextBox 143"/>
          <p:cNvSpPr txBox="1"/>
          <p:nvPr/>
        </p:nvSpPr>
        <p:spPr>
          <a:xfrm>
            <a:off x="2981570" y="1159841"/>
            <a:ext cx="1288854" cy="523220"/>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r>
              <a:rPr lang="en-GB" dirty="0"/>
              <a:t>Vehicle check area</a:t>
            </a:r>
          </a:p>
        </p:txBody>
      </p:sp>
      <p:cxnSp>
        <p:nvCxnSpPr>
          <p:cNvPr id="148" name="Straight Arrow Connector 147"/>
          <p:cNvCxnSpPr>
            <a:cxnSpLocks/>
            <a:stCxn id="144" idx="3"/>
            <a:endCxn id="134" idx="2"/>
          </p:cNvCxnSpPr>
          <p:nvPr/>
        </p:nvCxnSpPr>
        <p:spPr>
          <a:xfrm flipV="1">
            <a:off x="4270424" y="1360245"/>
            <a:ext cx="606407" cy="612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9272082" y="7424143"/>
            <a:ext cx="2264801" cy="2146742"/>
          </a:xfrm>
          <a:prstGeom prst="rect">
            <a:avLst/>
          </a:prstGeom>
          <a:solidFill>
            <a:schemeClr val="bg1"/>
          </a:solidFill>
          <a:ln>
            <a:noFill/>
          </a:ln>
        </p:spPr>
        <p:txBody>
          <a:bodyPr wrap="square" rtlCol="0">
            <a:spAutoFit/>
          </a:bodyPr>
          <a:lstStyle/>
          <a:p>
            <a:pPr>
              <a:spcAft>
                <a:spcPts val="300"/>
              </a:spcAft>
            </a:pPr>
            <a:r>
              <a:rPr lang="en-GB" sz="1200" b="1" dirty="0"/>
              <a:t>Authorised vehicles route </a:t>
            </a:r>
            <a:r>
              <a:rPr lang="en-GB" sz="1000" b="1" dirty="0"/>
              <a:t>(Bus, Taxi, PHV, Operations, Production, Artistes, Local Residents)</a:t>
            </a:r>
          </a:p>
          <a:p>
            <a:pPr>
              <a:spcAft>
                <a:spcPts val="300"/>
              </a:spcAft>
            </a:pPr>
            <a:r>
              <a:rPr lang="en-GB" sz="1200" b="1" dirty="0"/>
              <a:t>Unauthorised vehicles exit route</a:t>
            </a:r>
          </a:p>
          <a:p>
            <a:pPr>
              <a:spcAft>
                <a:spcPts val="300"/>
              </a:spcAft>
            </a:pPr>
            <a:r>
              <a:rPr lang="en-GB" sz="1200" b="1" dirty="0"/>
              <a:t>Production Route (Event)</a:t>
            </a:r>
          </a:p>
          <a:p>
            <a:pPr>
              <a:spcAft>
                <a:spcPts val="300"/>
              </a:spcAft>
            </a:pPr>
            <a:r>
              <a:rPr lang="en-GB" sz="1200" b="1" dirty="0"/>
              <a:t>Blue Badge/Special Guest route</a:t>
            </a:r>
          </a:p>
          <a:p>
            <a:pPr>
              <a:spcAft>
                <a:spcPts val="300"/>
              </a:spcAft>
            </a:pPr>
            <a:r>
              <a:rPr lang="en-GB" sz="1200" b="1" dirty="0"/>
              <a:t>Local resident route</a:t>
            </a:r>
          </a:p>
          <a:p>
            <a:pPr>
              <a:spcAft>
                <a:spcPts val="300"/>
              </a:spcAft>
            </a:pPr>
            <a:r>
              <a:rPr lang="en-GB" sz="1200" b="1" dirty="0"/>
              <a:t>One-Way Traffic</a:t>
            </a:r>
          </a:p>
          <a:p>
            <a:pPr>
              <a:spcAft>
                <a:spcPts val="300"/>
              </a:spcAft>
            </a:pPr>
            <a:r>
              <a:rPr lang="en-GB" sz="1200" b="1" dirty="0"/>
              <a:t>Two Way Traffic</a:t>
            </a:r>
          </a:p>
          <a:p>
            <a:pPr>
              <a:spcAft>
                <a:spcPts val="300"/>
              </a:spcAft>
            </a:pPr>
            <a:r>
              <a:rPr lang="en-GB" sz="1200" b="1" dirty="0"/>
              <a:t>Control point</a:t>
            </a:r>
          </a:p>
        </p:txBody>
      </p:sp>
      <p:sp>
        <p:nvSpPr>
          <p:cNvPr id="154" name="Multiplication Sign 153"/>
          <p:cNvSpPr/>
          <p:nvPr/>
        </p:nvSpPr>
        <p:spPr>
          <a:xfrm>
            <a:off x="10937960" y="6876213"/>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Multiplication Sign 154"/>
          <p:cNvSpPr/>
          <p:nvPr/>
        </p:nvSpPr>
        <p:spPr>
          <a:xfrm>
            <a:off x="4906212" y="1146480"/>
            <a:ext cx="529679" cy="425416"/>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8" name="Straight Connector 157"/>
          <p:cNvCxnSpPr>
            <a:cxnSpLocks/>
          </p:cNvCxnSpPr>
          <p:nvPr/>
        </p:nvCxnSpPr>
        <p:spPr>
          <a:xfrm>
            <a:off x="11702906" y="7713806"/>
            <a:ext cx="680483" cy="0"/>
          </a:xfrm>
          <a:prstGeom prst="lin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a:cxnSpLocks/>
          </p:cNvCxnSpPr>
          <p:nvPr/>
        </p:nvCxnSpPr>
        <p:spPr>
          <a:xfrm>
            <a:off x="11689079" y="8097381"/>
            <a:ext cx="680483" cy="0"/>
          </a:xfrm>
          <a:prstGeom prst="lin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a:cxnSpLocks/>
          </p:cNvCxnSpPr>
          <p:nvPr/>
        </p:nvCxnSpPr>
        <p:spPr>
          <a:xfrm>
            <a:off x="11699629" y="8752918"/>
            <a:ext cx="680483" cy="0"/>
          </a:xfrm>
          <a:prstGeom prst="lin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3" name="Freeform: Shape 162"/>
          <p:cNvSpPr/>
          <p:nvPr/>
        </p:nvSpPr>
        <p:spPr>
          <a:xfrm>
            <a:off x="8616012" y="6969642"/>
            <a:ext cx="777853" cy="1446028"/>
          </a:xfrm>
          <a:custGeom>
            <a:avLst/>
            <a:gdLst>
              <a:gd name="connsiteX0" fmla="*/ 777853 w 777853"/>
              <a:gd name="connsiteY0" fmla="*/ 0 h 1446028"/>
              <a:gd name="connsiteX1" fmla="*/ 565202 w 777853"/>
              <a:gd name="connsiteY1" fmla="*/ 345558 h 1446028"/>
              <a:gd name="connsiteX2" fmla="*/ 331286 w 777853"/>
              <a:gd name="connsiteY2" fmla="*/ 701749 h 1446028"/>
              <a:gd name="connsiteX3" fmla="*/ 240909 w 777853"/>
              <a:gd name="connsiteY3" fmla="*/ 813391 h 1446028"/>
              <a:gd name="connsiteX4" fmla="*/ 171797 w 777853"/>
              <a:gd name="connsiteY4" fmla="*/ 893135 h 1446028"/>
              <a:gd name="connsiteX5" fmla="*/ 38890 w 777853"/>
              <a:gd name="connsiteY5" fmla="*/ 967563 h 1446028"/>
              <a:gd name="connsiteX6" fmla="*/ 1676 w 777853"/>
              <a:gd name="connsiteY6" fmla="*/ 1015409 h 1446028"/>
              <a:gd name="connsiteX7" fmla="*/ 81421 w 777853"/>
              <a:gd name="connsiteY7" fmla="*/ 1249325 h 1446028"/>
              <a:gd name="connsiteX8" fmla="*/ 155848 w 777853"/>
              <a:gd name="connsiteY8" fmla="*/ 1446028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853" h="1446028">
                <a:moveTo>
                  <a:pt x="777853" y="0"/>
                </a:moveTo>
                <a:cubicBezTo>
                  <a:pt x="708741" y="114300"/>
                  <a:pt x="639630" y="228600"/>
                  <a:pt x="565202" y="345558"/>
                </a:cubicBezTo>
                <a:cubicBezTo>
                  <a:pt x="490774" y="462516"/>
                  <a:pt x="385335" y="623777"/>
                  <a:pt x="331286" y="701749"/>
                </a:cubicBezTo>
                <a:cubicBezTo>
                  <a:pt x="277237" y="779721"/>
                  <a:pt x="267490" y="781493"/>
                  <a:pt x="240909" y="813391"/>
                </a:cubicBezTo>
                <a:cubicBezTo>
                  <a:pt x="214328" y="845289"/>
                  <a:pt x="205467" y="867440"/>
                  <a:pt x="171797" y="893135"/>
                </a:cubicBezTo>
                <a:cubicBezTo>
                  <a:pt x="138127" y="918830"/>
                  <a:pt x="67244" y="947184"/>
                  <a:pt x="38890" y="967563"/>
                </a:cubicBezTo>
                <a:cubicBezTo>
                  <a:pt x="10536" y="987942"/>
                  <a:pt x="-5413" y="968449"/>
                  <a:pt x="1676" y="1015409"/>
                </a:cubicBezTo>
                <a:cubicBezTo>
                  <a:pt x="8765" y="1062369"/>
                  <a:pt x="55726" y="1177555"/>
                  <a:pt x="81421" y="1249325"/>
                </a:cubicBezTo>
                <a:cubicBezTo>
                  <a:pt x="107116" y="1321095"/>
                  <a:pt x="131482" y="1383561"/>
                  <a:pt x="155848" y="14460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Multiplication Sign 139"/>
          <p:cNvSpPr/>
          <p:nvPr/>
        </p:nvSpPr>
        <p:spPr>
          <a:xfrm>
            <a:off x="9174117" y="6911255"/>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Multiplication Sign 138"/>
          <p:cNvSpPr/>
          <p:nvPr/>
        </p:nvSpPr>
        <p:spPr>
          <a:xfrm>
            <a:off x="8594380" y="8252287"/>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Isosceles Triangle 163"/>
          <p:cNvSpPr/>
          <p:nvPr/>
        </p:nvSpPr>
        <p:spPr>
          <a:xfrm rot="5400000">
            <a:off x="11973554" y="8848266"/>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Isosceles Triangle 164"/>
          <p:cNvSpPr/>
          <p:nvPr/>
        </p:nvSpPr>
        <p:spPr>
          <a:xfrm rot="5400000">
            <a:off x="12106549" y="9089596"/>
            <a:ext cx="156411" cy="21656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Isosceles Triangle 166"/>
          <p:cNvSpPr/>
          <p:nvPr/>
        </p:nvSpPr>
        <p:spPr>
          <a:xfrm rot="16200000">
            <a:off x="11756986" y="9089597"/>
            <a:ext cx="156411" cy="21656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Multiplication Sign 167"/>
          <p:cNvSpPr/>
          <p:nvPr/>
        </p:nvSpPr>
        <p:spPr>
          <a:xfrm>
            <a:off x="11873462" y="9309239"/>
            <a:ext cx="279787" cy="213488"/>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Freeform: Shape 168"/>
          <p:cNvSpPr/>
          <p:nvPr/>
        </p:nvSpPr>
        <p:spPr>
          <a:xfrm>
            <a:off x="7112146" y="4508309"/>
            <a:ext cx="1722504" cy="1638209"/>
          </a:xfrm>
          <a:custGeom>
            <a:avLst/>
            <a:gdLst>
              <a:gd name="connsiteX0" fmla="*/ 1253931 w 1722504"/>
              <a:gd name="connsiteY0" fmla="*/ 0 h 1638209"/>
              <a:gd name="connsiteX1" fmla="*/ 708021 w 1722504"/>
              <a:gd name="connsiteY1" fmla="*/ 250209 h 1638209"/>
              <a:gd name="connsiteX2" fmla="*/ 325883 w 1722504"/>
              <a:gd name="connsiteY2" fmla="*/ 395785 h 1638209"/>
              <a:gd name="connsiteX3" fmla="*/ 21083 w 1722504"/>
              <a:gd name="connsiteY3" fmla="*/ 477671 h 1638209"/>
              <a:gd name="connsiteX4" fmla="*/ 39280 w 1722504"/>
              <a:gd name="connsiteY4" fmla="*/ 705134 h 1638209"/>
              <a:gd name="connsiteX5" fmla="*/ 143913 w 1722504"/>
              <a:gd name="connsiteY5" fmla="*/ 1041779 h 1638209"/>
              <a:gd name="connsiteX6" fmla="*/ 266743 w 1722504"/>
              <a:gd name="connsiteY6" fmla="*/ 1396621 h 1638209"/>
              <a:gd name="connsiteX7" fmla="*/ 325883 w 1722504"/>
              <a:gd name="connsiteY7" fmla="*/ 1614985 h 1638209"/>
              <a:gd name="connsiteX8" fmla="*/ 594289 w 1722504"/>
              <a:gd name="connsiteY8" fmla="*/ 1614985 h 1638209"/>
              <a:gd name="connsiteX9" fmla="*/ 1003722 w 1722504"/>
              <a:gd name="connsiteY9" fmla="*/ 1464859 h 1638209"/>
              <a:gd name="connsiteX10" fmla="*/ 1263030 w 1722504"/>
              <a:gd name="connsiteY10" fmla="*/ 1364776 h 1638209"/>
              <a:gd name="connsiteX11" fmla="*/ 1567830 w 1722504"/>
              <a:gd name="connsiteY11" fmla="*/ 1241946 h 1638209"/>
              <a:gd name="connsiteX12" fmla="*/ 1722504 w 1722504"/>
              <a:gd name="connsiteY12" fmla="*/ 1173707 h 16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504" h="1638209">
                <a:moveTo>
                  <a:pt x="1253931" y="0"/>
                </a:moveTo>
                <a:cubicBezTo>
                  <a:pt x="1058313" y="92122"/>
                  <a:pt x="862696" y="184245"/>
                  <a:pt x="708021" y="250209"/>
                </a:cubicBezTo>
                <a:cubicBezTo>
                  <a:pt x="553346" y="316173"/>
                  <a:pt x="440373" y="357875"/>
                  <a:pt x="325883" y="395785"/>
                </a:cubicBezTo>
                <a:cubicBezTo>
                  <a:pt x="211393" y="433695"/>
                  <a:pt x="68850" y="426113"/>
                  <a:pt x="21083" y="477671"/>
                </a:cubicBezTo>
                <a:cubicBezTo>
                  <a:pt x="-26684" y="529229"/>
                  <a:pt x="18808" y="611116"/>
                  <a:pt x="39280" y="705134"/>
                </a:cubicBezTo>
                <a:cubicBezTo>
                  <a:pt x="59752" y="799152"/>
                  <a:pt x="106003" y="926531"/>
                  <a:pt x="143913" y="1041779"/>
                </a:cubicBezTo>
                <a:cubicBezTo>
                  <a:pt x="181823" y="1157027"/>
                  <a:pt x="236415" y="1301087"/>
                  <a:pt x="266743" y="1396621"/>
                </a:cubicBezTo>
                <a:cubicBezTo>
                  <a:pt x="297071" y="1492155"/>
                  <a:pt x="271292" y="1578591"/>
                  <a:pt x="325883" y="1614985"/>
                </a:cubicBezTo>
                <a:cubicBezTo>
                  <a:pt x="380474" y="1651379"/>
                  <a:pt x="481316" y="1640006"/>
                  <a:pt x="594289" y="1614985"/>
                </a:cubicBezTo>
                <a:cubicBezTo>
                  <a:pt x="707262" y="1589964"/>
                  <a:pt x="892265" y="1506561"/>
                  <a:pt x="1003722" y="1464859"/>
                </a:cubicBezTo>
                <a:cubicBezTo>
                  <a:pt x="1115179" y="1423157"/>
                  <a:pt x="1263030" y="1364776"/>
                  <a:pt x="1263030" y="1364776"/>
                </a:cubicBezTo>
                <a:lnTo>
                  <a:pt x="1567830" y="1241946"/>
                </a:lnTo>
                <a:cubicBezTo>
                  <a:pt x="1644409" y="1210101"/>
                  <a:pt x="1683456" y="1191904"/>
                  <a:pt x="1722504" y="1173707"/>
                </a:cubicBezTo>
              </a:path>
            </a:pathLst>
          </a:cu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0" name="Isosceles Triangle 169"/>
          <p:cNvSpPr/>
          <p:nvPr/>
        </p:nvSpPr>
        <p:spPr>
          <a:xfrm rot="15150680">
            <a:off x="7676199" y="4678654"/>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Isosceles Triangle 170"/>
          <p:cNvSpPr/>
          <p:nvPr/>
        </p:nvSpPr>
        <p:spPr>
          <a:xfrm rot="9830375">
            <a:off x="7176557" y="5452541"/>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Isosceles Triangle 171"/>
          <p:cNvSpPr/>
          <p:nvPr/>
        </p:nvSpPr>
        <p:spPr>
          <a:xfrm rot="4328030">
            <a:off x="8157722" y="5810088"/>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Multiplication Sign 172"/>
          <p:cNvSpPr/>
          <p:nvPr/>
        </p:nvSpPr>
        <p:spPr>
          <a:xfrm>
            <a:off x="5705937" y="3602135"/>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4" name="Straight Connector 173"/>
          <p:cNvCxnSpPr>
            <a:cxnSpLocks/>
          </p:cNvCxnSpPr>
          <p:nvPr/>
        </p:nvCxnSpPr>
        <p:spPr>
          <a:xfrm>
            <a:off x="11691764" y="8306488"/>
            <a:ext cx="680483" cy="0"/>
          </a:xfrm>
          <a:prstGeom prst="line">
            <a:avLst/>
          </a:pr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5" name="Oval 174"/>
          <p:cNvSpPr/>
          <p:nvPr/>
        </p:nvSpPr>
        <p:spPr>
          <a:xfrm>
            <a:off x="8609395" y="5170571"/>
            <a:ext cx="296677" cy="321221"/>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6" name="TextBox 175"/>
          <p:cNvSpPr txBox="1"/>
          <p:nvPr/>
        </p:nvSpPr>
        <p:spPr>
          <a:xfrm>
            <a:off x="8766567" y="4055994"/>
            <a:ext cx="2129061" cy="523220"/>
          </a:xfrm>
          <a:prstGeom prst="rect">
            <a:avLst/>
          </a:prstGeom>
          <a:solidFill>
            <a:schemeClr val="bg1"/>
          </a:solidFill>
          <a:ln w="28575">
            <a:solidFill>
              <a:schemeClr val="tx1"/>
            </a:solidFill>
          </a:ln>
        </p:spPr>
        <p:txBody>
          <a:bodyPr wrap="square" rtlCol="0">
            <a:spAutoFit/>
          </a:bodyPr>
          <a:lstStyle/>
          <a:p>
            <a:pPr algn="ctr"/>
            <a:r>
              <a:rPr lang="en-GB" sz="1400" dirty="0"/>
              <a:t>Temporary Bus Station and Taxi/PHV area</a:t>
            </a:r>
          </a:p>
        </p:txBody>
      </p:sp>
      <p:cxnSp>
        <p:nvCxnSpPr>
          <p:cNvPr id="177" name="Straight Arrow Connector 176"/>
          <p:cNvCxnSpPr>
            <a:cxnSpLocks/>
            <a:stCxn id="176" idx="2"/>
            <a:endCxn id="175" idx="7"/>
          </p:cNvCxnSpPr>
          <p:nvPr/>
        </p:nvCxnSpPr>
        <p:spPr>
          <a:xfrm flipH="1">
            <a:off x="8862625" y="4579214"/>
            <a:ext cx="968473" cy="6383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Multiplication Sign 119"/>
          <p:cNvSpPr/>
          <p:nvPr/>
        </p:nvSpPr>
        <p:spPr>
          <a:xfrm>
            <a:off x="2671712" y="5383548"/>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TextBox 186"/>
          <p:cNvSpPr txBox="1"/>
          <p:nvPr/>
        </p:nvSpPr>
        <p:spPr>
          <a:xfrm>
            <a:off x="85704" y="1403040"/>
            <a:ext cx="1405704" cy="523220"/>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r>
              <a:rPr lang="en-GB" dirty="0"/>
              <a:t>SITE ENTRY</a:t>
            </a:r>
          </a:p>
          <a:p>
            <a:r>
              <a:rPr lang="en-GB" dirty="0"/>
              <a:t>(A165 </a:t>
            </a:r>
            <a:r>
              <a:rPr lang="en-GB" dirty="0" err="1"/>
              <a:t>Skirlaugh</a:t>
            </a:r>
            <a:r>
              <a:rPr lang="en-GB" dirty="0"/>
              <a:t>)</a:t>
            </a:r>
          </a:p>
        </p:txBody>
      </p:sp>
      <p:sp>
        <p:nvSpPr>
          <p:cNvPr id="188" name="TextBox 187"/>
          <p:cNvSpPr txBox="1"/>
          <p:nvPr/>
        </p:nvSpPr>
        <p:spPr>
          <a:xfrm>
            <a:off x="11253428" y="6295899"/>
            <a:ext cx="1405704" cy="738664"/>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r>
              <a:rPr lang="en-GB" dirty="0"/>
              <a:t>SITE EXIT</a:t>
            </a:r>
          </a:p>
          <a:p>
            <a:r>
              <a:rPr lang="en-GB" dirty="0"/>
              <a:t>(B1238 east of Sproatley)</a:t>
            </a:r>
          </a:p>
        </p:txBody>
      </p:sp>
      <p:sp>
        <p:nvSpPr>
          <p:cNvPr id="189" name="Multiplication Sign 188"/>
          <p:cNvSpPr/>
          <p:nvPr/>
        </p:nvSpPr>
        <p:spPr>
          <a:xfrm>
            <a:off x="7446912" y="1414540"/>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Multiplication Sign 189"/>
          <p:cNvSpPr/>
          <p:nvPr/>
        </p:nvSpPr>
        <p:spPr>
          <a:xfrm>
            <a:off x="8316918" y="3518247"/>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Multiplication Sign 190"/>
          <p:cNvSpPr/>
          <p:nvPr/>
        </p:nvSpPr>
        <p:spPr>
          <a:xfrm>
            <a:off x="8995852" y="5743614"/>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Freeform: Shape 191"/>
          <p:cNvSpPr/>
          <p:nvPr/>
        </p:nvSpPr>
        <p:spPr>
          <a:xfrm>
            <a:off x="7602757" y="6178550"/>
            <a:ext cx="1057353" cy="2451100"/>
          </a:xfrm>
          <a:custGeom>
            <a:avLst/>
            <a:gdLst>
              <a:gd name="connsiteX0" fmla="*/ 836393 w 1057353"/>
              <a:gd name="connsiteY0" fmla="*/ 2451100 h 2451100"/>
              <a:gd name="connsiteX1" fmla="*/ 595093 w 1057353"/>
              <a:gd name="connsiteY1" fmla="*/ 2222500 h 2451100"/>
              <a:gd name="connsiteX2" fmla="*/ 468093 w 1057353"/>
              <a:gd name="connsiteY2" fmla="*/ 2082800 h 2451100"/>
              <a:gd name="connsiteX3" fmla="*/ 290293 w 1057353"/>
              <a:gd name="connsiteY3" fmla="*/ 1955800 h 2451100"/>
              <a:gd name="connsiteX4" fmla="*/ 214093 w 1057353"/>
              <a:gd name="connsiteY4" fmla="*/ 1816100 h 2451100"/>
              <a:gd name="connsiteX5" fmla="*/ 156943 w 1057353"/>
              <a:gd name="connsiteY5" fmla="*/ 1644650 h 2451100"/>
              <a:gd name="connsiteX6" fmla="*/ 106143 w 1057353"/>
              <a:gd name="connsiteY6" fmla="*/ 1416050 h 2451100"/>
              <a:gd name="connsiteX7" fmla="*/ 48993 w 1057353"/>
              <a:gd name="connsiteY7" fmla="*/ 1219200 h 2451100"/>
              <a:gd name="connsiteX8" fmla="*/ 48993 w 1057353"/>
              <a:gd name="connsiteY8" fmla="*/ 1200150 h 2451100"/>
              <a:gd name="connsiteX9" fmla="*/ 10893 w 1057353"/>
              <a:gd name="connsiteY9" fmla="*/ 1028700 h 2451100"/>
              <a:gd name="connsiteX10" fmla="*/ 271243 w 1057353"/>
              <a:gd name="connsiteY10" fmla="*/ 901700 h 2451100"/>
              <a:gd name="connsiteX11" fmla="*/ 569693 w 1057353"/>
              <a:gd name="connsiteY11" fmla="*/ 768350 h 2451100"/>
              <a:gd name="connsiteX12" fmla="*/ 849093 w 1057353"/>
              <a:gd name="connsiteY12" fmla="*/ 628650 h 2451100"/>
              <a:gd name="connsiteX13" fmla="*/ 1045943 w 1057353"/>
              <a:gd name="connsiteY13" fmla="*/ 393700 h 2451100"/>
              <a:gd name="connsiteX14" fmla="*/ 1026893 w 1057353"/>
              <a:gd name="connsiteY14" fmla="*/ 152400 h 2451100"/>
              <a:gd name="connsiteX15" fmla="*/ 969743 w 1057353"/>
              <a:gd name="connsiteY15"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353" h="2451100">
                <a:moveTo>
                  <a:pt x="836393" y="2451100"/>
                </a:moveTo>
                <a:cubicBezTo>
                  <a:pt x="746434" y="2367491"/>
                  <a:pt x="656476" y="2283883"/>
                  <a:pt x="595093" y="2222500"/>
                </a:cubicBezTo>
                <a:cubicBezTo>
                  <a:pt x="533710" y="2161117"/>
                  <a:pt x="518893" y="2127250"/>
                  <a:pt x="468093" y="2082800"/>
                </a:cubicBezTo>
                <a:cubicBezTo>
                  <a:pt x="417293" y="2038350"/>
                  <a:pt x="332626" y="2000250"/>
                  <a:pt x="290293" y="1955800"/>
                </a:cubicBezTo>
                <a:cubicBezTo>
                  <a:pt x="247960" y="1911350"/>
                  <a:pt x="236318" y="1867958"/>
                  <a:pt x="214093" y="1816100"/>
                </a:cubicBezTo>
                <a:cubicBezTo>
                  <a:pt x="191868" y="1764242"/>
                  <a:pt x="174935" y="1711325"/>
                  <a:pt x="156943" y="1644650"/>
                </a:cubicBezTo>
                <a:cubicBezTo>
                  <a:pt x="138951" y="1577975"/>
                  <a:pt x="124135" y="1486958"/>
                  <a:pt x="106143" y="1416050"/>
                </a:cubicBezTo>
                <a:cubicBezTo>
                  <a:pt x="88151" y="1345142"/>
                  <a:pt x="48993" y="1219200"/>
                  <a:pt x="48993" y="1219200"/>
                </a:cubicBezTo>
                <a:cubicBezTo>
                  <a:pt x="39468" y="1183217"/>
                  <a:pt x="55343" y="1231900"/>
                  <a:pt x="48993" y="1200150"/>
                </a:cubicBezTo>
                <a:cubicBezTo>
                  <a:pt x="42643" y="1168400"/>
                  <a:pt x="-26149" y="1078442"/>
                  <a:pt x="10893" y="1028700"/>
                </a:cubicBezTo>
                <a:cubicBezTo>
                  <a:pt x="47935" y="978958"/>
                  <a:pt x="178110" y="945092"/>
                  <a:pt x="271243" y="901700"/>
                </a:cubicBezTo>
                <a:cubicBezTo>
                  <a:pt x="364376" y="858308"/>
                  <a:pt x="473385" y="813858"/>
                  <a:pt x="569693" y="768350"/>
                </a:cubicBezTo>
                <a:cubicBezTo>
                  <a:pt x="666001" y="722842"/>
                  <a:pt x="769718" y="691092"/>
                  <a:pt x="849093" y="628650"/>
                </a:cubicBezTo>
                <a:cubicBezTo>
                  <a:pt x="928468" y="566208"/>
                  <a:pt x="1016310" y="473075"/>
                  <a:pt x="1045943" y="393700"/>
                </a:cubicBezTo>
                <a:cubicBezTo>
                  <a:pt x="1075576" y="314325"/>
                  <a:pt x="1039593" y="218017"/>
                  <a:pt x="1026893" y="152400"/>
                </a:cubicBezTo>
                <a:cubicBezTo>
                  <a:pt x="1014193" y="86783"/>
                  <a:pt x="991968" y="43391"/>
                  <a:pt x="969743" y="0"/>
                </a:cubicBezTo>
              </a:path>
            </a:pathLst>
          </a:cu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8" name="Multiplication Sign 137"/>
          <p:cNvSpPr/>
          <p:nvPr/>
        </p:nvSpPr>
        <p:spPr>
          <a:xfrm>
            <a:off x="8260653" y="8476933"/>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3" name="Straight Connector 192"/>
          <p:cNvCxnSpPr>
            <a:cxnSpLocks/>
          </p:cNvCxnSpPr>
          <p:nvPr/>
        </p:nvCxnSpPr>
        <p:spPr>
          <a:xfrm>
            <a:off x="11689079" y="8539270"/>
            <a:ext cx="680483" cy="0"/>
          </a:xfrm>
          <a:prstGeom prst="line">
            <a:avLst/>
          </a:pr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p:cNvSpPr txBox="1"/>
          <p:nvPr/>
        </p:nvSpPr>
        <p:spPr>
          <a:xfrm>
            <a:off x="5642170" y="6329095"/>
            <a:ext cx="1734304" cy="523220"/>
          </a:xfrm>
          <a:prstGeom prst="rect">
            <a:avLst/>
          </a:prstGeom>
          <a:solidFill>
            <a:schemeClr val="bg1"/>
          </a:solidFill>
          <a:ln w="28575">
            <a:solidFill>
              <a:schemeClr val="tx1"/>
            </a:solidFill>
          </a:ln>
        </p:spPr>
        <p:txBody>
          <a:bodyPr wrap="square" rtlCol="0">
            <a:spAutoFit/>
          </a:bodyPr>
          <a:lstStyle/>
          <a:p>
            <a:pPr algn="ctr"/>
            <a:r>
              <a:rPr lang="en-GB" sz="1400" dirty="0"/>
              <a:t>Blue Badge/Special Guest Parking</a:t>
            </a:r>
          </a:p>
        </p:txBody>
      </p:sp>
      <p:sp>
        <p:nvSpPr>
          <p:cNvPr id="196" name="Rectangle: Rounded Corners 195"/>
          <p:cNvSpPr/>
          <p:nvPr/>
        </p:nvSpPr>
        <p:spPr>
          <a:xfrm rot="20257834">
            <a:off x="8359230" y="5928492"/>
            <a:ext cx="394461" cy="303067"/>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8" name="Straight Arrow Connector 197"/>
          <p:cNvCxnSpPr>
            <a:cxnSpLocks/>
            <a:stCxn id="194" idx="3"/>
            <a:endCxn id="196" idx="1"/>
          </p:cNvCxnSpPr>
          <p:nvPr/>
        </p:nvCxnSpPr>
        <p:spPr>
          <a:xfrm flipV="1">
            <a:off x="7376474" y="6155087"/>
            <a:ext cx="997598" cy="43561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304801" y="2592270"/>
            <a:ext cx="4762" cy="2377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flipH="1">
            <a:off x="233351" y="2773052"/>
            <a:ext cx="152423" cy="276999"/>
          </a:xfrm>
          <a:prstGeom prst="rect">
            <a:avLst/>
          </a:prstGeom>
          <a:noFill/>
          <a:ln>
            <a:noFill/>
          </a:ln>
        </p:spPr>
        <p:txBody>
          <a:bodyPr wrap="square" rtlCol="0">
            <a:spAutoFit/>
          </a:bodyPr>
          <a:lstStyle/>
          <a:p>
            <a:pPr algn="ctr"/>
            <a:r>
              <a:rPr lang="en-GB" sz="1200" b="1" dirty="0"/>
              <a:t>N</a:t>
            </a:r>
            <a:endParaRPr lang="en-GB" sz="1200" dirty="0"/>
          </a:p>
        </p:txBody>
      </p:sp>
      <p:sp>
        <p:nvSpPr>
          <p:cNvPr id="75" name="TextBox 74"/>
          <p:cNvSpPr txBox="1"/>
          <p:nvPr/>
        </p:nvSpPr>
        <p:spPr>
          <a:xfrm rot="19382656">
            <a:off x="1810871" y="3057436"/>
            <a:ext cx="8641977" cy="3170099"/>
          </a:xfrm>
          <a:prstGeom prst="rect">
            <a:avLst/>
          </a:prstGeom>
          <a:noFill/>
        </p:spPr>
        <p:txBody>
          <a:bodyPr wrap="square" rtlCol="0">
            <a:spAutoFit/>
          </a:bodyPr>
          <a:lstStyle/>
          <a:p>
            <a:pPr algn="ctr"/>
            <a:r>
              <a:rPr lang="en-GB" sz="20000" dirty="0">
                <a:solidFill>
                  <a:schemeClr val="tx1">
                    <a:alpha val="15000"/>
                  </a:schemeClr>
                </a:solidFill>
              </a:rPr>
              <a:t>DRAFT</a:t>
            </a:r>
          </a:p>
        </p:txBody>
      </p:sp>
      <p:sp>
        <p:nvSpPr>
          <p:cNvPr id="76" name="Rectangle 75"/>
          <p:cNvSpPr/>
          <p:nvPr/>
        </p:nvSpPr>
        <p:spPr>
          <a:xfrm rot="5400000">
            <a:off x="10185091" y="2469159"/>
            <a:ext cx="4332949" cy="246221"/>
          </a:xfrm>
          <a:prstGeom prst="rect">
            <a:avLst/>
          </a:prstGeom>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1000" dirty="0"/>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Tree>
    <p:extLst>
      <p:ext uri="{BB962C8B-B14F-4D97-AF65-F5344CB8AC3E}">
        <p14:creationId xmlns:p14="http://schemas.microsoft.com/office/powerpoint/2010/main" val="83435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50" r="34220" b="40894"/>
          <a:stretch/>
        </p:blipFill>
        <p:spPr>
          <a:xfrm>
            <a:off x="19190" y="580846"/>
            <a:ext cx="11816899" cy="8927546"/>
          </a:xfrm>
          <a:prstGeom prst="rect">
            <a:avLst/>
          </a:prstGeom>
        </p:spPr>
      </p:pic>
      <p:sp>
        <p:nvSpPr>
          <p:cNvPr id="166" name="Rectangle 165"/>
          <p:cNvSpPr/>
          <p:nvPr/>
        </p:nvSpPr>
        <p:spPr>
          <a:xfrm>
            <a:off x="11546962" y="7427121"/>
            <a:ext cx="1047307" cy="2143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893" y="36875"/>
            <a:ext cx="11654186" cy="461665"/>
          </a:xfrm>
          <a:prstGeom prst="rect">
            <a:avLst/>
          </a:prstGeom>
          <a:solidFill>
            <a:schemeClr val="bg1"/>
          </a:solidFill>
        </p:spPr>
        <p:txBody>
          <a:bodyPr wrap="square" rtlCol="0">
            <a:spAutoFit/>
          </a:bodyPr>
          <a:lstStyle/>
          <a:p>
            <a:r>
              <a:rPr lang="en-GB" sz="2400" b="1" dirty="0"/>
              <a:t>Figure 7: Burton Constable Local Area Traffic Management Plan : Exit Phase</a:t>
            </a:r>
          </a:p>
        </p:txBody>
      </p:sp>
      <p:grpSp>
        <p:nvGrpSpPr>
          <p:cNvPr id="19" name="Group 18"/>
          <p:cNvGrpSpPr/>
          <p:nvPr/>
        </p:nvGrpSpPr>
        <p:grpSpPr>
          <a:xfrm>
            <a:off x="7580494" y="4949105"/>
            <a:ext cx="707799" cy="770022"/>
            <a:chOff x="7079953" y="4271210"/>
            <a:chExt cx="1282100" cy="1371600"/>
          </a:xfrm>
        </p:grpSpPr>
        <p:sp>
          <p:nvSpPr>
            <p:cNvPr id="20" name="Rectangle: Rounded Corners 19"/>
            <p:cNvSpPr/>
            <p:nvPr/>
          </p:nvSpPr>
          <p:spPr>
            <a:xfrm rot="20098207">
              <a:off x="7291137" y="4271210"/>
              <a:ext cx="998621" cy="1371600"/>
            </a:xfrm>
            <a:prstGeom prst="round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079953" y="4655486"/>
              <a:ext cx="1282100" cy="603049"/>
            </a:xfrm>
            <a:prstGeom prst="rect">
              <a:avLst/>
            </a:prstGeom>
            <a:noFill/>
          </p:spPr>
          <p:txBody>
            <a:bodyPr wrap="square" rtlCol="0">
              <a:spAutoFit/>
            </a:bodyPr>
            <a:lstStyle/>
            <a:p>
              <a:pPr algn="ctr"/>
              <a:r>
                <a:rPr lang="en-GB" sz="1600" b="1" dirty="0">
                  <a:effectLst>
                    <a:glow rad="127000">
                      <a:schemeClr val="bg1"/>
                    </a:glow>
                  </a:effectLst>
                </a:rPr>
                <a:t>Event</a:t>
              </a:r>
            </a:p>
          </p:txBody>
        </p:sp>
      </p:grpSp>
      <p:sp>
        <p:nvSpPr>
          <p:cNvPr id="85" name="TextBox 84"/>
          <p:cNvSpPr txBox="1"/>
          <p:nvPr/>
        </p:nvSpPr>
        <p:spPr>
          <a:xfrm>
            <a:off x="2050736" y="5180228"/>
            <a:ext cx="1191790" cy="307777"/>
          </a:xfrm>
          <a:prstGeom prst="rect">
            <a:avLst/>
          </a:prstGeom>
          <a:noFill/>
        </p:spPr>
        <p:txBody>
          <a:bodyPr wrap="square" rtlCol="0">
            <a:spAutoFit/>
          </a:bodyPr>
          <a:lstStyle/>
          <a:p>
            <a:pPr algn="ctr"/>
            <a:r>
              <a:rPr lang="en-GB" sz="1400" b="1" dirty="0">
                <a:effectLst>
                  <a:glow rad="127000">
                    <a:schemeClr val="bg1"/>
                  </a:glow>
                </a:effectLst>
              </a:rPr>
              <a:t>Coniston</a:t>
            </a:r>
          </a:p>
        </p:txBody>
      </p:sp>
      <p:sp>
        <p:nvSpPr>
          <p:cNvPr id="50" name="Freeform: Shape 49"/>
          <p:cNvSpPr/>
          <p:nvPr/>
        </p:nvSpPr>
        <p:spPr>
          <a:xfrm>
            <a:off x="2020771" y="1354403"/>
            <a:ext cx="2970578" cy="2332753"/>
          </a:xfrm>
          <a:custGeom>
            <a:avLst/>
            <a:gdLst>
              <a:gd name="connsiteX0" fmla="*/ 0 w 1600200"/>
              <a:gd name="connsiteY0" fmla="*/ 0 h 1263316"/>
              <a:gd name="connsiteX1" fmla="*/ 180474 w 1600200"/>
              <a:gd name="connsiteY1" fmla="*/ 156411 h 1263316"/>
              <a:gd name="connsiteX2" fmla="*/ 276727 w 1600200"/>
              <a:gd name="connsiteY2" fmla="*/ 156411 h 1263316"/>
              <a:gd name="connsiteX3" fmla="*/ 385011 w 1600200"/>
              <a:gd name="connsiteY3" fmla="*/ 336885 h 1263316"/>
              <a:gd name="connsiteX4" fmla="*/ 697832 w 1600200"/>
              <a:gd name="connsiteY4" fmla="*/ 529390 h 1263316"/>
              <a:gd name="connsiteX5" fmla="*/ 842211 w 1600200"/>
              <a:gd name="connsiteY5" fmla="*/ 661737 h 1263316"/>
              <a:gd name="connsiteX6" fmla="*/ 1347537 w 1600200"/>
              <a:gd name="connsiteY6" fmla="*/ 589548 h 1263316"/>
              <a:gd name="connsiteX7" fmla="*/ 1383632 w 1600200"/>
              <a:gd name="connsiteY7" fmla="*/ 806116 h 1263316"/>
              <a:gd name="connsiteX8" fmla="*/ 1467853 w 1600200"/>
              <a:gd name="connsiteY8" fmla="*/ 1118937 h 1263316"/>
              <a:gd name="connsiteX9" fmla="*/ 1564106 w 1600200"/>
              <a:gd name="connsiteY9" fmla="*/ 1155032 h 1263316"/>
              <a:gd name="connsiteX10" fmla="*/ 1600200 w 1600200"/>
              <a:gd name="connsiteY10" fmla="*/ 1263316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263316">
                <a:moveTo>
                  <a:pt x="0" y="0"/>
                </a:moveTo>
                <a:lnTo>
                  <a:pt x="180474" y="156411"/>
                </a:lnTo>
                <a:lnTo>
                  <a:pt x="276727" y="156411"/>
                </a:lnTo>
                <a:lnTo>
                  <a:pt x="385011" y="336885"/>
                </a:lnTo>
                <a:lnTo>
                  <a:pt x="697832" y="529390"/>
                </a:lnTo>
                <a:lnTo>
                  <a:pt x="842211" y="661737"/>
                </a:lnTo>
                <a:lnTo>
                  <a:pt x="1347537" y="589548"/>
                </a:lnTo>
                <a:lnTo>
                  <a:pt x="1383632" y="806116"/>
                </a:lnTo>
                <a:lnTo>
                  <a:pt x="1467853" y="1118937"/>
                </a:lnTo>
                <a:lnTo>
                  <a:pt x="1564106" y="1155032"/>
                </a:lnTo>
                <a:lnTo>
                  <a:pt x="1600200" y="1263316"/>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p:cNvSpPr/>
          <p:nvPr/>
        </p:nvSpPr>
        <p:spPr>
          <a:xfrm>
            <a:off x="1318221" y="684729"/>
            <a:ext cx="3789520" cy="675516"/>
          </a:xfrm>
          <a:custGeom>
            <a:avLst/>
            <a:gdLst>
              <a:gd name="connsiteX0" fmla="*/ 0 w 2043953"/>
              <a:gd name="connsiteY0" fmla="*/ 364628 h 382062"/>
              <a:gd name="connsiteX1" fmla="*/ 268942 w 2043953"/>
              <a:gd name="connsiteY1" fmla="*/ 376581 h 382062"/>
              <a:gd name="connsiteX2" fmla="*/ 436283 w 2043953"/>
              <a:gd name="connsiteY2" fmla="*/ 286934 h 382062"/>
              <a:gd name="connsiteX3" fmla="*/ 615577 w 2043953"/>
              <a:gd name="connsiteY3" fmla="*/ 203263 h 382062"/>
              <a:gd name="connsiteX4" fmla="*/ 747059 w 2043953"/>
              <a:gd name="connsiteY4" fmla="*/ 131545 h 382062"/>
              <a:gd name="connsiteX5" fmla="*/ 932330 w 2043953"/>
              <a:gd name="connsiteY5" fmla="*/ 65804 h 382062"/>
              <a:gd name="connsiteX6" fmla="*/ 1069789 w 2043953"/>
              <a:gd name="connsiteY6" fmla="*/ 23969 h 382062"/>
              <a:gd name="connsiteX7" fmla="*/ 1225177 w 2043953"/>
              <a:gd name="connsiteY7" fmla="*/ 63 h 382062"/>
              <a:gd name="connsiteX8" fmla="*/ 1350683 w 2043953"/>
              <a:gd name="connsiteY8" fmla="*/ 17993 h 382062"/>
              <a:gd name="connsiteX9" fmla="*/ 1458259 w 2043953"/>
              <a:gd name="connsiteY9" fmla="*/ 47875 h 382062"/>
              <a:gd name="connsiteX10" fmla="*/ 1583765 w 2043953"/>
              <a:gd name="connsiteY10" fmla="*/ 71781 h 382062"/>
              <a:gd name="connsiteX11" fmla="*/ 1727200 w 2043953"/>
              <a:gd name="connsiteY11" fmla="*/ 71781 h 382062"/>
              <a:gd name="connsiteX12" fmla="*/ 1840753 w 2043953"/>
              <a:gd name="connsiteY12" fmla="*/ 35922 h 382062"/>
              <a:gd name="connsiteX13" fmla="*/ 1864659 w 2043953"/>
              <a:gd name="connsiteY13" fmla="*/ 83734 h 382062"/>
              <a:gd name="connsiteX14" fmla="*/ 1894542 w 2043953"/>
              <a:gd name="connsiteY14" fmla="*/ 143498 h 382062"/>
              <a:gd name="connsiteX15" fmla="*/ 1984189 w 2043953"/>
              <a:gd name="connsiteY15" fmla="*/ 286934 h 382062"/>
              <a:gd name="connsiteX16" fmla="*/ 2043953 w 2043953"/>
              <a:gd name="connsiteY16" fmla="*/ 370604 h 3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953" h="382062">
                <a:moveTo>
                  <a:pt x="0" y="364628"/>
                </a:moveTo>
                <a:cubicBezTo>
                  <a:pt x="98114" y="377079"/>
                  <a:pt x="196228" y="389530"/>
                  <a:pt x="268942" y="376581"/>
                </a:cubicBezTo>
                <a:cubicBezTo>
                  <a:pt x="341656" y="363632"/>
                  <a:pt x="378511" y="315820"/>
                  <a:pt x="436283" y="286934"/>
                </a:cubicBezTo>
                <a:cubicBezTo>
                  <a:pt x="494055" y="258048"/>
                  <a:pt x="563781" y="229161"/>
                  <a:pt x="615577" y="203263"/>
                </a:cubicBezTo>
                <a:cubicBezTo>
                  <a:pt x="667373" y="177365"/>
                  <a:pt x="694267" y="154455"/>
                  <a:pt x="747059" y="131545"/>
                </a:cubicBezTo>
                <a:cubicBezTo>
                  <a:pt x="799851" y="108635"/>
                  <a:pt x="878542" y="83733"/>
                  <a:pt x="932330" y="65804"/>
                </a:cubicBezTo>
                <a:cubicBezTo>
                  <a:pt x="986118" y="47875"/>
                  <a:pt x="1020981" y="34926"/>
                  <a:pt x="1069789" y="23969"/>
                </a:cubicBezTo>
                <a:cubicBezTo>
                  <a:pt x="1118597" y="13012"/>
                  <a:pt x="1178361" y="1059"/>
                  <a:pt x="1225177" y="63"/>
                </a:cubicBezTo>
                <a:cubicBezTo>
                  <a:pt x="1271993" y="-933"/>
                  <a:pt x="1311836" y="10024"/>
                  <a:pt x="1350683" y="17993"/>
                </a:cubicBezTo>
                <a:cubicBezTo>
                  <a:pt x="1389530" y="25962"/>
                  <a:pt x="1419412" y="38910"/>
                  <a:pt x="1458259" y="47875"/>
                </a:cubicBezTo>
                <a:cubicBezTo>
                  <a:pt x="1497106" y="56840"/>
                  <a:pt x="1538941" y="67797"/>
                  <a:pt x="1583765" y="71781"/>
                </a:cubicBezTo>
                <a:cubicBezTo>
                  <a:pt x="1628589" y="75765"/>
                  <a:pt x="1684369" y="77757"/>
                  <a:pt x="1727200" y="71781"/>
                </a:cubicBezTo>
                <a:cubicBezTo>
                  <a:pt x="1770031" y="65804"/>
                  <a:pt x="1817843" y="33930"/>
                  <a:pt x="1840753" y="35922"/>
                </a:cubicBezTo>
                <a:cubicBezTo>
                  <a:pt x="1863663" y="37914"/>
                  <a:pt x="1864659" y="83734"/>
                  <a:pt x="1864659" y="83734"/>
                </a:cubicBezTo>
                <a:cubicBezTo>
                  <a:pt x="1873624" y="101663"/>
                  <a:pt x="1874620" y="109631"/>
                  <a:pt x="1894542" y="143498"/>
                </a:cubicBezTo>
                <a:cubicBezTo>
                  <a:pt x="1914464" y="177365"/>
                  <a:pt x="1959287" y="249083"/>
                  <a:pt x="1984189" y="286934"/>
                </a:cubicBezTo>
                <a:cubicBezTo>
                  <a:pt x="2009091" y="324785"/>
                  <a:pt x="2026522" y="347694"/>
                  <a:pt x="2043953" y="37060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rot="16200000">
            <a:off x="1605520" y="1253317"/>
            <a:ext cx="156411" cy="216568"/>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Isosceles Triangle 124"/>
          <p:cNvSpPr/>
          <p:nvPr/>
        </p:nvSpPr>
        <p:spPr>
          <a:xfrm rot="3833461">
            <a:off x="2533815" y="865782"/>
            <a:ext cx="156411" cy="216568"/>
          </a:xfrm>
          <a:prstGeom prst="triangle">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Isosceles Triangle 66"/>
          <p:cNvSpPr/>
          <p:nvPr/>
        </p:nvSpPr>
        <p:spPr>
          <a:xfrm rot="16565987">
            <a:off x="3548643" y="590566"/>
            <a:ext cx="156411" cy="216568"/>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Isosceles Triangle 125"/>
          <p:cNvSpPr/>
          <p:nvPr/>
        </p:nvSpPr>
        <p:spPr>
          <a:xfrm rot="9384402">
            <a:off x="4790539" y="887770"/>
            <a:ext cx="156411" cy="216568"/>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reeform: Shape 43"/>
          <p:cNvSpPr/>
          <p:nvPr/>
        </p:nvSpPr>
        <p:spPr>
          <a:xfrm>
            <a:off x="5133804" y="1152515"/>
            <a:ext cx="6052804" cy="5898667"/>
          </a:xfrm>
          <a:custGeom>
            <a:avLst/>
            <a:gdLst>
              <a:gd name="connsiteX0" fmla="*/ 0 w 3185459"/>
              <a:gd name="connsiteY0" fmla="*/ 114474 h 3162474"/>
              <a:gd name="connsiteX1" fmla="*/ 352612 w 3185459"/>
              <a:gd name="connsiteY1" fmla="*/ 6898 h 3162474"/>
              <a:gd name="connsiteX2" fmla="*/ 466164 w 3185459"/>
              <a:gd name="connsiteY2" fmla="*/ 18851 h 3162474"/>
              <a:gd name="connsiteX3" fmla="*/ 573741 w 3185459"/>
              <a:gd name="connsiteY3" fmla="*/ 84592 h 3162474"/>
              <a:gd name="connsiteX4" fmla="*/ 621553 w 3185459"/>
              <a:gd name="connsiteY4" fmla="*/ 102521 h 3162474"/>
              <a:gd name="connsiteX5" fmla="*/ 651435 w 3185459"/>
              <a:gd name="connsiteY5" fmla="*/ 114474 h 3162474"/>
              <a:gd name="connsiteX6" fmla="*/ 723153 w 3185459"/>
              <a:gd name="connsiteY6" fmla="*/ 102521 h 3162474"/>
              <a:gd name="connsiteX7" fmla="*/ 753035 w 3185459"/>
              <a:gd name="connsiteY7" fmla="*/ 90568 h 3162474"/>
              <a:gd name="connsiteX8" fmla="*/ 794870 w 3185459"/>
              <a:gd name="connsiteY8" fmla="*/ 102521 h 3162474"/>
              <a:gd name="connsiteX9" fmla="*/ 836706 w 3185459"/>
              <a:gd name="connsiteY9" fmla="*/ 120451 h 3162474"/>
              <a:gd name="connsiteX10" fmla="*/ 908423 w 3185459"/>
              <a:gd name="connsiteY10" fmla="*/ 108498 h 3162474"/>
              <a:gd name="connsiteX11" fmla="*/ 938306 w 3185459"/>
              <a:gd name="connsiteY11" fmla="*/ 114474 h 3162474"/>
              <a:gd name="connsiteX12" fmla="*/ 1010023 w 3185459"/>
              <a:gd name="connsiteY12" fmla="*/ 114474 h 3162474"/>
              <a:gd name="connsiteX13" fmla="*/ 1033929 w 3185459"/>
              <a:gd name="connsiteY13" fmla="*/ 132404 h 3162474"/>
              <a:gd name="connsiteX14" fmla="*/ 1069788 w 3185459"/>
              <a:gd name="connsiteY14" fmla="*/ 144357 h 3162474"/>
              <a:gd name="connsiteX15" fmla="*/ 1129553 w 3185459"/>
              <a:gd name="connsiteY15" fmla="*/ 156310 h 3162474"/>
              <a:gd name="connsiteX16" fmla="*/ 1177364 w 3185459"/>
              <a:gd name="connsiteY16" fmla="*/ 192168 h 3162474"/>
              <a:gd name="connsiteX17" fmla="*/ 1261035 w 3185459"/>
              <a:gd name="connsiteY17" fmla="*/ 239980 h 3162474"/>
              <a:gd name="connsiteX18" fmla="*/ 1296894 w 3185459"/>
              <a:gd name="connsiteY18" fmla="*/ 311698 h 3162474"/>
              <a:gd name="connsiteX19" fmla="*/ 1314823 w 3185459"/>
              <a:gd name="connsiteY19" fmla="*/ 377439 h 3162474"/>
              <a:gd name="connsiteX20" fmla="*/ 1368612 w 3185459"/>
              <a:gd name="connsiteY20" fmla="*/ 461110 h 3162474"/>
              <a:gd name="connsiteX21" fmla="*/ 1404470 w 3185459"/>
              <a:gd name="connsiteY21" fmla="*/ 526851 h 3162474"/>
              <a:gd name="connsiteX22" fmla="*/ 1464235 w 3185459"/>
              <a:gd name="connsiteY22" fmla="*/ 628451 h 3162474"/>
              <a:gd name="connsiteX23" fmla="*/ 1488141 w 3185459"/>
              <a:gd name="connsiteY23" fmla="*/ 652357 h 3162474"/>
              <a:gd name="connsiteX24" fmla="*/ 1559859 w 3185459"/>
              <a:gd name="connsiteY24" fmla="*/ 801768 h 3162474"/>
              <a:gd name="connsiteX25" fmla="*/ 1571812 w 3185459"/>
              <a:gd name="connsiteY25" fmla="*/ 873486 h 3162474"/>
              <a:gd name="connsiteX26" fmla="*/ 1571812 w 3185459"/>
              <a:gd name="connsiteY26" fmla="*/ 933251 h 3162474"/>
              <a:gd name="connsiteX27" fmla="*/ 1571812 w 3185459"/>
              <a:gd name="connsiteY27" fmla="*/ 975086 h 3162474"/>
              <a:gd name="connsiteX28" fmla="*/ 1601694 w 3185459"/>
              <a:gd name="connsiteY28" fmla="*/ 1118521 h 3162474"/>
              <a:gd name="connsiteX29" fmla="*/ 1625600 w 3185459"/>
              <a:gd name="connsiteY29" fmla="*/ 1172310 h 3162474"/>
              <a:gd name="connsiteX30" fmla="*/ 1637553 w 3185459"/>
              <a:gd name="connsiteY30" fmla="*/ 1238051 h 3162474"/>
              <a:gd name="connsiteX31" fmla="*/ 1655482 w 3185459"/>
              <a:gd name="connsiteY31" fmla="*/ 1279886 h 3162474"/>
              <a:gd name="connsiteX32" fmla="*/ 1661459 w 3185459"/>
              <a:gd name="connsiteY32" fmla="*/ 1315745 h 3162474"/>
              <a:gd name="connsiteX33" fmla="*/ 1697317 w 3185459"/>
              <a:gd name="connsiteY33" fmla="*/ 1387463 h 3162474"/>
              <a:gd name="connsiteX34" fmla="*/ 1703294 w 3185459"/>
              <a:gd name="connsiteY34" fmla="*/ 1405392 h 3162474"/>
              <a:gd name="connsiteX35" fmla="*/ 1709270 w 3185459"/>
              <a:gd name="connsiteY35" fmla="*/ 1459180 h 3162474"/>
              <a:gd name="connsiteX36" fmla="*/ 1697317 w 3185459"/>
              <a:gd name="connsiteY36" fmla="*/ 1560780 h 3162474"/>
              <a:gd name="connsiteX37" fmla="*/ 1685364 w 3185459"/>
              <a:gd name="connsiteY37" fmla="*/ 1608592 h 3162474"/>
              <a:gd name="connsiteX38" fmla="*/ 1685364 w 3185459"/>
              <a:gd name="connsiteY38" fmla="*/ 1698239 h 3162474"/>
              <a:gd name="connsiteX39" fmla="*/ 1709270 w 3185459"/>
              <a:gd name="connsiteY39" fmla="*/ 1752027 h 3162474"/>
              <a:gd name="connsiteX40" fmla="*/ 1733176 w 3185459"/>
              <a:gd name="connsiteY40" fmla="*/ 1823745 h 3162474"/>
              <a:gd name="connsiteX41" fmla="*/ 1775012 w 3185459"/>
              <a:gd name="connsiteY41" fmla="*/ 1919368 h 3162474"/>
              <a:gd name="connsiteX42" fmla="*/ 1810870 w 3185459"/>
              <a:gd name="connsiteY42" fmla="*/ 2032921 h 3162474"/>
              <a:gd name="connsiteX43" fmla="*/ 1840753 w 3185459"/>
              <a:gd name="connsiteY43" fmla="*/ 2086710 h 3162474"/>
              <a:gd name="connsiteX44" fmla="*/ 1870635 w 3185459"/>
              <a:gd name="connsiteY44" fmla="*/ 2182333 h 3162474"/>
              <a:gd name="connsiteX45" fmla="*/ 1900517 w 3185459"/>
              <a:gd name="connsiteY45" fmla="*/ 2224168 h 3162474"/>
              <a:gd name="connsiteX46" fmla="*/ 1960282 w 3185459"/>
              <a:gd name="connsiteY46" fmla="*/ 2307839 h 3162474"/>
              <a:gd name="connsiteX47" fmla="*/ 1972235 w 3185459"/>
              <a:gd name="connsiteY47" fmla="*/ 2391510 h 3162474"/>
              <a:gd name="connsiteX48" fmla="*/ 2008094 w 3185459"/>
              <a:gd name="connsiteY48" fmla="*/ 2475180 h 3162474"/>
              <a:gd name="connsiteX49" fmla="*/ 2032000 w 3185459"/>
              <a:gd name="connsiteY49" fmla="*/ 2528968 h 3162474"/>
              <a:gd name="connsiteX50" fmla="*/ 2049929 w 3185459"/>
              <a:gd name="connsiteY50" fmla="*/ 2552874 h 3162474"/>
              <a:gd name="connsiteX51" fmla="*/ 2061882 w 3185459"/>
              <a:gd name="connsiteY51" fmla="*/ 2594710 h 3162474"/>
              <a:gd name="connsiteX52" fmla="*/ 2085788 w 3185459"/>
              <a:gd name="connsiteY52" fmla="*/ 2612639 h 3162474"/>
              <a:gd name="connsiteX53" fmla="*/ 2097741 w 3185459"/>
              <a:gd name="connsiteY53" fmla="*/ 2648498 h 3162474"/>
              <a:gd name="connsiteX54" fmla="*/ 2121647 w 3185459"/>
              <a:gd name="connsiteY54" fmla="*/ 2696310 h 3162474"/>
              <a:gd name="connsiteX55" fmla="*/ 2139576 w 3185459"/>
              <a:gd name="connsiteY55" fmla="*/ 2726192 h 3162474"/>
              <a:gd name="connsiteX56" fmla="*/ 2181412 w 3185459"/>
              <a:gd name="connsiteY56" fmla="*/ 2809863 h 3162474"/>
              <a:gd name="connsiteX57" fmla="*/ 2211294 w 3185459"/>
              <a:gd name="connsiteY57" fmla="*/ 2905486 h 3162474"/>
              <a:gd name="connsiteX58" fmla="*/ 2223247 w 3185459"/>
              <a:gd name="connsiteY58" fmla="*/ 2977204 h 3162474"/>
              <a:gd name="connsiteX59" fmla="*/ 2229223 w 3185459"/>
              <a:gd name="connsiteY59" fmla="*/ 3066851 h 3162474"/>
              <a:gd name="connsiteX60" fmla="*/ 2253129 w 3185459"/>
              <a:gd name="connsiteY60" fmla="*/ 3102710 h 3162474"/>
              <a:gd name="connsiteX61" fmla="*/ 2372659 w 3185459"/>
              <a:gd name="connsiteY61" fmla="*/ 3114663 h 3162474"/>
              <a:gd name="connsiteX62" fmla="*/ 2522070 w 3185459"/>
              <a:gd name="connsiteY62" fmla="*/ 3114663 h 3162474"/>
              <a:gd name="connsiteX63" fmla="*/ 2629647 w 3185459"/>
              <a:gd name="connsiteY63" fmla="*/ 3132592 h 3162474"/>
              <a:gd name="connsiteX64" fmla="*/ 2808941 w 3185459"/>
              <a:gd name="connsiteY64" fmla="*/ 3144545 h 3162474"/>
              <a:gd name="connsiteX65" fmla="*/ 3006164 w 3185459"/>
              <a:gd name="connsiteY65" fmla="*/ 3108686 h 3162474"/>
              <a:gd name="connsiteX66" fmla="*/ 3089835 w 3185459"/>
              <a:gd name="connsiteY66" fmla="*/ 3120639 h 3162474"/>
              <a:gd name="connsiteX67" fmla="*/ 3185459 w 3185459"/>
              <a:gd name="connsiteY67" fmla="*/ 3162474 h 3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5459" h="3162474">
                <a:moveTo>
                  <a:pt x="0" y="114474"/>
                </a:moveTo>
                <a:cubicBezTo>
                  <a:pt x="137459" y="68654"/>
                  <a:pt x="274918" y="22835"/>
                  <a:pt x="352612" y="6898"/>
                </a:cubicBezTo>
                <a:cubicBezTo>
                  <a:pt x="430306" y="-9039"/>
                  <a:pt x="429309" y="5902"/>
                  <a:pt x="466164" y="18851"/>
                </a:cubicBezTo>
                <a:cubicBezTo>
                  <a:pt x="503019" y="31800"/>
                  <a:pt x="547843" y="70647"/>
                  <a:pt x="573741" y="84592"/>
                </a:cubicBezTo>
                <a:cubicBezTo>
                  <a:pt x="599639" y="98537"/>
                  <a:pt x="608604" y="97541"/>
                  <a:pt x="621553" y="102521"/>
                </a:cubicBezTo>
                <a:cubicBezTo>
                  <a:pt x="634502" y="107501"/>
                  <a:pt x="634502" y="114474"/>
                  <a:pt x="651435" y="114474"/>
                </a:cubicBezTo>
                <a:cubicBezTo>
                  <a:pt x="668368" y="114474"/>
                  <a:pt x="723153" y="102521"/>
                  <a:pt x="723153" y="102521"/>
                </a:cubicBezTo>
                <a:cubicBezTo>
                  <a:pt x="740086" y="98537"/>
                  <a:pt x="741082" y="90568"/>
                  <a:pt x="753035" y="90568"/>
                </a:cubicBezTo>
                <a:cubicBezTo>
                  <a:pt x="764988" y="90568"/>
                  <a:pt x="780925" y="97541"/>
                  <a:pt x="794870" y="102521"/>
                </a:cubicBezTo>
                <a:cubicBezTo>
                  <a:pt x="808815" y="107501"/>
                  <a:pt x="817781" y="119455"/>
                  <a:pt x="836706" y="120451"/>
                </a:cubicBezTo>
                <a:cubicBezTo>
                  <a:pt x="855631" y="121447"/>
                  <a:pt x="891490" y="109494"/>
                  <a:pt x="908423" y="108498"/>
                </a:cubicBezTo>
                <a:cubicBezTo>
                  <a:pt x="925356" y="107502"/>
                  <a:pt x="921373" y="113478"/>
                  <a:pt x="938306" y="114474"/>
                </a:cubicBezTo>
                <a:cubicBezTo>
                  <a:pt x="955239" y="115470"/>
                  <a:pt x="1010023" y="114474"/>
                  <a:pt x="1010023" y="114474"/>
                </a:cubicBezTo>
                <a:cubicBezTo>
                  <a:pt x="1025960" y="117462"/>
                  <a:pt x="1023968" y="127424"/>
                  <a:pt x="1033929" y="132404"/>
                </a:cubicBezTo>
                <a:cubicBezTo>
                  <a:pt x="1043890" y="137384"/>
                  <a:pt x="1053851" y="140373"/>
                  <a:pt x="1069788" y="144357"/>
                </a:cubicBezTo>
                <a:cubicBezTo>
                  <a:pt x="1085725" y="148341"/>
                  <a:pt x="1111624" y="148342"/>
                  <a:pt x="1129553" y="156310"/>
                </a:cubicBezTo>
                <a:cubicBezTo>
                  <a:pt x="1147482" y="164278"/>
                  <a:pt x="1155450" y="178223"/>
                  <a:pt x="1177364" y="192168"/>
                </a:cubicBezTo>
                <a:cubicBezTo>
                  <a:pt x="1199278" y="206113"/>
                  <a:pt x="1241113" y="220058"/>
                  <a:pt x="1261035" y="239980"/>
                </a:cubicBezTo>
                <a:cubicBezTo>
                  <a:pt x="1280957" y="259902"/>
                  <a:pt x="1287929" y="288788"/>
                  <a:pt x="1296894" y="311698"/>
                </a:cubicBezTo>
                <a:cubicBezTo>
                  <a:pt x="1305859" y="334608"/>
                  <a:pt x="1302870" y="352537"/>
                  <a:pt x="1314823" y="377439"/>
                </a:cubicBezTo>
                <a:cubicBezTo>
                  <a:pt x="1326776" y="402341"/>
                  <a:pt x="1353671" y="436208"/>
                  <a:pt x="1368612" y="461110"/>
                </a:cubicBezTo>
                <a:cubicBezTo>
                  <a:pt x="1383553" y="486012"/>
                  <a:pt x="1388533" y="498961"/>
                  <a:pt x="1404470" y="526851"/>
                </a:cubicBezTo>
                <a:cubicBezTo>
                  <a:pt x="1420407" y="554741"/>
                  <a:pt x="1450290" y="607533"/>
                  <a:pt x="1464235" y="628451"/>
                </a:cubicBezTo>
                <a:cubicBezTo>
                  <a:pt x="1478180" y="649369"/>
                  <a:pt x="1472204" y="623471"/>
                  <a:pt x="1488141" y="652357"/>
                </a:cubicBezTo>
                <a:cubicBezTo>
                  <a:pt x="1504078" y="681243"/>
                  <a:pt x="1545914" y="764913"/>
                  <a:pt x="1559859" y="801768"/>
                </a:cubicBezTo>
                <a:cubicBezTo>
                  <a:pt x="1573804" y="838623"/>
                  <a:pt x="1569820" y="851572"/>
                  <a:pt x="1571812" y="873486"/>
                </a:cubicBezTo>
                <a:cubicBezTo>
                  <a:pt x="1573804" y="895400"/>
                  <a:pt x="1571812" y="933251"/>
                  <a:pt x="1571812" y="933251"/>
                </a:cubicBezTo>
                <a:cubicBezTo>
                  <a:pt x="1571812" y="950184"/>
                  <a:pt x="1566832" y="944208"/>
                  <a:pt x="1571812" y="975086"/>
                </a:cubicBezTo>
                <a:cubicBezTo>
                  <a:pt x="1576792" y="1005964"/>
                  <a:pt x="1592729" y="1085650"/>
                  <a:pt x="1601694" y="1118521"/>
                </a:cubicBezTo>
                <a:cubicBezTo>
                  <a:pt x="1610659" y="1151392"/>
                  <a:pt x="1619624" y="1152388"/>
                  <a:pt x="1625600" y="1172310"/>
                </a:cubicBezTo>
                <a:cubicBezTo>
                  <a:pt x="1631576" y="1192232"/>
                  <a:pt x="1632573" y="1220122"/>
                  <a:pt x="1637553" y="1238051"/>
                </a:cubicBezTo>
                <a:cubicBezTo>
                  <a:pt x="1642533" y="1255980"/>
                  <a:pt x="1651498" y="1266937"/>
                  <a:pt x="1655482" y="1279886"/>
                </a:cubicBezTo>
                <a:cubicBezTo>
                  <a:pt x="1659466" y="1292835"/>
                  <a:pt x="1654487" y="1297816"/>
                  <a:pt x="1661459" y="1315745"/>
                </a:cubicBezTo>
                <a:cubicBezTo>
                  <a:pt x="1668432" y="1333675"/>
                  <a:pt x="1690345" y="1372522"/>
                  <a:pt x="1697317" y="1387463"/>
                </a:cubicBezTo>
                <a:cubicBezTo>
                  <a:pt x="1704289" y="1402404"/>
                  <a:pt x="1701302" y="1393439"/>
                  <a:pt x="1703294" y="1405392"/>
                </a:cubicBezTo>
                <a:cubicBezTo>
                  <a:pt x="1705286" y="1417345"/>
                  <a:pt x="1710266" y="1433282"/>
                  <a:pt x="1709270" y="1459180"/>
                </a:cubicBezTo>
                <a:cubicBezTo>
                  <a:pt x="1708274" y="1485078"/>
                  <a:pt x="1701301" y="1535878"/>
                  <a:pt x="1697317" y="1560780"/>
                </a:cubicBezTo>
                <a:cubicBezTo>
                  <a:pt x="1693333" y="1585682"/>
                  <a:pt x="1687356" y="1585682"/>
                  <a:pt x="1685364" y="1608592"/>
                </a:cubicBezTo>
                <a:cubicBezTo>
                  <a:pt x="1683372" y="1631502"/>
                  <a:pt x="1681380" y="1674333"/>
                  <a:pt x="1685364" y="1698239"/>
                </a:cubicBezTo>
                <a:cubicBezTo>
                  <a:pt x="1689348" y="1722145"/>
                  <a:pt x="1701301" y="1731109"/>
                  <a:pt x="1709270" y="1752027"/>
                </a:cubicBezTo>
                <a:cubicBezTo>
                  <a:pt x="1717239" y="1772945"/>
                  <a:pt x="1722219" y="1795855"/>
                  <a:pt x="1733176" y="1823745"/>
                </a:cubicBezTo>
                <a:cubicBezTo>
                  <a:pt x="1744133" y="1851635"/>
                  <a:pt x="1762063" y="1884505"/>
                  <a:pt x="1775012" y="1919368"/>
                </a:cubicBezTo>
                <a:cubicBezTo>
                  <a:pt x="1787961" y="1954231"/>
                  <a:pt x="1799913" y="2005031"/>
                  <a:pt x="1810870" y="2032921"/>
                </a:cubicBezTo>
                <a:cubicBezTo>
                  <a:pt x="1821827" y="2060811"/>
                  <a:pt x="1830792" y="2061808"/>
                  <a:pt x="1840753" y="2086710"/>
                </a:cubicBezTo>
                <a:cubicBezTo>
                  <a:pt x="1850714" y="2111612"/>
                  <a:pt x="1860674" y="2159423"/>
                  <a:pt x="1870635" y="2182333"/>
                </a:cubicBezTo>
                <a:cubicBezTo>
                  <a:pt x="1880596" y="2205243"/>
                  <a:pt x="1900517" y="2224168"/>
                  <a:pt x="1900517" y="2224168"/>
                </a:cubicBezTo>
                <a:cubicBezTo>
                  <a:pt x="1915458" y="2245086"/>
                  <a:pt x="1948329" y="2279949"/>
                  <a:pt x="1960282" y="2307839"/>
                </a:cubicBezTo>
                <a:cubicBezTo>
                  <a:pt x="1972235" y="2335729"/>
                  <a:pt x="1964266" y="2363620"/>
                  <a:pt x="1972235" y="2391510"/>
                </a:cubicBezTo>
                <a:cubicBezTo>
                  <a:pt x="1980204" y="2419400"/>
                  <a:pt x="1998133" y="2452270"/>
                  <a:pt x="2008094" y="2475180"/>
                </a:cubicBezTo>
                <a:cubicBezTo>
                  <a:pt x="2018055" y="2498090"/>
                  <a:pt x="2032000" y="2528968"/>
                  <a:pt x="2032000" y="2528968"/>
                </a:cubicBezTo>
                <a:cubicBezTo>
                  <a:pt x="2038972" y="2541917"/>
                  <a:pt x="2044949" y="2541917"/>
                  <a:pt x="2049929" y="2552874"/>
                </a:cubicBezTo>
                <a:cubicBezTo>
                  <a:pt x="2054909" y="2563831"/>
                  <a:pt x="2055905" y="2584749"/>
                  <a:pt x="2061882" y="2594710"/>
                </a:cubicBezTo>
                <a:cubicBezTo>
                  <a:pt x="2067859" y="2604671"/>
                  <a:pt x="2079812" y="2603674"/>
                  <a:pt x="2085788" y="2612639"/>
                </a:cubicBezTo>
                <a:cubicBezTo>
                  <a:pt x="2091765" y="2621604"/>
                  <a:pt x="2091764" y="2634553"/>
                  <a:pt x="2097741" y="2648498"/>
                </a:cubicBezTo>
                <a:cubicBezTo>
                  <a:pt x="2103718" y="2662443"/>
                  <a:pt x="2114675" y="2683361"/>
                  <a:pt x="2121647" y="2696310"/>
                </a:cubicBezTo>
                <a:cubicBezTo>
                  <a:pt x="2128619" y="2709259"/>
                  <a:pt x="2129615" y="2707267"/>
                  <a:pt x="2139576" y="2726192"/>
                </a:cubicBezTo>
                <a:cubicBezTo>
                  <a:pt x="2149537" y="2745117"/>
                  <a:pt x="2169459" y="2779981"/>
                  <a:pt x="2181412" y="2809863"/>
                </a:cubicBezTo>
                <a:cubicBezTo>
                  <a:pt x="2193365" y="2839745"/>
                  <a:pt x="2204322" y="2877596"/>
                  <a:pt x="2211294" y="2905486"/>
                </a:cubicBezTo>
                <a:cubicBezTo>
                  <a:pt x="2218266" y="2933376"/>
                  <a:pt x="2220259" y="2950310"/>
                  <a:pt x="2223247" y="2977204"/>
                </a:cubicBezTo>
                <a:cubicBezTo>
                  <a:pt x="2226235" y="3004098"/>
                  <a:pt x="2224243" y="3045933"/>
                  <a:pt x="2229223" y="3066851"/>
                </a:cubicBezTo>
                <a:cubicBezTo>
                  <a:pt x="2234203" y="3087769"/>
                  <a:pt x="2229223" y="3094741"/>
                  <a:pt x="2253129" y="3102710"/>
                </a:cubicBezTo>
                <a:cubicBezTo>
                  <a:pt x="2277035" y="3110679"/>
                  <a:pt x="2327836" y="3112671"/>
                  <a:pt x="2372659" y="3114663"/>
                </a:cubicBezTo>
                <a:cubicBezTo>
                  <a:pt x="2417482" y="3116655"/>
                  <a:pt x="2479239" y="3111675"/>
                  <a:pt x="2522070" y="3114663"/>
                </a:cubicBezTo>
                <a:cubicBezTo>
                  <a:pt x="2564901" y="3117651"/>
                  <a:pt x="2581835" y="3127612"/>
                  <a:pt x="2629647" y="3132592"/>
                </a:cubicBezTo>
                <a:cubicBezTo>
                  <a:pt x="2677459" y="3137572"/>
                  <a:pt x="2746188" y="3148529"/>
                  <a:pt x="2808941" y="3144545"/>
                </a:cubicBezTo>
                <a:cubicBezTo>
                  <a:pt x="2871694" y="3140561"/>
                  <a:pt x="2959348" y="3112670"/>
                  <a:pt x="3006164" y="3108686"/>
                </a:cubicBezTo>
                <a:cubicBezTo>
                  <a:pt x="3052980" y="3104702"/>
                  <a:pt x="3059953" y="3111674"/>
                  <a:pt x="3089835" y="3120639"/>
                </a:cubicBezTo>
                <a:cubicBezTo>
                  <a:pt x="3119717" y="3129604"/>
                  <a:pt x="3152588" y="3146039"/>
                  <a:pt x="3185459" y="316247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2" name="Isosceles Triangle 61"/>
          <p:cNvSpPr/>
          <p:nvPr/>
        </p:nvSpPr>
        <p:spPr>
          <a:xfrm rot="14994990">
            <a:off x="5459013" y="1129015"/>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Isosceles Triangle 62"/>
          <p:cNvSpPr/>
          <p:nvPr/>
        </p:nvSpPr>
        <p:spPr>
          <a:xfrm rot="18294617">
            <a:off x="7308540" y="1393035"/>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Isosceles Triangle 63"/>
          <p:cNvSpPr/>
          <p:nvPr/>
        </p:nvSpPr>
        <p:spPr>
          <a:xfrm rot="21057437">
            <a:off x="8028086" y="2688688"/>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Isosceles Triangle 60"/>
          <p:cNvSpPr/>
          <p:nvPr/>
        </p:nvSpPr>
        <p:spPr>
          <a:xfrm rot="20243203">
            <a:off x="8293217" y="4278224"/>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Isosceles Triangle 59"/>
          <p:cNvSpPr/>
          <p:nvPr/>
        </p:nvSpPr>
        <p:spPr>
          <a:xfrm rot="19624698">
            <a:off x="8892720" y="5703468"/>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Isosceles Triangle 126"/>
          <p:cNvSpPr/>
          <p:nvPr/>
        </p:nvSpPr>
        <p:spPr>
          <a:xfrm rot="16200000">
            <a:off x="10147303" y="6881349"/>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Multiplication Sign 95"/>
          <p:cNvSpPr/>
          <p:nvPr/>
        </p:nvSpPr>
        <p:spPr>
          <a:xfrm>
            <a:off x="1792010" y="1207225"/>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p:cNvSpPr/>
          <p:nvPr/>
        </p:nvSpPr>
        <p:spPr>
          <a:xfrm>
            <a:off x="2779776" y="1426464"/>
            <a:ext cx="2996287" cy="4088305"/>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p:cNvSpPr/>
          <p:nvPr/>
        </p:nvSpPr>
        <p:spPr>
          <a:xfrm>
            <a:off x="5761903" y="3531859"/>
            <a:ext cx="2593074" cy="1699437"/>
          </a:xfrm>
          <a:custGeom>
            <a:avLst/>
            <a:gdLst>
              <a:gd name="connsiteX0" fmla="*/ 0 w 2593074"/>
              <a:gd name="connsiteY0" fmla="*/ 0 h 1699437"/>
              <a:gd name="connsiteX1" fmla="*/ 36394 w 2593074"/>
              <a:gd name="connsiteY1" fmla="*/ 54591 h 1699437"/>
              <a:gd name="connsiteX2" fmla="*/ 118280 w 2593074"/>
              <a:gd name="connsiteY2" fmla="*/ 204716 h 1699437"/>
              <a:gd name="connsiteX3" fmla="*/ 118280 w 2593074"/>
              <a:gd name="connsiteY3" fmla="*/ 436728 h 1699437"/>
              <a:gd name="connsiteX4" fmla="*/ 245660 w 2593074"/>
              <a:gd name="connsiteY4" fmla="*/ 741528 h 1699437"/>
              <a:gd name="connsiteX5" fmla="*/ 473122 w 2593074"/>
              <a:gd name="connsiteY5" fmla="*/ 1187355 h 1699437"/>
              <a:gd name="connsiteX6" fmla="*/ 550460 w 2593074"/>
              <a:gd name="connsiteY6" fmla="*/ 1414818 h 1699437"/>
              <a:gd name="connsiteX7" fmla="*/ 673289 w 2593074"/>
              <a:gd name="connsiteY7" fmla="*/ 1669576 h 1699437"/>
              <a:gd name="connsiteX8" fmla="*/ 714233 w 2593074"/>
              <a:gd name="connsiteY8" fmla="*/ 1678674 h 1699437"/>
              <a:gd name="connsiteX9" fmla="*/ 1050877 w 2593074"/>
              <a:gd name="connsiteY9" fmla="*/ 1528549 h 1699437"/>
              <a:gd name="connsiteX10" fmla="*/ 1091821 w 2593074"/>
              <a:gd name="connsiteY10" fmla="*/ 1478507 h 1699437"/>
              <a:gd name="connsiteX11" fmla="*/ 1150961 w 2593074"/>
              <a:gd name="connsiteY11" fmla="*/ 1419367 h 1699437"/>
              <a:gd name="connsiteX12" fmla="*/ 1237397 w 2593074"/>
              <a:gd name="connsiteY12" fmla="*/ 1405719 h 1699437"/>
              <a:gd name="connsiteX13" fmla="*/ 1442113 w 2593074"/>
              <a:gd name="connsiteY13" fmla="*/ 1351128 h 1699437"/>
              <a:gd name="connsiteX14" fmla="*/ 1669576 w 2593074"/>
              <a:gd name="connsiteY14" fmla="*/ 1282889 h 1699437"/>
              <a:gd name="connsiteX15" fmla="*/ 1915236 w 2593074"/>
              <a:gd name="connsiteY15" fmla="*/ 1182806 h 1699437"/>
              <a:gd name="connsiteX16" fmla="*/ 2197289 w 2593074"/>
              <a:gd name="connsiteY16" fmla="*/ 1059976 h 1699437"/>
              <a:gd name="connsiteX17" fmla="*/ 2593074 w 2593074"/>
              <a:gd name="connsiteY17" fmla="*/ 882555 h 169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074" h="1699437">
                <a:moveTo>
                  <a:pt x="0" y="0"/>
                </a:moveTo>
                <a:cubicBezTo>
                  <a:pt x="8340" y="10236"/>
                  <a:pt x="16681" y="20472"/>
                  <a:pt x="36394" y="54591"/>
                </a:cubicBezTo>
                <a:cubicBezTo>
                  <a:pt x="56107" y="88710"/>
                  <a:pt x="104632" y="141027"/>
                  <a:pt x="118280" y="204716"/>
                </a:cubicBezTo>
                <a:cubicBezTo>
                  <a:pt x="131928" y="268405"/>
                  <a:pt x="97050" y="347259"/>
                  <a:pt x="118280" y="436728"/>
                </a:cubicBezTo>
                <a:cubicBezTo>
                  <a:pt x="139510" y="526197"/>
                  <a:pt x="186520" y="616424"/>
                  <a:pt x="245660" y="741528"/>
                </a:cubicBezTo>
                <a:cubicBezTo>
                  <a:pt x="304800" y="866632"/>
                  <a:pt x="422322" y="1075140"/>
                  <a:pt x="473122" y="1187355"/>
                </a:cubicBezTo>
                <a:cubicBezTo>
                  <a:pt x="523922" y="1299570"/>
                  <a:pt x="517099" y="1334448"/>
                  <a:pt x="550460" y="1414818"/>
                </a:cubicBezTo>
                <a:cubicBezTo>
                  <a:pt x="583821" y="1495188"/>
                  <a:pt x="645994" y="1625600"/>
                  <a:pt x="673289" y="1669576"/>
                </a:cubicBezTo>
                <a:cubicBezTo>
                  <a:pt x="700584" y="1713552"/>
                  <a:pt x="651302" y="1702179"/>
                  <a:pt x="714233" y="1678674"/>
                </a:cubicBezTo>
                <a:cubicBezTo>
                  <a:pt x="777164" y="1655170"/>
                  <a:pt x="987946" y="1561910"/>
                  <a:pt x="1050877" y="1528549"/>
                </a:cubicBezTo>
                <a:cubicBezTo>
                  <a:pt x="1113808" y="1495188"/>
                  <a:pt x="1075140" y="1496704"/>
                  <a:pt x="1091821" y="1478507"/>
                </a:cubicBezTo>
                <a:cubicBezTo>
                  <a:pt x="1108502" y="1460310"/>
                  <a:pt x="1126698" y="1431498"/>
                  <a:pt x="1150961" y="1419367"/>
                </a:cubicBezTo>
                <a:cubicBezTo>
                  <a:pt x="1175224" y="1407236"/>
                  <a:pt x="1188872" y="1417092"/>
                  <a:pt x="1237397" y="1405719"/>
                </a:cubicBezTo>
                <a:cubicBezTo>
                  <a:pt x="1285922" y="1394346"/>
                  <a:pt x="1370083" y="1371600"/>
                  <a:pt x="1442113" y="1351128"/>
                </a:cubicBezTo>
                <a:cubicBezTo>
                  <a:pt x="1514143" y="1330656"/>
                  <a:pt x="1590722" y="1310943"/>
                  <a:pt x="1669576" y="1282889"/>
                </a:cubicBezTo>
                <a:cubicBezTo>
                  <a:pt x="1748430" y="1254835"/>
                  <a:pt x="1827284" y="1219958"/>
                  <a:pt x="1915236" y="1182806"/>
                </a:cubicBezTo>
                <a:cubicBezTo>
                  <a:pt x="2003188" y="1145654"/>
                  <a:pt x="2197289" y="1059976"/>
                  <a:pt x="2197289" y="1059976"/>
                </a:cubicBezTo>
                <a:lnTo>
                  <a:pt x="2593074" y="882555"/>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4" name="Group 113"/>
          <p:cNvGrpSpPr/>
          <p:nvPr/>
        </p:nvGrpSpPr>
        <p:grpSpPr>
          <a:xfrm>
            <a:off x="2873427" y="6979433"/>
            <a:ext cx="5556738" cy="1716678"/>
            <a:chOff x="3275763" y="6955049"/>
            <a:chExt cx="5556738" cy="1716678"/>
          </a:xfrm>
        </p:grpSpPr>
        <p:sp>
          <p:nvSpPr>
            <p:cNvPr id="37" name="Freeform: Shape 36"/>
            <p:cNvSpPr/>
            <p:nvPr/>
          </p:nvSpPr>
          <p:spPr>
            <a:xfrm>
              <a:off x="3275763" y="6955049"/>
              <a:ext cx="3423357" cy="1585306"/>
            </a:xfrm>
            <a:custGeom>
              <a:avLst/>
              <a:gdLst>
                <a:gd name="connsiteX0" fmla="*/ 0 w 3423357"/>
                <a:gd name="connsiteY0" fmla="*/ 912810 h 1585306"/>
                <a:gd name="connsiteX1" fmla="*/ 562707 w 3423357"/>
                <a:gd name="connsiteY1" fmla="*/ 1299672 h 1585306"/>
                <a:gd name="connsiteX2" fmla="*/ 793819 w 3423357"/>
                <a:gd name="connsiteY2" fmla="*/ 1450397 h 1585306"/>
                <a:gd name="connsiteX3" fmla="*/ 964641 w 3423357"/>
                <a:gd name="connsiteY3" fmla="*/ 1576002 h 1585306"/>
                <a:gd name="connsiteX4" fmla="*/ 1040004 w 3423357"/>
                <a:gd name="connsiteY4" fmla="*/ 1576002 h 1585306"/>
                <a:gd name="connsiteX5" fmla="*/ 1602712 w 3423357"/>
                <a:gd name="connsiteY5" fmla="*/ 1581026 h 1585306"/>
                <a:gd name="connsiteX6" fmla="*/ 1843872 w 3423357"/>
                <a:gd name="connsiteY6" fmla="*/ 1576002 h 1585306"/>
                <a:gd name="connsiteX7" fmla="*/ 1964452 w 3423357"/>
                <a:gd name="connsiteY7" fmla="*/ 1576002 h 1585306"/>
                <a:gd name="connsiteX8" fmla="*/ 1984549 w 3423357"/>
                <a:gd name="connsiteY8" fmla="*/ 1560929 h 1585306"/>
                <a:gd name="connsiteX9" fmla="*/ 2014694 w 3423357"/>
                <a:gd name="connsiteY9" fmla="*/ 1385083 h 1585306"/>
                <a:gd name="connsiteX10" fmla="*/ 2009670 w 3423357"/>
                <a:gd name="connsiteY10" fmla="*/ 1269527 h 1585306"/>
                <a:gd name="connsiteX11" fmla="*/ 1944356 w 3423357"/>
                <a:gd name="connsiteY11" fmla="*/ 1189140 h 1585306"/>
                <a:gd name="connsiteX12" fmla="*/ 1934307 w 3423357"/>
                <a:gd name="connsiteY12" fmla="*/ 1013294 h 1585306"/>
                <a:gd name="connsiteX13" fmla="*/ 1934307 w 3423357"/>
                <a:gd name="connsiteY13" fmla="*/ 902762 h 1585306"/>
                <a:gd name="connsiteX14" fmla="*/ 2170444 w 3423357"/>
                <a:gd name="connsiteY14" fmla="*/ 787206 h 1585306"/>
                <a:gd name="connsiteX15" fmla="*/ 2451797 w 3423357"/>
                <a:gd name="connsiteY15" fmla="*/ 520925 h 1585306"/>
                <a:gd name="connsiteX16" fmla="*/ 2753248 w 3423357"/>
                <a:gd name="connsiteY16" fmla="*/ 289813 h 1585306"/>
                <a:gd name="connsiteX17" fmla="*/ 2868804 w 3423357"/>
                <a:gd name="connsiteY17" fmla="*/ 224498 h 1585306"/>
                <a:gd name="connsiteX18" fmla="*/ 3074795 w 3423357"/>
                <a:gd name="connsiteY18" fmla="*/ 78797 h 1585306"/>
                <a:gd name="connsiteX19" fmla="*/ 3215472 w 3423357"/>
                <a:gd name="connsiteY19" fmla="*/ 48652 h 1585306"/>
                <a:gd name="connsiteX20" fmla="*/ 3210448 w 3423357"/>
                <a:gd name="connsiteY20" fmla="*/ 48652 h 1585306"/>
                <a:gd name="connsiteX21" fmla="*/ 3305907 w 3423357"/>
                <a:gd name="connsiteY21" fmla="*/ 3435 h 1585306"/>
                <a:gd name="connsiteX22" fmla="*/ 3411415 w 3423357"/>
                <a:gd name="connsiteY22" fmla="*/ 154160 h 1585306"/>
                <a:gd name="connsiteX23" fmla="*/ 3416439 w 3423357"/>
                <a:gd name="connsiteY23" fmla="*/ 159184 h 158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357" h="1585306">
                  <a:moveTo>
                    <a:pt x="0" y="912810"/>
                  </a:moveTo>
                  <a:lnTo>
                    <a:pt x="562707" y="1299672"/>
                  </a:lnTo>
                  <a:cubicBezTo>
                    <a:pt x="695010" y="1389270"/>
                    <a:pt x="726830" y="1404342"/>
                    <a:pt x="793819" y="1450397"/>
                  </a:cubicBezTo>
                  <a:cubicBezTo>
                    <a:pt x="860808" y="1496452"/>
                    <a:pt x="923610" y="1555068"/>
                    <a:pt x="964641" y="1576002"/>
                  </a:cubicBezTo>
                  <a:cubicBezTo>
                    <a:pt x="1005672" y="1596936"/>
                    <a:pt x="1040004" y="1576002"/>
                    <a:pt x="1040004" y="1576002"/>
                  </a:cubicBezTo>
                  <a:lnTo>
                    <a:pt x="1602712" y="1581026"/>
                  </a:lnTo>
                  <a:cubicBezTo>
                    <a:pt x="1736690" y="1581026"/>
                    <a:pt x="1783582" y="1576839"/>
                    <a:pt x="1843872" y="1576002"/>
                  </a:cubicBezTo>
                  <a:cubicBezTo>
                    <a:pt x="1904162" y="1575165"/>
                    <a:pt x="1964452" y="1576002"/>
                    <a:pt x="1964452" y="1576002"/>
                  </a:cubicBezTo>
                  <a:cubicBezTo>
                    <a:pt x="1987898" y="1573490"/>
                    <a:pt x="1976175" y="1592749"/>
                    <a:pt x="1984549" y="1560929"/>
                  </a:cubicBezTo>
                  <a:cubicBezTo>
                    <a:pt x="1992923" y="1529109"/>
                    <a:pt x="2010507" y="1433650"/>
                    <a:pt x="2014694" y="1385083"/>
                  </a:cubicBezTo>
                  <a:cubicBezTo>
                    <a:pt x="2018881" y="1336516"/>
                    <a:pt x="2021393" y="1302184"/>
                    <a:pt x="2009670" y="1269527"/>
                  </a:cubicBezTo>
                  <a:cubicBezTo>
                    <a:pt x="1997947" y="1236870"/>
                    <a:pt x="1956916" y="1231845"/>
                    <a:pt x="1944356" y="1189140"/>
                  </a:cubicBezTo>
                  <a:cubicBezTo>
                    <a:pt x="1931796" y="1146435"/>
                    <a:pt x="1935982" y="1061024"/>
                    <a:pt x="1934307" y="1013294"/>
                  </a:cubicBezTo>
                  <a:cubicBezTo>
                    <a:pt x="1932632" y="965564"/>
                    <a:pt x="1894951" y="940443"/>
                    <a:pt x="1934307" y="902762"/>
                  </a:cubicBezTo>
                  <a:cubicBezTo>
                    <a:pt x="1973663" y="865081"/>
                    <a:pt x="2084196" y="850845"/>
                    <a:pt x="2170444" y="787206"/>
                  </a:cubicBezTo>
                  <a:cubicBezTo>
                    <a:pt x="2256692" y="723566"/>
                    <a:pt x="2354663" y="603824"/>
                    <a:pt x="2451797" y="520925"/>
                  </a:cubicBezTo>
                  <a:cubicBezTo>
                    <a:pt x="2548931" y="438026"/>
                    <a:pt x="2683747" y="339217"/>
                    <a:pt x="2753248" y="289813"/>
                  </a:cubicBezTo>
                  <a:cubicBezTo>
                    <a:pt x="2822749" y="240409"/>
                    <a:pt x="2815213" y="259667"/>
                    <a:pt x="2868804" y="224498"/>
                  </a:cubicBezTo>
                  <a:cubicBezTo>
                    <a:pt x="2922395" y="189329"/>
                    <a:pt x="3017017" y="108105"/>
                    <a:pt x="3074795" y="78797"/>
                  </a:cubicBezTo>
                  <a:cubicBezTo>
                    <a:pt x="3132573" y="49489"/>
                    <a:pt x="3192863" y="53676"/>
                    <a:pt x="3215472" y="48652"/>
                  </a:cubicBezTo>
                  <a:cubicBezTo>
                    <a:pt x="3238081" y="43628"/>
                    <a:pt x="3195376" y="56188"/>
                    <a:pt x="3210448" y="48652"/>
                  </a:cubicBezTo>
                  <a:cubicBezTo>
                    <a:pt x="3225521" y="41116"/>
                    <a:pt x="3272413" y="-14150"/>
                    <a:pt x="3305907" y="3435"/>
                  </a:cubicBezTo>
                  <a:cubicBezTo>
                    <a:pt x="3339402" y="21020"/>
                    <a:pt x="3392993" y="128202"/>
                    <a:pt x="3411415" y="154160"/>
                  </a:cubicBezTo>
                  <a:cubicBezTo>
                    <a:pt x="3429837" y="180118"/>
                    <a:pt x="3423138" y="169651"/>
                    <a:pt x="3416439" y="159184"/>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3" name="Freeform: Shape 112"/>
            <p:cNvSpPr/>
            <p:nvPr/>
          </p:nvSpPr>
          <p:spPr>
            <a:xfrm>
              <a:off x="6692202" y="7038085"/>
              <a:ext cx="2140299" cy="1633642"/>
            </a:xfrm>
            <a:custGeom>
              <a:avLst/>
              <a:gdLst>
                <a:gd name="connsiteX0" fmla="*/ 0 w 2140299"/>
                <a:gd name="connsiteY0" fmla="*/ 91220 h 1633642"/>
                <a:gd name="connsiteX1" fmla="*/ 125605 w 2140299"/>
                <a:gd name="connsiteY1" fmla="*/ 86196 h 1633642"/>
                <a:gd name="connsiteX2" fmla="*/ 276330 w 2140299"/>
                <a:gd name="connsiteY2" fmla="*/ 25906 h 1633642"/>
                <a:gd name="connsiteX3" fmla="*/ 346668 w 2140299"/>
                <a:gd name="connsiteY3" fmla="*/ 5810 h 1633642"/>
                <a:gd name="connsiteX4" fmla="*/ 437103 w 2140299"/>
                <a:gd name="connsiteY4" fmla="*/ 126390 h 1633642"/>
                <a:gd name="connsiteX5" fmla="*/ 612950 w 2140299"/>
                <a:gd name="connsiteY5" fmla="*/ 372574 h 1633642"/>
                <a:gd name="connsiteX6" fmla="*/ 834013 w 2140299"/>
                <a:gd name="connsiteY6" fmla="*/ 483106 h 1633642"/>
                <a:gd name="connsiteX7" fmla="*/ 974690 w 2140299"/>
                <a:gd name="connsiteY7" fmla="*/ 523300 h 1633642"/>
                <a:gd name="connsiteX8" fmla="*/ 1205802 w 2140299"/>
                <a:gd name="connsiteY8" fmla="*/ 734315 h 1633642"/>
                <a:gd name="connsiteX9" fmla="*/ 1401745 w 2140299"/>
                <a:gd name="connsiteY9" fmla="*/ 905137 h 1633642"/>
                <a:gd name="connsiteX10" fmla="*/ 1532374 w 2140299"/>
                <a:gd name="connsiteY10" fmla="*/ 1101080 h 1633642"/>
                <a:gd name="connsiteX11" fmla="*/ 1708220 w 2140299"/>
                <a:gd name="connsiteY11" fmla="*/ 1256829 h 1633642"/>
                <a:gd name="connsiteX12" fmla="*/ 1823776 w 2140299"/>
                <a:gd name="connsiteY12" fmla="*/ 1337216 h 1633642"/>
                <a:gd name="connsiteX13" fmla="*/ 1899139 w 2140299"/>
                <a:gd name="connsiteY13" fmla="*/ 1447748 h 1633642"/>
                <a:gd name="connsiteX14" fmla="*/ 2029767 w 2140299"/>
                <a:gd name="connsiteY14" fmla="*/ 1558280 h 1633642"/>
                <a:gd name="connsiteX15" fmla="*/ 2140299 w 2140299"/>
                <a:gd name="connsiteY15" fmla="*/ 1633642 h 16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299" h="1633642">
                  <a:moveTo>
                    <a:pt x="0" y="91220"/>
                  </a:moveTo>
                  <a:cubicBezTo>
                    <a:pt x="39775" y="94151"/>
                    <a:pt x="79550" y="97082"/>
                    <a:pt x="125605" y="86196"/>
                  </a:cubicBezTo>
                  <a:cubicBezTo>
                    <a:pt x="171660" y="75310"/>
                    <a:pt x="239486" y="39304"/>
                    <a:pt x="276330" y="25906"/>
                  </a:cubicBezTo>
                  <a:cubicBezTo>
                    <a:pt x="313174" y="12508"/>
                    <a:pt x="319873" y="-10937"/>
                    <a:pt x="346668" y="5810"/>
                  </a:cubicBezTo>
                  <a:cubicBezTo>
                    <a:pt x="373463" y="22557"/>
                    <a:pt x="392723" y="65263"/>
                    <a:pt x="437103" y="126390"/>
                  </a:cubicBezTo>
                  <a:cubicBezTo>
                    <a:pt x="481483" y="187517"/>
                    <a:pt x="546798" y="313121"/>
                    <a:pt x="612950" y="372574"/>
                  </a:cubicBezTo>
                  <a:cubicBezTo>
                    <a:pt x="679102" y="432027"/>
                    <a:pt x="773723" y="457985"/>
                    <a:pt x="834013" y="483106"/>
                  </a:cubicBezTo>
                  <a:cubicBezTo>
                    <a:pt x="894303" y="508227"/>
                    <a:pt x="912725" y="481432"/>
                    <a:pt x="974690" y="523300"/>
                  </a:cubicBezTo>
                  <a:cubicBezTo>
                    <a:pt x="1036655" y="565168"/>
                    <a:pt x="1134626" y="670676"/>
                    <a:pt x="1205802" y="734315"/>
                  </a:cubicBezTo>
                  <a:cubicBezTo>
                    <a:pt x="1276978" y="797954"/>
                    <a:pt x="1347316" y="844009"/>
                    <a:pt x="1401745" y="905137"/>
                  </a:cubicBezTo>
                  <a:cubicBezTo>
                    <a:pt x="1456174" y="966265"/>
                    <a:pt x="1481295" y="1042465"/>
                    <a:pt x="1532374" y="1101080"/>
                  </a:cubicBezTo>
                  <a:cubicBezTo>
                    <a:pt x="1583453" y="1159695"/>
                    <a:pt x="1659653" y="1217473"/>
                    <a:pt x="1708220" y="1256829"/>
                  </a:cubicBezTo>
                  <a:cubicBezTo>
                    <a:pt x="1756787" y="1296185"/>
                    <a:pt x="1791956" y="1305396"/>
                    <a:pt x="1823776" y="1337216"/>
                  </a:cubicBezTo>
                  <a:cubicBezTo>
                    <a:pt x="1855596" y="1369036"/>
                    <a:pt x="1864807" y="1410904"/>
                    <a:pt x="1899139" y="1447748"/>
                  </a:cubicBezTo>
                  <a:cubicBezTo>
                    <a:pt x="1933471" y="1484592"/>
                    <a:pt x="1989574" y="1527298"/>
                    <a:pt x="2029767" y="1558280"/>
                  </a:cubicBezTo>
                  <a:cubicBezTo>
                    <a:pt x="2069960" y="1589262"/>
                    <a:pt x="2105129" y="1611452"/>
                    <a:pt x="2140299" y="1633642"/>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28" name="Multiplication Sign 127"/>
          <p:cNvSpPr/>
          <p:nvPr/>
        </p:nvSpPr>
        <p:spPr>
          <a:xfrm>
            <a:off x="2741423" y="7827533"/>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Freeform: Shape 136"/>
          <p:cNvSpPr/>
          <p:nvPr/>
        </p:nvSpPr>
        <p:spPr>
          <a:xfrm>
            <a:off x="8375904" y="3520269"/>
            <a:ext cx="3487237" cy="496245"/>
          </a:xfrm>
          <a:custGeom>
            <a:avLst/>
            <a:gdLst>
              <a:gd name="connsiteX0" fmla="*/ 0 w 3487237"/>
              <a:gd name="connsiteY0" fmla="*/ 100755 h 496245"/>
              <a:gd name="connsiteX1" fmla="*/ 60960 w 3487237"/>
              <a:gd name="connsiteY1" fmla="*/ 100755 h 496245"/>
              <a:gd name="connsiteX2" fmla="*/ 365760 w 3487237"/>
              <a:gd name="connsiteY2" fmla="*/ 39795 h 496245"/>
              <a:gd name="connsiteX3" fmla="*/ 658368 w 3487237"/>
              <a:gd name="connsiteY3" fmla="*/ 3219 h 496245"/>
              <a:gd name="connsiteX4" fmla="*/ 853440 w 3487237"/>
              <a:gd name="connsiteY4" fmla="*/ 3219 h 496245"/>
              <a:gd name="connsiteX5" fmla="*/ 1060704 w 3487237"/>
              <a:gd name="connsiteY5" fmla="*/ 15411 h 496245"/>
              <a:gd name="connsiteX6" fmla="*/ 1146048 w 3487237"/>
              <a:gd name="connsiteY6" fmla="*/ 112947 h 496245"/>
              <a:gd name="connsiteX7" fmla="*/ 1353312 w 3487237"/>
              <a:gd name="connsiteY7" fmla="*/ 112947 h 496245"/>
              <a:gd name="connsiteX8" fmla="*/ 1597152 w 3487237"/>
              <a:gd name="connsiteY8" fmla="*/ 64179 h 496245"/>
              <a:gd name="connsiteX9" fmla="*/ 1731264 w 3487237"/>
              <a:gd name="connsiteY9" fmla="*/ 64179 h 496245"/>
              <a:gd name="connsiteX10" fmla="*/ 1877568 w 3487237"/>
              <a:gd name="connsiteY10" fmla="*/ 112947 h 496245"/>
              <a:gd name="connsiteX11" fmla="*/ 2048256 w 3487237"/>
              <a:gd name="connsiteY11" fmla="*/ 100755 h 496245"/>
              <a:gd name="connsiteX12" fmla="*/ 2231136 w 3487237"/>
              <a:gd name="connsiteY12" fmla="*/ 100755 h 496245"/>
              <a:gd name="connsiteX13" fmla="*/ 2292096 w 3487237"/>
              <a:gd name="connsiteY13" fmla="*/ 173907 h 496245"/>
              <a:gd name="connsiteX14" fmla="*/ 2328672 w 3487237"/>
              <a:gd name="connsiteY14" fmla="*/ 320211 h 496245"/>
              <a:gd name="connsiteX15" fmla="*/ 2340864 w 3487237"/>
              <a:gd name="connsiteY15" fmla="*/ 478707 h 496245"/>
              <a:gd name="connsiteX16" fmla="*/ 2340864 w 3487237"/>
              <a:gd name="connsiteY16" fmla="*/ 490899 h 496245"/>
              <a:gd name="connsiteX17" fmla="*/ 2462784 w 3487237"/>
              <a:gd name="connsiteY17" fmla="*/ 466515 h 496245"/>
              <a:gd name="connsiteX18" fmla="*/ 2694432 w 3487237"/>
              <a:gd name="connsiteY18" fmla="*/ 405555 h 496245"/>
              <a:gd name="connsiteX19" fmla="*/ 2791968 w 3487237"/>
              <a:gd name="connsiteY19" fmla="*/ 356787 h 496245"/>
              <a:gd name="connsiteX20" fmla="*/ 2950464 w 3487237"/>
              <a:gd name="connsiteY20" fmla="*/ 356787 h 496245"/>
              <a:gd name="connsiteX21" fmla="*/ 3048000 w 3487237"/>
              <a:gd name="connsiteY21" fmla="*/ 356787 h 496245"/>
              <a:gd name="connsiteX22" fmla="*/ 3072384 w 3487237"/>
              <a:gd name="connsiteY22" fmla="*/ 234867 h 496245"/>
              <a:gd name="connsiteX23" fmla="*/ 3060192 w 3487237"/>
              <a:gd name="connsiteY23" fmla="*/ 64179 h 496245"/>
              <a:gd name="connsiteX24" fmla="*/ 3255264 w 3487237"/>
              <a:gd name="connsiteY24" fmla="*/ 27603 h 496245"/>
              <a:gd name="connsiteX25" fmla="*/ 3450336 w 3487237"/>
              <a:gd name="connsiteY25" fmla="*/ 27603 h 496245"/>
              <a:gd name="connsiteX26" fmla="*/ 3486912 w 3487237"/>
              <a:gd name="connsiteY26" fmla="*/ 3219 h 4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237" h="496245">
                <a:moveTo>
                  <a:pt x="0" y="100755"/>
                </a:moveTo>
                <a:cubicBezTo>
                  <a:pt x="0" y="105835"/>
                  <a:pt x="0" y="110915"/>
                  <a:pt x="60960" y="100755"/>
                </a:cubicBezTo>
                <a:cubicBezTo>
                  <a:pt x="121920" y="90595"/>
                  <a:pt x="266192" y="56051"/>
                  <a:pt x="365760" y="39795"/>
                </a:cubicBezTo>
                <a:cubicBezTo>
                  <a:pt x="465328" y="23539"/>
                  <a:pt x="577088" y="9315"/>
                  <a:pt x="658368" y="3219"/>
                </a:cubicBezTo>
                <a:cubicBezTo>
                  <a:pt x="739648" y="-2877"/>
                  <a:pt x="786384" y="1187"/>
                  <a:pt x="853440" y="3219"/>
                </a:cubicBezTo>
                <a:cubicBezTo>
                  <a:pt x="920496" y="5251"/>
                  <a:pt x="1011936" y="-2877"/>
                  <a:pt x="1060704" y="15411"/>
                </a:cubicBezTo>
                <a:cubicBezTo>
                  <a:pt x="1109472" y="33699"/>
                  <a:pt x="1097280" y="96691"/>
                  <a:pt x="1146048" y="112947"/>
                </a:cubicBezTo>
                <a:cubicBezTo>
                  <a:pt x="1194816" y="129203"/>
                  <a:pt x="1278128" y="121075"/>
                  <a:pt x="1353312" y="112947"/>
                </a:cubicBezTo>
                <a:cubicBezTo>
                  <a:pt x="1428496" y="104819"/>
                  <a:pt x="1534160" y="72307"/>
                  <a:pt x="1597152" y="64179"/>
                </a:cubicBezTo>
                <a:cubicBezTo>
                  <a:pt x="1660144" y="56051"/>
                  <a:pt x="1684528" y="56051"/>
                  <a:pt x="1731264" y="64179"/>
                </a:cubicBezTo>
                <a:cubicBezTo>
                  <a:pt x="1778000" y="72307"/>
                  <a:pt x="1824736" y="106851"/>
                  <a:pt x="1877568" y="112947"/>
                </a:cubicBezTo>
                <a:cubicBezTo>
                  <a:pt x="1930400" y="119043"/>
                  <a:pt x="1989328" y="102787"/>
                  <a:pt x="2048256" y="100755"/>
                </a:cubicBezTo>
                <a:cubicBezTo>
                  <a:pt x="2107184" y="98723"/>
                  <a:pt x="2190496" y="88563"/>
                  <a:pt x="2231136" y="100755"/>
                </a:cubicBezTo>
                <a:cubicBezTo>
                  <a:pt x="2271776" y="112947"/>
                  <a:pt x="2275840" y="137331"/>
                  <a:pt x="2292096" y="173907"/>
                </a:cubicBezTo>
                <a:cubicBezTo>
                  <a:pt x="2308352" y="210483"/>
                  <a:pt x="2320544" y="269411"/>
                  <a:pt x="2328672" y="320211"/>
                </a:cubicBezTo>
                <a:cubicBezTo>
                  <a:pt x="2336800" y="371011"/>
                  <a:pt x="2340864" y="478707"/>
                  <a:pt x="2340864" y="478707"/>
                </a:cubicBezTo>
                <a:cubicBezTo>
                  <a:pt x="2342896" y="507155"/>
                  <a:pt x="2320544" y="492931"/>
                  <a:pt x="2340864" y="490899"/>
                </a:cubicBezTo>
                <a:cubicBezTo>
                  <a:pt x="2361184" y="488867"/>
                  <a:pt x="2403856" y="480739"/>
                  <a:pt x="2462784" y="466515"/>
                </a:cubicBezTo>
                <a:cubicBezTo>
                  <a:pt x="2521712" y="452291"/>
                  <a:pt x="2639568" y="423843"/>
                  <a:pt x="2694432" y="405555"/>
                </a:cubicBezTo>
                <a:cubicBezTo>
                  <a:pt x="2749296" y="387267"/>
                  <a:pt x="2749296" y="364915"/>
                  <a:pt x="2791968" y="356787"/>
                </a:cubicBezTo>
                <a:cubicBezTo>
                  <a:pt x="2834640" y="348659"/>
                  <a:pt x="2950464" y="356787"/>
                  <a:pt x="2950464" y="356787"/>
                </a:cubicBezTo>
                <a:cubicBezTo>
                  <a:pt x="2993136" y="356787"/>
                  <a:pt x="3027680" y="377107"/>
                  <a:pt x="3048000" y="356787"/>
                </a:cubicBezTo>
                <a:cubicBezTo>
                  <a:pt x="3068320" y="336467"/>
                  <a:pt x="3070352" y="283635"/>
                  <a:pt x="3072384" y="234867"/>
                </a:cubicBezTo>
                <a:cubicBezTo>
                  <a:pt x="3074416" y="186099"/>
                  <a:pt x="3029712" y="98723"/>
                  <a:pt x="3060192" y="64179"/>
                </a:cubicBezTo>
                <a:cubicBezTo>
                  <a:pt x="3090672" y="29635"/>
                  <a:pt x="3190240" y="33699"/>
                  <a:pt x="3255264" y="27603"/>
                </a:cubicBezTo>
                <a:cubicBezTo>
                  <a:pt x="3320288" y="21507"/>
                  <a:pt x="3411728" y="31667"/>
                  <a:pt x="3450336" y="27603"/>
                </a:cubicBezTo>
                <a:cubicBezTo>
                  <a:pt x="3488944" y="23539"/>
                  <a:pt x="3487928" y="13379"/>
                  <a:pt x="3486912" y="3219"/>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1" name="Freeform: Shape 140"/>
          <p:cNvSpPr/>
          <p:nvPr/>
        </p:nvSpPr>
        <p:spPr>
          <a:xfrm>
            <a:off x="11263475" y="1887414"/>
            <a:ext cx="562765" cy="1660458"/>
          </a:xfrm>
          <a:custGeom>
            <a:avLst/>
            <a:gdLst>
              <a:gd name="connsiteX0" fmla="*/ 306733 w 562765"/>
              <a:gd name="connsiteY0" fmla="*/ 1660458 h 1660458"/>
              <a:gd name="connsiteX1" fmla="*/ 306733 w 562765"/>
              <a:gd name="connsiteY1" fmla="*/ 1136202 h 1660458"/>
              <a:gd name="connsiteX2" fmla="*/ 282349 w 562765"/>
              <a:gd name="connsiteY2" fmla="*/ 965514 h 1660458"/>
              <a:gd name="connsiteX3" fmla="*/ 172621 w 562765"/>
              <a:gd name="connsiteY3" fmla="*/ 770442 h 1660458"/>
              <a:gd name="connsiteX4" fmla="*/ 87277 w 562765"/>
              <a:gd name="connsiteY4" fmla="*/ 538794 h 1660458"/>
              <a:gd name="connsiteX5" fmla="*/ 38509 w 562765"/>
              <a:gd name="connsiteY5" fmla="*/ 331530 h 1660458"/>
              <a:gd name="connsiteX6" fmla="*/ 1933 w 562765"/>
              <a:gd name="connsiteY6" fmla="*/ 112074 h 1660458"/>
              <a:gd name="connsiteX7" fmla="*/ 99469 w 562765"/>
              <a:gd name="connsiteY7" fmla="*/ 26730 h 1660458"/>
              <a:gd name="connsiteX8" fmla="*/ 416461 w 562765"/>
              <a:gd name="connsiteY8" fmla="*/ 2346 h 1660458"/>
              <a:gd name="connsiteX9" fmla="*/ 562765 w 562765"/>
              <a:gd name="connsiteY9" fmla="*/ 2346 h 16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65" h="1660458">
                <a:moveTo>
                  <a:pt x="306733" y="1660458"/>
                </a:moveTo>
                <a:cubicBezTo>
                  <a:pt x="308765" y="1456242"/>
                  <a:pt x="310797" y="1252026"/>
                  <a:pt x="306733" y="1136202"/>
                </a:cubicBezTo>
                <a:cubicBezTo>
                  <a:pt x="302669" y="1020378"/>
                  <a:pt x="304701" y="1026474"/>
                  <a:pt x="282349" y="965514"/>
                </a:cubicBezTo>
                <a:cubicBezTo>
                  <a:pt x="259997" y="904554"/>
                  <a:pt x="205133" y="841562"/>
                  <a:pt x="172621" y="770442"/>
                </a:cubicBezTo>
                <a:cubicBezTo>
                  <a:pt x="140109" y="699322"/>
                  <a:pt x="109629" y="611946"/>
                  <a:pt x="87277" y="538794"/>
                </a:cubicBezTo>
                <a:cubicBezTo>
                  <a:pt x="64925" y="465642"/>
                  <a:pt x="52733" y="402650"/>
                  <a:pt x="38509" y="331530"/>
                </a:cubicBezTo>
                <a:cubicBezTo>
                  <a:pt x="24285" y="260410"/>
                  <a:pt x="-8227" y="162874"/>
                  <a:pt x="1933" y="112074"/>
                </a:cubicBezTo>
                <a:cubicBezTo>
                  <a:pt x="12093" y="61274"/>
                  <a:pt x="30381" y="45018"/>
                  <a:pt x="99469" y="26730"/>
                </a:cubicBezTo>
                <a:cubicBezTo>
                  <a:pt x="168557" y="8442"/>
                  <a:pt x="339245" y="6410"/>
                  <a:pt x="416461" y="2346"/>
                </a:cubicBezTo>
                <a:cubicBezTo>
                  <a:pt x="493677" y="-1718"/>
                  <a:pt x="528221" y="314"/>
                  <a:pt x="562765" y="2346"/>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2" name="Freeform: Shape 141"/>
          <p:cNvSpPr/>
          <p:nvPr/>
        </p:nvSpPr>
        <p:spPr>
          <a:xfrm>
            <a:off x="7534656" y="1437753"/>
            <a:ext cx="2962656" cy="127338"/>
          </a:xfrm>
          <a:custGeom>
            <a:avLst/>
            <a:gdLst>
              <a:gd name="connsiteX0" fmla="*/ 0 w 2962656"/>
              <a:gd name="connsiteY0" fmla="*/ 122823 h 127338"/>
              <a:gd name="connsiteX1" fmla="*/ 60960 w 2962656"/>
              <a:gd name="connsiteY1" fmla="*/ 86247 h 127338"/>
              <a:gd name="connsiteX2" fmla="*/ 182880 w 2962656"/>
              <a:gd name="connsiteY2" fmla="*/ 13095 h 127338"/>
              <a:gd name="connsiteX3" fmla="*/ 768096 w 2962656"/>
              <a:gd name="connsiteY3" fmla="*/ 903 h 127338"/>
              <a:gd name="connsiteX4" fmla="*/ 1121664 w 2962656"/>
              <a:gd name="connsiteY4" fmla="*/ 903 h 127338"/>
              <a:gd name="connsiteX5" fmla="*/ 1426464 w 2962656"/>
              <a:gd name="connsiteY5" fmla="*/ 903 h 127338"/>
              <a:gd name="connsiteX6" fmla="*/ 1706880 w 2962656"/>
              <a:gd name="connsiteY6" fmla="*/ 13095 h 127338"/>
              <a:gd name="connsiteX7" fmla="*/ 1889760 w 2962656"/>
              <a:gd name="connsiteY7" fmla="*/ 61863 h 127338"/>
              <a:gd name="connsiteX8" fmla="*/ 2060448 w 2962656"/>
              <a:gd name="connsiteY8" fmla="*/ 122823 h 127338"/>
              <a:gd name="connsiteX9" fmla="*/ 2328672 w 2962656"/>
              <a:gd name="connsiteY9" fmla="*/ 122823 h 127338"/>
              <a:gd name="connsiteX10" fmla="*/ 2596896 w 2962656"/>
              <a:gd name="connsiteY10" fmla="*/ 122823 h 127338"/>
              <a:gd name="connsiteX11" fmla="*/ 2816352 w 2962656"/>
              <a:gd name="connsiteY11" fmla="*/ 122823 h 127338"/>
              <a:gd name="connsiteX12" fmla="*/ 2962656 w 2962656"/>
              <a:gd name="connsiteY12" fmla="*/ 110631 h 1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656" h="127338">
                <a:moveTo>
                  <a:pt x="0" y="122823"/>
                </a:moveTo>
                <a:lnTo>
                  <a:pt x="60960" y="86247"/>
                </a:lnTo>
                <a:cubicBezTo>
                  <a:pt x="91440" y="67959"/>
                  <a:pt x="65024" y="27319"/>
                  <a:pt x="182880" y="13095"/>
                </a:cubicBezTo>
                <a:cubicBezTo>
                  <a:pt x="300736" y="-1129"/>
                  <a:pt x="611632" y="2935"/>
                  <a:pt x="768096" y="903"/>
                </a:cubicBezTo>
                <a:cubicBezTo>
                  <a:pt x="924560" y="-1129"/>
                  <a:pt x="1121664" y="903"/>
                  <a:pt x="1121664" y="903"/>
                </a:cubicBezTo>
                <a:lnTo>
                  <a:pt x="1426464" y="903"/>
                </a:lnTo>
                <a:cubicBezTo>
                  <a:pt x="1524000" y="2935"/>
                  <a:pt x="1629664" y="2935"/>
                  <a:pt x="1706880" y="13095"/>
                </a:cubicBezTo>
                <a:cubicBezTo>
                  <a:pt x="1784096" y="23255"/>
                  <a:pt x="1830832" y="43575"/>
                  <a:pt x="1889760" y="61863"/>
                </a:cubicBezTo>
                <a:cubicBezTo>
                  <a:pt x="1948688" y="80151"/>
                  <a:pt x="1987296" y="112663"/>
                  <a:pt x="2060448" y="122823"/>
                </a:cubicBezTo>
                <a:cubicBezTo>
                  <a:pt x="2133600" y="132983"/>
                  <a:pt x="2328672" y="122823"/>
                  <a:pt x="2328672" y="122823"/>
                </a:cubicBezTo>
                <a:lnTo>
                  <a:pt x="2596896" y="122823"/>
                </a:lnTo>
                <a:cubicBezTo>
                  <a:pt x="2678176" y="122823"/>
                  <a:pt x="2755392" y="124855"/>
                  <a:pt x="2816352" y="122823"/>
                </a:cubicBezTo>
                <a:cubicBezTo>
                  <a:pt x="2877312" y="120791"/>
                  <a:pt x="2919984" y="115711"/>
                  <a:pt x="2962656" y="110631"/>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3" name="Freeform: Shape 142"/>
          <p:cNvSpPr/>
          <p:nvPr/>
        </p:nvSpPr>
        <p:spPr>
          <a:xfrm>
            <a:off x="9107424" y="3901440"/>
            <a:ext cx="2343210" cy="2036064"/>
          </a:xfrm>
          <a:custGeom>
            <a:avLst/>
            <a:gdLst>
              <a:gd name="connsiteX0" fmla="*/ 0 w 2343210"/>
              <a:gd name="connsiteY0" fmla="*/ 2036064 h 2036064"/>
              <a:gd name="connsiteX1" fmla="*/ 73152 w 2343210"/>
              <a:gd name="connsiteY1" fmla="*/ 1938528 h 2036064"/>
              <a:gd name="connsiteX2" fmla="*/ 219456 w 2343210"/>
              <a:gd name="connsiteY2" fmla="*/ 1804416 h 2036064"/>
              <a:gd name="connsiteX3" fmla="*/ 280416 w 2343210"/>
              <a:gd name="connsiteY3" fmla="*/ 1682496 h 2036064"/>
              <a:gd name="connsiteX4" fmla="*/ 329184 w 2343210"/>
              <a:gd name="connsiteY4" fmla="*/ 1316736 h 2036064"/>
              <a:gd name="connsiteX5" fmla="*/ 353568 w 2343210"/>
              <a:gd name="connsiteY5" fmla="*/ 1255776 h 2036064"/>
              <a:gd name="connsiteX6" fmla="*/ 560832 w 2343210"/>
              <a:gd name="connsiteY6" fmla="*/ 1158240 h 2036064"/>
              <a:gd name="connsiteX7" fmla="*/ 877824 w 2343210"/>
              <a:gd name="connsiteY7" fmla="*/ 1133856 h 2036064"/>
              <a:gd name="connsiteX8" fmla="*/ 1036320 w 2343210"/>
              <a:gd name="connsiteY8" fmla="*/ 1011936 h 2036064"/>
              <a:gd name="connsiteX9" fmla="*/ 1219200 w 2343210"/>
              <a:gd name="connsiteY9" fmla="*/ 877824 h 2036064"/>
              <a:gd name="connsiteX10" fmla="*/ 1280160 w 2343210"/>
              <a:gd name="connsiteY10" fmla="*/ 877824 h 2036064"/>
              <a:gd name="connsiteX11" fmla="*/ 1450848 w 2343210"/>
              <a:gd name="connsiteY11" fmla="*/ 755904 h 2036064"/>
              <a:gd name="connsiteX12" fmla="*/ 1804416 w 2343210"/>
              <a:gd name="connsiteY12" fmla="*/ 670560 h 2036064"/>
              <a:gd name="connsiteX13" fmla="*/ 2097024 w 2343210"/>
              <a:gd name="connsiteY13" fmla="*/ 585216 h 2036064"/>
              <a:gd name="connsiteX14" fmla="*/ 2316480 w 2343210"/>
              <a:gd name="connsiteY14" fmla="*/ 536448 h 2036064"/>
              <a:gd name="connsiteX15" fmla="*/ 2340864 w 2343210"/>
              <a:gd name="connsiteY15" fmla="*/ 451104 h 2036064"/>
              <a:gd name="connsiteX16" fmla="*/ 2340864 w 2343210"/>
              <a:gd name="connsiteY16" fmla="*/ 182880 h 2036064"/>
              <a:gd name="connsiteX17" fmla="*/ 2328672 w 2343210"/>
              <a:gd name="connsiteY17" fmla="*/ 0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3210" h="2036064">
                <a:moveTo>
                  <a:pt x="0" y="2036064"/>
                </a:moveTo>
                <a:cubicBezTo>
                  <a:pt x="18288" y="2006600"/>
                  <a:pt x="36576" y="1977136"/>
                  <a:pt x="73152" y="1938528"/>
                </a:cubicBezTo>
                <a:cubicBezTo>
                  <a:pt x="109728" y="1899920"/>
                  <a:pt x="184912" y="1847088"/>
                  <a:pt x="219456" y="1804416"/>
                </a:cubicBezTo>
                <a:cubicBezTo>
                  <a:pt x="254000" y="1761744"/>
                  <a:pt x="262128" y="1763776"/>
                  <a:pt x="280416" y="1682496"/>
                </a:cubicBezTo>
                <a:cubicBezTo>
                  <a:pt x="298704" y="1601216"/>
                  <a:pt x="316992" y="1387856"/>
                  <a:pt x="329184" y="1316736"/>
                </a:cubicBezTo>
                <a:cubicBezTo>
                  <a:pt x="341376" y="1245616"/>
                  <a:pt x="314960" y="1282192"/>
                  <a:pt x="353568" y="1255776"/>
                </a:cubicBezTo>
                <a:cubicBezTo>
                  <a:pt x="392176" y="1229360"/>
                  <a:pt x="473456" y="1178560"/>
                  <a:pt x="560832" y="1158240"/>
                </a:cubicBezTo>
                <a:cubicBezTo>
                  <a:pt x="648208" y="1137920"/>
                  <a:pt x="798576" y="1158240"/>
                  <a:pt x="877824" y="1133856"/>
                </a:cubicBezTo>
                <a:cubicBezTo>
                  <a:pt x="957072" y="1109472"/>
                  <a:pt x="979424" y="1054608"/>
                  <a:pt x="1036320" y="1011936"/>
                </a:cubicBezTo>
                <a:cubicBezTo>
                  <a:pt x="1093216" y="969264"/>
                  <a:pt x="1178560" y="900176"/>
                  <a:pt x="1219200" y="877824"/>
                </a:cubicBezTo>
                <a:cubicBezTo>
                  <a:pt x="1259840" y="855472"/>
                  <a:pt x="1241552" y="898144"/>
                  <a:pt x="1280160" y="877824"/>
                </a:cubicBezTo>
                <a:cubicBezTo>
                  <a:pt x="1318768" y="857504"/>
                  <a:pt x="1363472" y="790448"/>
                  <a:pt x="1450848" y="755904"/>
                </a:cubicBezTo>
                <a:cubicBezTo>
                  <a:pt x="1538224" y="721360"/>
                  <a:pt x="1696720" y="699008"/>
                  <a:pt x="1804416" y="670560"/>
                </a:cubicBezTo>
                <a:cubicBezTo>
                  <a:pt x="1912112" y="642112"/>
                  <a:pt x="2011680" y="607568"/>
                  <a:pt x="2097024" y="585216"/>
                </a:cubicBezTo>
                <a:cubicBezTo>
                  <a:pt x="2182368" y="562864"/>
                  <a:pt x="2316480" y="536448"/>
                  <a:pt x="2316480" y="536448"/>
                </a:cubicBezTo>
                <a:cubicBezTo>
                  <a:pt x="2357120" y="514096"/>
                  <a:pt x="2336800" y="510032"/>
                  <a:pt x="2340864" y="451104"/>
                </a:cubicBezTo>
                <a:cubicBezTo>
                  <a:pt x="2344928" y="392176"/>
                  <a:pt x="2342896" y="258064"/>
                  <a:pt x="2340864" y="182880"/>
                </a:cubicBezTo>
                <a:cubicBezTo>
                  <a:pt x="2338832" y="107696"/>
                  <a:pt x="2333752" y="53848"/>
                  <a:pt x="2328672" y="0"/>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Multiplication Sign 145"/>
          <p:cNvSpPr/>
          <p:nvPr/>
        </p:nvSpPr>
        <p:spPr>
          <a:xfrm>
            <a:off x="4807907" y="3445522"/>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TextBox 152"/>
          <p:cNvSpPr txBox="1"/>
          <p:nvPr/>
        </p:nvSpPr>
        <p:spPr>
          <a:xfrm>
            <a:off x="9272082" y="7424143"/>
            <a:ext cx="2264801" cy="1923604"/>
          </a:xfrm>
          <a:prstGeom prst="rect">
            <a:avLst/>
          </a:prstGeom>
          <a:solidFill>
            <a:schemeClr val="bg1"/>
          </a:solidFill>
          <a:ln>
            <a:noFill/>
          </a:ln>
        </p:spPr>
        <p:txBody>
          <a:bodyPr wrap="square" rtlCol="0">
            <a:spAutoFit/>
          </a:bodyPr>
          <a:lstStyle/>
          <a:p>
            <a:pPr>
              <a:spcAft>
                <a:spcPts val="300"/>
              </a:spcAft>
            </a:pPr>
            <a:r>
              <a:rPr lang="en-GB" sz="1200" b="1" dirty="0"/>
              <a:t>Authorised vehicles route </a:t>
            </a:r>
            <a:r>
              <a:rPr lang="en-GB" sz="1000" b="1" dirty="0"/>
              <a:t>(Bus, Taxi, PHV, Operations, Production, Artistes, Local Residents)</a:t>
            </a:r>
          </a:p>
          <a:p>
            <a:pPr>
              <a:spcAft>
                <a:spcPts val="300"/>
              </a:spcAft>
            </a:pPr>
            <a:r>
              <a:rPr lang="en-GB" sz="1200" b="1" dirty="0"/>
              <a:t>Production Route (Event)</a:t>
            </a:r>
          </a:p>
          <a:p>
            <a:pPr>
              <a:spcAft>
                <a:spcPts val="300"/>
              </a:spcAft>
            </a:pPr>
            <a:r>
              <a:rPr lang="en-GB" sz="1200" b="1" dirty="0"/>
              <a:t>Blue Badge/Special Guest route</a:t>
            </a:r>
          </a:p>
          <a:p>
            <a:pPr>
              <a:spcAft>
                <a:spcPts val="300"/>
              </a:spcAft>
            </a:pPr>
            <a:r>
              <a:rPr lang="en-GB" sz="1200" b="1" dirty="0"/>
              <a:t>Local resident route</a:t>
            </a:r>
          </a:p>
          <a:p>
            <a:pPr>
              <a:spcAft>
                <a:spcPts val="300"/>
              </a:spcAft>
            </a:pPr>
            <a:r>
              <a:rPr lang="en-GB" sz="1200" b="1" dirty="0"/>
              <a:t>One-Way Traffic</a:t>
            </a:r>
          </a:p>
          <a:p>
            <a:pPr>
              <a:spcAft>
                <a:spcPts val="300"/>
              </a:spcAft>
            </a:pPr>
            <a:r>
              <a:rPr lang="en-GB" sz="1200" b="1" dirty="0"/>
              <a:t>Two Way Traffic</a:t>
            </a:r>
          </a:p>
          <a:p>
            <a:pPr>
              <a:spcAft>
                <a:spcPts val="300"/>
              </a:spcAft>
            </a:pPr>
            <a:r>
              <a:rPr lang="en-GB" sz="1200" b="1" dirty="0"/>
              <a:t>Control point</a:t>
            </a:r>
          </a:p>
        </p:txBody>
      </p:sp>
      <p:sp>
        <p:nvSpPr>
          <p:cNvPr id="154" name="Multiplication Sign 153"/>
          <p:cNvSpPr/>
          <p:nvPr/>
        </p:nvSpPr>
        <p:spPr>
          <a:xfrm>
            <a:off x="10937960" y="6876213"/>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8" name="Straight Connector 157"/>
          <p:cNvCxnSpPr>
            <a:cxnSpLocks/>
          </p:cNvCxnSpPr>
          <p:nvPr/>
        </p:nvCxnSpPr>
        <p:spPr>
          <a:xfrm>
            <a:off x="11702906" y="7713806"/>
            <a:ext cx="680483" cy="0"/>
          </a:xfrm>
          <a:prstGeom prst="lin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a:cxnSpLocks/>
          </p:cNvCxnSpPr>
          <p:nvPr/>
        </p:nvCxnSpPr>
        <p:spPr>
          <a:xfrm>
            <a:off x="11699629" y="8496886"/>
            <a:ext cx="680483" cy="0"/>
          </a:xfrm>
          <a:prstGeom prst="lin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3" name="Freeform: Shape 162"/>
          <p:cNvSpPr/>
          <p:nvPr/>
        </p:nvSpPr>
        <p:spPr>
          <a:xfrm>
            <a:off x="8616012" y="6969642"/>
            <a:ext cx="777853" cy="1446028"/>
          </a:xfrm>
          <a:custGeom>
            <a:avLst/>
            <a:gdLst>
              <a:gd name="connsiteX0" fmla="*/ 777853 w 777853"/>
              <a:gd name="connsiteY0" fmla="*/ 0 h 1446028"/>
              <a:gd name="connsiteX1" fmla="*/ 565202 w 777853"/>
              <a:gd name="connsiteY1" fmla="*/ 345558 h 1446028"/>
              <a:gd name="connsiteX2" fmla="*/ 331286 w 777853"/>
              <a:gd name="connsiteY2" fmla="*/ 701749 h 1446028"/>
              <a:gd name="connsiteX3" fmla="*/ 240909 w 777853"/>
              <a:gd name="connsiteY3" fmla="*/ 813391 h 1446028"/>
              <a:gd name="connsiteX4" fmla="*/ 171797 w 777853"/>
              <a:gd name="connsiteY4" fmla="*/ 893135 h 1446028"/>
              <a:gd name="connsiteX5" fmla="*/ 38890 w 777853"/>
              <a:gd name="connsiteY5" fmla="*/ 967563 h 1446028"/>
              <a:gd name="connsiteX6" fmla="*/ 1676 w 777853"/>
              <a:gd name="connsiteY6" fmla="*/ 1015409 h 1446028"/>
              <a:gd name="connsiteX7" fmla="*/ 81421 w 777853"/>
              <a:gd name="connsiteY7" fmla="*/ 1249325 h 1446028"/>
              <a:gd name="connsiteX8" fmla="*/ 155848 w 777853"/>
              <a:gd name="connsiteY8" fmla="*/ 1446028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853" h="1446028">
                <a:moveTo>
                  <a:pt x="777853" y="0"/>
                </a:moveTo>
                <a:cubicBezTo>
                  <a:pt x="708741" y="114300"/>
                  <a:pt x="639630" y="228600"/>
                  <a:pt x="565202" y="345558"/>
                </a:cubicBezTo>
                <a:cubicBezTo>
                  <a:pt x="490774" y="462516"/>
                  <a:pt x="385335" y="623777"/>
                  <a:pt x="331286" y="701749"/>
                </a:cubicBezTo>
                <a:cubicBezTo>
                  <a:pt x="277237" y="779721"/>
                  <a:pt x="267490" y="781493"/>
                  <a:pt x="240909" y="813391"/>
                </a:cubicBezTo>
                <a:cubicBezTo>
                  <a:pt x="214328" y="845289"/>
                  <a:pt x="205467" y="867440"/>
                  <a:pt x="171797" y="893135"/>
                </a:cubicBezTo>
                <a:cubicBezTo>
                  <a:pt x="138127" y="918830"/>
                  <a:pt x="67244" y="947184"/>
                  <a:pt x="38890" y="967563"/>
                </a:cubicBezTo>
                <a:cubicBezTo>
                  <a:pt x="10536" y="987942"/>
                  <a:pt x="-5413" y="968449"/>
                  <a:pt x="1676" y="1015409"/>
                </a:cubicBezTo>
                <a:cubicBezTo>
                  <a:pt x="8765" y="1062369"/>
                  <a:pt x="55726" y="1177555"/>
                  <a:pt x="81421" y="1249325"/>
                </a:cubicBezTo>
                <a:cubicBezTo>
                  <a:pt x="107116" y="1321095"/>
                  <a:pt x="131482" y="1383561"/>
                  <a:pt x="155848" y="14460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Multiplication Sign 139"/>
          <p:cNvSpPr/>
          <p:nvPr/>
        </p:nvSpPr>
        <p:spPr>
          <a:xfrm>
            <a:off x="9174117" y="6911255"/>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Multiplication Sign 138"/>
          <p:cNvSpPr/>
          <p:nvPr/>
        </p:nvSpPr>
        <p:spPr>
          <a:xfrm>
            <a:off x="8594380" y="8252287"/>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Isosceles Triangle 163"/>
          <p:cNvSpPr/>
          <p:nvPr/>
        </p:nvSpPr>
        <p:spPr>
          <a:xfrm rot="5400000">
            <a:off x="11973554" y="8592234"/>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Isosceles Triangle 164"/>
          <p:cNvSpPr/>
          <p:nvPr/>
        </p:nvSpPr>
        <p:spPr>
          <a:xfrm rot="5400000">
            <a:off x="12106549" y="8833564"/>
            <a:ext cx="156411" cy="21656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Isosceles Triangle 166"/>
          <p:cNvSpPr/>
          <p:nvPr/>
        </p:nvSpPr>
        <p:spPr>
          <a:xfrm rot="16200000">
            <a:off x="11756986" y="8833565"/>
            <a:ext cx="156411" cy="21656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Multiplication Sign 167"/>
          <p:cNvSpPr/>
          <p:nvPr/>
        </p:nvSpPr>
        <p:spPr>
          <a:xfrm>
            <a:off x="11873462" y="9053207"/>
            <a:ext cx="279787" cy="213488"/>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Freeform: Shape 168"/>
          <p:cNvSpPr/>
          <p:nvPr/>
        </p:nvSpPr>
        <p:spPr>
          <a:xfrm>
            <a:off x="7112146" y="4508309"/>
            <a:ext cx="1722504" cy="1638209"/>
          </a:xfrm>
          <a:custGeom>
            <a:avLst/>
            <a:gdLst>
              <a:gd name="connsiteX0" fmla="*/ 1253931 w 1722504"/>
              <a:gd name="connsiteY0" fmla="*/ 0 h 1638209"/>
              <a:gd name="connsiteX1" fmla="*/ 708021 w 1722504"/>
              <a:gd name="connsiteY1" fmla="*/ 250209 h 1638209"/>
              <a:gd name="connsiteX2" fmla="*/ 325883 w 1722504"/>
              <a:gd name="connsiteY2" fmla="*/ 395785 h 1638209"/>
              <a:gd name="connsiteX3" fmla="*/ 21083 w 1722504"/>
              <a:gd name="connsiteY3" fmla="*/ 477671 h 1638209"/>
              <a:gd name="connsiteX4" fmla="*/ 39280 w 1722504"/>
              <a:gd name="connsiteY4" fmla="*/ 705134 h 1638209"/>
              <a:gd name="connsiteX5" fmla="*/ 143913 w 1722504"/>
              <a:gd name="connsiteY5" fmla="*/ 1041779 h 1638209"/>
              <a:gd name="connsiteX6" fmla="*/ 266743 w 1722504"/>
              <a:gd name="connsiteY6" fmla="*/ 1396621 h 1638209"/>
              <a:gd name="connsiteX7" fmla="*/ 325883 w 1722504"/>
              <a:gd name="connsiteY7" fmla="*/ 1614985 h 1638209"/>
              <a:gd name="connsiteX8" fmla="*/ 594289 w 1722504"/>
              <a:gd name="connsiteY8" fmla="*/ 1614985 h 1638209"/>
              <a:gd name="connsiteX9" fmla="*/ 1003722 w 1722504"/>
              <a:gd name="connsiteY9" fmla="*/ 1464859 h 1638209"/>
              <a:gd name="connsiteX10" fmla="*/ 1263030 w 1722504"/>
              <a:gd name="connsiteY10" fmla="*/ 1364776 h 1638209"/>
              <a:gd name="connsiteX11" fmla="*/ 1567830 w 1722504"/>
              <a:gd name="connsiteY11" fmla="*/ 1241946 h 1638209"/>
              <a:gd name="connsiteX12" fmla="*/ 1722504 w 1722504"/>
              <a:gd name="connsiteY12" fmla="*/ 1173707 h 16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504" h="1638209">
                <a:moveTo>
                  <a:pt x="1253931" y="0"/>
                </a:moveTo>
                <a:cubicBezTo>
                  <a:pt x="1058313" y="92122"/>
                  <a:pt x="862696" y="184245"/>
                  <a:pt x="708021" y="250209"/>
                </a:cubicBezTo>
                <a:cubicBezTo>
                  <a:pt x="553346" y="316173"/>
                  <a:pt x="440373" y="357875"/>
                  <a:pt x="325883" y="395785"/>
                </a:cubicBezTo>
                <a:cubicBezTo>
                  <a:pt x="211393" y="433695"/>
                  <a:pt x="68850" y="426113"/>
                  <a:pt x="21083" y="477671"/>
                </a:cubicBezTo>
                <a:cubicBezTo>
                  <a:pt x="-26684" y="529229"/>
                  <a:pt x="18808" y="611116"/>
                  <a:pt x="39280" y="705134"/>
                </a:cubicBezTo>
                <a:cubicBezTo>
                  <a:pt x="59752" y="799152"/>
                  <a:pt x="106003" y="926531"/>
                  <a:pt x="143913" y="1041779"/>
                </a:cubicBezTo>
                <a:cubicBezTo>
                  <a:pt x="181823" y="1157027"/>
                  <a:pt x="236415" y="1301087"/>
                  <a:pt x="266743" y="1396621"/>
                </a:cubicBezTo>
                <a:cubicBezTo>
                  <a:pt x="297071" y="1492155"/>
                  <a:pt x="271292" y="1578591"/>
                  <a:pt x="325883" y="1614985"/>
                </a:cubicBezTo>
                <a:cubicBezTo>
                  <a:pt x="380474" y="1651379"/>
                  <a:pt x="481316" y="1640006"/>
                  <a:pt x="594289" y="1614985"/>
                </a:cubicBezTo>
                <a:cubicBezTo>
                  <a:pt x="707262" y="1589964"/>
                  <a:pt x="892265" y="1506561"/>
                  <a:pt x="1003722" y="1464859"/>
                </a:cubicBezTo>
                <a:cubicBezTo>
                  <a:pt x="1115179" y="1423157"/>
                  <a:pt x="1263030" y="1364776"/>
                  <a:pt x="1263030" y="1364776"/>
                </a:cubicBezTo>
                <a:lnTo>
                  <a:pt x="1567830" y="1241946"/>
                </a:lnTo>
                <a:cubicBezTo>
                  <a:pt x="1644409" y="1210101"/>
                  <a:pt x="1683456" y="1191904"/>
                  <a:pt x="1722504" y="1173707"/>
                </a:cubicBezTo>
              </a:path>
            </a:pathLst>
          </a:cu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0" name="Isosceles Triangle 169"/>
          <p:cNvSpPr/>
          <p:nvPr/>
        </p:nvSpPr>
        <p:spPr>
          <a:xfrm rot="15150680">
            <a:off x="7676199" y="4678654"/>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Isosceles Triangle 170"/>
          <p:cNvSpPr/>
          <p:nvPr/>
        </p:nvSpPr>
        <p:spPr>
          <a:xfrm rot="9830375">
            <a:off x="7176557" y="5452541"/>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Isosceles Triangle 171"/>
          <p:cNvSpPr/>
          <p:nvPr/>
        </p:nvSpPr>
        <p:spPr>
          <a:xfrm rot="4328030">
            <a:off x="8157722" y="5810088"/>
            <a:ext cx="156411" cy="2165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Multiplication Sign 172"/>
          <p:cNvSpPr/>
          <p:nvPr/>
        </p:nvSpPr>
        <p:spPr>
          <a:xfrm>
            <a:off x="5705937" y="3602135"/>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4" name="Straight Connector 173"/>
          <p:cNvCxnSpPr>
            <a:cxnSpLocks/>
          </p:cNvCxnSpPr>
          <p:nvPr/>
        </p:nvCxnSpPr>
        <p:spPr>
          <a:xfrm>
            <a:off x="11691764" y="8050456"/>
            <a:ext cx="680483" cy="0"/>
          </a:xfrm>
          <a:prstGeom prst="line">
            <a:avLst/>
          </a:pr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5" name="Oval 174"/>
          <p:cNvSpPr/>
          <p:nvPr/>
        </p:nvSpPr>
        <p:spPr>
          <a:xfrm>
            <a:off x="8609395" y="5170571"/>
            <a:ext cx="296677" cy="321221"/>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6" name="TextBox 175"/>
          <p:cNvSpPr txBox="1"/>
          <p:nvPr/>
        </p:nvSpPr>
        <p:spPr>
          <a:xfrm>
            <a:off x="8766567" y="4055994"/>
            <a:ext cx="2129061" cy="523220"/>
          </a:xfrm>
          <a:prstGeom prst="rect">
            <a:avLst/>
          </a:prstGeom>
          <a:solidFill>
            <a:schemeClr val="bg1"/>
          </a:solidFill>
          <a:ln w="28575">
            <a:solidFill>
              <a:schemeClr val="tx1"/>
            </a:solidFill>
          </a:ln>
        </p:spPr>
        <p:txBody>
          <a:bodyPr wrap="square" rtlCol="0">
            <a:spAutoFit/>
          </a:bodyPr>
          <a:lstStyle/>
          <a:p>
            <a:pPr algn="ctr"/>
            <a:r>
              <a:rPr lang="en-GB" sz="1400" dirty="0"/>
              <a:t>Temporary Bus Station and Taxi/PHV area</a:t>
            </a:r>
          </a:p>
        </p:txBody>
      </p:sp>
      <p:cxnSp>
        <p:nvCxnSpPr>
          <p:cNvPr id="177" name="Straight Arrow Connector 176"/>
          <p:cNvCxnSpPr>
            <a:cxnSpLocks/>
            <a:stCxn id="176" idx="2"/>
            <a:endCxn id="175" idx="7"/>
          </p:cNvCxnSpPr>
          <p:nvPr/>
        </p:nvCxnSpPr>
        <p:spPr>
          <a:xfrm flipH="1">
            <a:off x="8862625" y="4579214"/>
            <a:ext cx="968473" cy="6383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Multiplication Sign 119"/>
          <p:cNvSpPr/>
          <p:nvPr/>
        </p:nvSpPr>
        <p:spPr>
          <a:xfrm>
            <a:off x="2671712" y="5383548"/>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TextBox 186"/>
          <p:cNvSpPr txBox="1"/>
          <p:nvPr/>
        </p:nvSpPr>
        <p:spPr>
          <a:xfrm>
            <a:off x="85704" y="1403040"/>
            <a:ext cx="1405704" cy="523220"/>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r>
              <a:rPr lang="en-GB" b="1" dirty="0">
                <a:solidFill>
                  <a:srgbClr val="FF0000"/>
                </a:solidFill>
              </a:rPr>
              <a:t>SITE EXIT</a:t>
            </a:r>
          </a:p>
          <a:p>
            <a:r>
              <a:rPr lang="en-GB" dirty="0"/>
              <a:t>(A165 </a:t>
            </a:r>
            <a:r>
              <a:rPr lang="en-GB" dirty="0" err="1"/>
              <a:t>Skirlaugh</a:t>
            </a:r>
            <a:r>
              <a:rPr lang="en-GB" dirty="0"/>
              <a:t>)</a:t>
            </a:r>
          </a:p>
        </p:txBody>
      </p:sp>
      <p:sp>
        <p:nvSpPr>
          <p:cNvPr id="188" name="TextBox 187"/>
          <p:cNvSpPr txBox="1"/>
          <p:nvPr/>
        </p:nvSpPr>
        <p:spPr>
          <a:xfrm>
            <a:off x="11253428" y="6295899"/>
            <a:ext cx="1405704" cy="738664"/>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r>
              <a:rPr lang="en-GB" b="1" dirty="0">
                <a:solidFill>
                  <a:srgbClr val="FF0000"/>
                </a:solidFill>
              </a:rPr>
              <a:t>SITE ENTRY</a:t>
            </a:r>
          </a:p>
          <a:p>
            <a:r>
              <a:rPr lang="en-GB" dirty="0"/>
              <a:t>(B1238 east of Sproatley)</a:t>
            </a:r>
          </a:p>
        </p:txBody>
      </p:sp>
      <p:sp>
        <p:nvSpPr>
          <p:cNvPr id="189" name="Multiplication Sign 188"/>
          <p:cNvSpPr/>
          <p:nvPr/>
        </p:nvSpPr>
        <p:spPr>
          <a:xfrm>
            <a:off x="7446912" y="1414540"/>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Multiplication Sign 189"/>
          <p:cNvSpPr/>
          <p:nvPr/>
        </p:nvSpPr>
        <p:spPr>
          <a:xfrm>
            <a:off x="8316918" y="3518247"/>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Multiplication Sign 190"/>
          <p:cNvSpPr/>
          <p:nvPr/>
        </p:nvSpPr>
        <p:spPr>
          <a:xfrm>
            <a:off x="8995852" y="5743614"/>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Freeform: Shape 191"/>
          <p:cNvSpPr/>
          <p:nvPr/>
        </p:nvSpPr>
        <p:spPr>
          <a:xfrm>
            <a:off x="7602757" y="6178550"/>
            <a:ext cx="1057353" cy="2451100"/>
          </a:xfrm>
          <a:custGeom>
            <a:avLst/>
            <a:gdLst>
              <a:gd name="connsiteX0" fmla="*/ 836393 w 1057353"/>
              <a:gd name="connsiteY0" fmla="*/ 2451100 h 2451100"/>
              <a:gd name="connsiteX1" fmla="*/ 595093 w 1057353"/>
              <a:gd name="connsiteY1" fmla="*/ 2222500 h 2451100"/>
              <a:gd name="connsiteX2" fmla="*/ 468093 w 1057353"/>
              <a:gd name="connsiteY2" fmla="*/ 2082800 h 2451100"/>
              <a:gd name="connsiteX3" fmla="*/ 290293 w 1057353"/>
              <a:gd name="connsiteY3" fmla="*/ 1955800 h 2451100"/>
              <a:gd name="connsiteX4" fmla="*/ 214093 w 1057353"/>
              <a:gd name="connsiteY4" fmla="*/ 1816100 h 2451100"/>
              <a:gd name="connsiteX5" fmla="*/ 156943 w 1057353"/>
              <a:gd name="connsiteY5" fmla="*/ 1644650 h 2451100"/>
              <a:gd name="connsiteX6" fmla="*/ 106143 w 1057353"/>
              <a:gd name="connsiteY6" fmla="*/ 1416050 h 2451100"/>
              <a:gd name="connsiteX7" fmla="*/ 48993 w 1057353"/>
              <a:gd name="connsiteY7" fmla="*/ 1219200 h 2451100"/>
              <a:gd name="connsiteX8" fmla="*/ 48993 w 1057353"/>
              <a:gd name="connsiteY8" fmla="*/ 1200150 h 2451100"/>
              <a:gd name="connsiteX9" fmla="*/ 10893 w 1057353"/>
              <a:gd name="connsiteY9" fmla="*/ 1028700 h 2451100"/>
              <a:gd name="connsiteX10" fmla="*/ 271243 w 1057353"/>
              <a:gd name="connsiteY10" fmla="*/ 901700 h 2451100"/>
              <a:gd name="connsiteX11" fmla="*/ 569693 w 1057353"/>
              <a:gd name="connsiteY11" fmla="*/ 768350 h 2451100"/>
              <a:gd name="connsiteX12" fmla="*/ 849093 w 1057353"/>
              <a:gd name="connsiteY12" fmla="*/ 628650 h 2451100"/>
              <a:gd name="connsiteX13" fmla="*/ 1045943 w 1057353"/>
              <a:gd name="connsiteY13" fmla="*/ 393700 h 2451100"/>
              <a:gd name="connsiteX14" fmla="*/ 1026893 w 1057353"/>
              <a:gd name="connsiteY14" fmla="*/ 152400 h 2451100"/>
              <a:gd name="connsiteX15" fmla="*/ 969743 w 1057353"/>
              <a:gd name="connsiteY15"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353" h="2451100">
                <a:moveTo>
                  <a:pt x="836393" y="2451100"/>
                </a:moveTo>
                <a:cubicBezTo>
                  <a:pt x="746434" y="2367491"/>
                  <a:pt x="656476" y="2283883"/>
                  <a:pt x="595093" y="2222500"/>
                </a:cubicBezTo>
                <a:cubicBezTo>
                  <a:pt x="533710" y="2161117"/>
                  <a:pt x="518893" y="2127250"/>
                  <a:pt x="468093" y="2082800"/>
                </a:cubicBezTo>
                <a:cubicBezTo>
                  <a:pt x="417293" y="2038350"/>
                  <a:pt x="332626" y="2000250"/>
                  <a:pt x="290293" y="1955800"/>
                </a:cubicBezTo>
                <a:cubicBezTo>
                  <a:pt x="247960" y="1911350"/>
                  <a:pt x="236318" y="1867958"/>
                  <a:pt x="214093" y="1816100"/>
                </a:cubicBezTo>
                <a:cubicBezTo>
                  <a:pt x="191868" y="1764242"/>
                  <a:pt x="174935" y="1711325"/>
                  <a:pt x="156943" y="1644650"/>
                </a:cubicBezTo>
                <a:cubicBezTo>
                  <a:pt x="138951" y="1577975"/>
                  <a:pt x="124135" y="1486958"/>
                  <a:pt x="106143" y="1416050"/>
                </a:cubicBezTo>
                <a:cubicBezTo>
                  <a:pt x="88151" y="1345142"/>
                  <a:pt x="48993" y="1219200"/>
                  <a:pt x="48993" y="1219200"/>
                </a:cubicBezTo>
                <a:cubicBezTo>
                  <a:pt x="39468" y="1183217"/>
                  <a:pt x="55343" y="1231900"/>
                  <a:pt x="48993" y="1200150"/>
                </a:cubicBezTo>
                <a:cubicBezTo>
                  <a:pt x="42643" y="1168400"/>
                  <a:pt x="-26149" y="1078442"/>
                  <a:pt x="10893" y="1028700"/>
                </a:cubicBezTo>
                <a:cubicBezTo>
                  <a:pt x="47935" y="978958"/>
                  <a:pt x="178110" y="945092"/>
                  <a:pt x="271243" y="901700"/>
                </a:cubicBezTo>
                <a:cubicBezTo>
                  <a:pt x="364376" y="858308"/>
                  <a:pt x="473385" y="813858"/>
                  <a:pt x="569693" y="768350"/>
                </a:cubicBezTo>
                <a:cubicBezTo>
                  <a:pt x="666001" y="722842"/>
                  <a:pt x="769718" y="691092"/>
                  <a:pt x="849093" y="628650"/>
                </a:cubicBezTo>
                <a:cubicBezTo>
                  <a:pt x="928468" y="566208"/>
                  <a:pt x="1016310" y="473075"/>
                  <a:pt x="1045943" y="393700"/>
                </a:cubicBezTo>
                <a:cubicBezTo>
                  <a:pt x="1075576" y="314325"/>
                  <a:pt x="1039593" y="218017"/>
                  <a:pt x="1026893" y="152400"/>
                </a:cubicBezTo>
                <a:cubicBezTo>
                  <a:pt x="1014193" y="86783"/>
                  <a:pt x="991968" y="43391"/>
                  <a:pt x="969743" y="0"/>
                </a:cubicBezTo>
              </a:path>
            </a:pathLst>
          </a:cu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8" name="Multiplication Sign 137"/>
          <p:cNvSpPr/>
          <p:nvPr/>
        </p:nvSpPr>
        <p:spPr>
          <a:xfrm>
            <a:off x="7560073" y="7787948"/>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3" name="Straight Connector 192"/>
          <p:cNvCxnSpPr>
            <a:cxnSpLocks/>
          </p:cNvCxnSpPr>
          <p:nvPr/>
        </p:nvCxnSpPr>
        <p:spPr>
          <a:xfrm>
            <a:off x="11689079" y="8283238"/>
            <a:ext cx="680483" cy="0"/>
          </a:xfrm>
          <a:prstGeom prst="line">
            <a:avLst/>
          </a:pr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p:cNvSpPr txBox="1"/>
          <p:nvPr/>
        </p:nvSpPr>
        <p:spPr>
          <a:xfrm>
            <a:off x="5642170" y="6329095"/>
            <a:ext cx="1734304" cy="523220"/>
          </a:xfrm>
          <a:prstGeom prst="rect">
            <a:avLst/>
          </a:prstGeom>
          <a:solidFill>
            <a:schemeClr val="bg1"/>
          </a:solidFill>
          <a:ln w="28575">
            <a:solidFill>
              <a:schemeClr val="tx1"/>
            </a:solidFill>
          </a:ln>
        </p:spPr>
        <p:txBody>
          <a:bodyPr wrap="square" rtlCol="0">
            <a:spAutoFit/>
          </a:bodyPr>
          <a:lstStyle/>
          <a:p>
            <a:pPr algn="ctr"/>
            <a:r>
              <a:rPr lang="en-GB" sz="1400" dirty="0"/>
              <a:t>Blue Badge/Special Guest Parking</a:t>
            </a:r>
          </a:p>
        </p:txBody>
      </p:sp>
      <p:sp>
        <p:nvSpPr>
          <p:cNvPr id="196" name="Rectangle: Rounded Corners 195"/>
          <p:cNvSpPr/>
          <p:nvPr/>
        </p:nvSpPr>
        <p:spPr>
          <a:xfrm rot="20257834">
            <a:off x="8359230" y="5928492"/>
            <a:ext cx="394461" cy="303067"/>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8" name="Straight Arrow Connector 197"/>
          <p:cNvCxnSpPr>
            <a:cxnSpLocks/>
            <a:stCxn id="194" idx="3"/>
            <a:endCxn id="196" idx="1"/>
          </p:cNvCxnSpPr>
          <p:nvPr/>
        </p:nvCxnSpPr>
        <p:spPr>
          <a:xfrm flipV="1">
            <a:off x="7376474" y="6155087"/>
            <a:ext cx="997598" cy="43561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304801" y="2592270"/>
            <a:ext cx="4762" cy="2377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flipH="1">
            <a:off x="233351" y="2773052"/>
            <a:ext cx="152423" cy="276999"/>
          </a:xfrm>
          <a:prstGeom prst="rect">
            <a:avLst/>
          </a:prstGeom>
          <a:noFill/>
          <a:ln>
            <a:noFill/>
          </a:ln>
        </p:spPr>
        <p:txBody>
          <a:bodyPr wrap="square" rtlCol="0">
            <a:spAutoFit/>
          </a:bodyPr>
          <a:lstStyle/>
          <a:p>
            <a:pPr algn="ctr"/>
            <a:r>
              <a:rPr lang="en-GB" sz="1200" b="1" dirty="0"/>
              <a:t>N</a:t>
            </a:r>
            <a:endParaRPr lang="en-GB" sz="1200" dirty="0"/>
          </a:p>
        </p:txBody>
      </p:sp>
      <p:sp>
        <p:nvSpPr>
          <p:cNvPr id="76" name="Rectangle 75"/>
          <p:cNvSpPr/>
          <p:nvPr/>
        </p:nvSpPr>
        <p:spPr>
          <a:xfrm rot="5400000">
            <a:off x="10185091" y="2469159"/>
            <a:ext cx="4332949" cy="246221"/>
          </a:xfrm>
          <a:prstGeom prst="rect">
            <a:avLst/>
          </a:prstGeom>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1000" dirty="0"/>
          </a:p>
        </p:txBody>
      </p:sp>
      <p:sp>
        <p:nvSpPr>
          <p:cNvPr id="77" name="Multiplication Sign 76"/>
          <p:cNvSpPr/>
          <p:nvPr/>
        </p:nvSpPr>
        <p:spPr>
          <a:xfrm>
            <a:off x="4980534" y="1201258"/>
            <a:ext cx="343007" cy="246617"/>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8659924" y="996054"/>
            <a:ext cx="3166315" cy="1200329"/>
          </a:xfrm>
          <a:prstGeom prst="rect">
            <a:avLst/>
          </a:prstGeom>
          <a:solidFill>
            <a:schemeClr val="bg1"/>
          </a:solidFill>
        </p:spPr>
        <p:txBody>
          <a:bodyPr wrap="square" rtlCol="0">
            <a:spAutoFit/>
          </a:bodyPr>
          <a:lstStyle/>
          <a:p>
            <a:pPr algn="ctr"/>
            <a:r>
              <a:rPr lang="en-GB" b="1" dirty="0">
                <a:solidFill>
                  <a:srgbClr val="FF0000"/>
                </a:solidFill>
              </a:rPr>
              <a:t>Authorised Vehicle Route operates South to North during Exit Phase on both days of event (14:30 to 00:00)</a:t>
            </a:r>
          </a:p>
        </p:txBody>
      </p:sp>
      <p:sp>
        <p:nvSpPr>
          <p:cNvPr id="72" name="TextBox 71"/>
          <p:cNvSpPr txBox="1"/>
          <p:nvPr/>
        </p:nvSpPr>
        <p:spPr>
          <a:xfrm rot="19382656">
            <a:off x="1810871" y="3057436"/>
            <a:ext cx="8641977" cy="3170099"/>
          </a:xfrm>
          <a:prstGeom prst="rect">
            <a:avLst/>
          </a:prstGeom>
          <a:noFill/>
        </p:spPr>
        <p:txBody>
          <a:bodyPr wrap="square" rtlCol="0">
            <a:spAutoFit/>
          </a:bodyPr>
          <a:lstStyle/>
          <a:p>
            <a:pPr algn="ctr"/>
            <a:r>
              <a:rPr lang="en-GB" sz="20000" dirty="0">
                <a:solidFill>
                  <a:schemeClr val="tx1">
                    <a:alpha val="15000"/>
                  </a:schemeClr>
                </a:solidFill>
              </a:rPr>
              <a:t>DRAFT</a:t>
            </a: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Tree>
    <p:extLst>
      <p:ext uri="{BB962C8B-B14F-4D97-AF65-F5344CB8AC3E}">
        <p14:creationId xmlns:p14="http://schemas.microsoft.com/office/powerpoint/2010/main" val="15480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337" y="867156"/>
            <a:ext cx="11972925" cy="8039100"/>
          </a:xfrm>
          <a:prstGeom prst="rect">
            <a:avLst/>
          </a:prstGeom>
          <a:noFill/>
          <a:ln w="127000">
            <a:noFill/>
          </a:ln>
        </p:spPr>
      </p:pic>
      <p:sp>
        <p:nvSpPr>
          <p:cNvPr id="3" name="Freeform: Shape 2"/>
          <p:cNvSpPr/>
          <p:nvPr/>
        </p:nvSpPr>
        <p:spPr>
          <a:xfrm>
            <a:off x="6333574" y="2217741"/>
            <a:ext cx="652954" cy="2458653"/>
          </a:xfrm>
          <a:custGeom>
            <a:avLst/>
            <a:gdLst>
              <a:gd name="connsiteX0" fmla="*/ 0 w 974558"/>
              <a:gd name="connsiteY0" fmla="*/ 0 h 3669632"/>
              <a:gd name="connsiteX1" fmla="*/ 120315 w 974558"/>
              <a:gd name="connsiteY1" fmla="*/ 433137 h 3669632"/>
              <a:gd name="connsiteX2" fmla="*/ 180473 w 974558"/>
              <a:gd name="connsiteY2" fmla="*/ 493295 h 3669632"/>
              <a:gd name="connsiteX3" fmla="*/ 96252 w 974558"/>
              <a:gd name="connsiteY3" fmla="*/ 902369 h 3669632"/>
              <a:gd name="connsiteX4" fmla="*/ 168442 w 974558"/>
              <a:gd name="connsiteY4" fmla="*/ 1022685 h 3669632"/>
              <a:gd name="connsiteX5" fmla="*/ 529389 w 974558"/>
              <a:gd name="connsiteY5" fmla="*/ 1949116 h 3669632"/>
              <a:gd name="connsiteX6" fmla="*/ 770021 w 974558"/>
              <a:gd name="connsiteY6" fmla="*/ 2370221 h 3669632"/>
              <a:gd name="connsiteX7" fmla="*/ 866273 w 974558"/>
              <a:gd name="connsiteY7" fmla="*/ 2502569 h 3669632"/>
              <a:gd name="connsiteX8" fmla="*/ 974558 w 974558"/>
              <a:gd name="connsiteY8" fmla="*/ 3056021 h 3669632"/>
              <a:gd name="connsiteX9" fmla="*/ 601579 w 974558"/>
              <a:gd name="connsiteY9" fmla="*/ 36696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558" h="3669632">
                <a:moveTo>
                  <a:pt x="0" y="0"/>
                </a:moveTo>
                <a:lnTo>
                  <a:pt x="120315" y="433137"/>
                </a:lnTo>
                <a:lnTo>
                  <a:pt x="180473" y="493295"/>
                </a:lnTo>
                <a:lnTo>
                  <a:pt x="96252" y="902369"/>
                </a:lnTo>
                <a:lnTo>
                  <a:pt x="168442" y="1022685"/>
                </a:lnTo>
                <a:lnTo>
                  <a:pt x="529389" y="1949116"/>
                </a:lnTo>
                <a:lnTo>
                  <a:pt x="770021" y="2370221"/>
                </a:lnTo>
                <a:lnTo>
                  <a:pt x="866273" y="2502569"/>
                </a:lnTo>
                <a:lnTo>
                  <a:pt x="974558" y="3056021"/>
                </a:lnTo>
                <a:lnTo>
                  <a:pt x="601579" y="3669632"/>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Freeform: Shape 3"/>
          <p:cNvSpPr/>
          <p:nvPr/>
        </p:nvSpPr>
        <p:spPr>
          <a:xfrm>
            <a:off x="5414602" y="2902940"/>
            <a:ext cx="1007644" cy="394996"/>
          </a:xfrm>
          <a:custGeom>
            <a:avLst/>
            <a:gdLst>
              <a:gd name="connsiteX0" fmla="*/ 1503947 w 1503947"/>
              <a:gd name="connsiteY0" fmla="*/ 0 h 589547"/>
              <a:gd name="connsiteX1" fmla="*/ 577515 w 1503947"/>
              <a:gd name="connsiteY1" fmla="*/ 372978 h 589547"/>
              <a:gd name="connsiteX2" fmla="*/ 336884 w 1503947"/>
              <a:gd name="connsiteY2" fmla="*/ 433136 h 589547"/>
              <a:gd name="connsiteX3" fmla="*/ 300789 w 1503947"/>
              <a:gd name="connsiteY3" fmla="*/ 493294 h 589547"/>
              <a:gd name="connsiteX4" fmla="*/ 0 w 1503947"/>
              <a:gd name="connsiteY4" fmla="*/ 589547 h 5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47" h="589547">
                <a:moveTo>
                  <a:pt x="1503947" y="0"/>
                </a:moveTo>
                <a:lnTo>
                  <a:pt x="577515" y="372978"/>
                </a:lnTo>
                <a:lnTo>
                  <a:pt x="336884" y="433136"/>
                </a:lnTo>
                <a:lnTo>
                  <a:pt x="300789" y="493294"/>
                </a:lnTo>
                <a:lnTo>
                  <a:pt x="0" y="589547"/>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p:cNvSpPr/>
          <p:nvPr/>
        </p:nvSpPr>
        <p:spPr>
          <a:xfrm>
            <a:off x="5954699" y="1355197"/>
            <a:ext cx="386936" cy="870605"/>
          </a:xfrm>
          <a:custGeom>
            <a:avLst/>
            <a:gdLst>
              <a:gd name="connsiteX0" fmla="*/ 577516 w 577516"/>
              <a:gd name="connsiteY0" fmla="*/ 1299411 h 1299411"/>
              <a:gd name="connsiteX1" fmla="*/ 529390 w 577516"/>
              <a:gd name="connsiteY1" fmla="*/ 1058779 h 1299411"/>
              <a:gd name="connsiteX2" fmla="*/ 505327 w 577516"/>
              <a:gd name="connsiteY2" fmla="*/ 866274 h 1299411"/>
              <a:gd name="connsiteX3" fmla="*/ 493295 w 577516"/>
              <a:gd name="connsiteY3" fmla="*/ 794085 h 1299411"/>
              <a:gd name="connsiteX4" fmla="*/ 300790 w 577516"/>
              <a:gd name="connsiteY4" fmla="*/ 529390 h 1299411"/>
              <a:gd name="connsiteX5" fmla="*/ 156411 w 577516"/>
              <a:gd name="connsiteY5" fmla="*/ 252664 h 1299411"/>
              <a:gd name="connsiteX6" fmla="*/ 96253 w 577516"/>
              <a:gd name="connsiteY6" fmla="*/ 96253 h 1299411"/>
              <a:gd name="connsiteX7" fmla="*/ 0 w 577516"/>
              <a:gd name="connsiteY7" fmla="*/ 0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16" h="1299411">
                <a:moveTo>
                  <a:pt x="577516" y="1299411"/>
                </a:moveTo>
                <a:lnTo>
                  <a:pt x="529390" y="1058779"/>
                </a:lnTo>
                <a:lnTo>
                  <a:pt x="505327" y="866274"/>
                </a:lnTo>
                <a:lnTo>
                  <a:pt x="493295" y="794085"/>
                </a:lnTo>
                <a:lnTo>
                  <a:pt x="300790" y="529390"/>
                </a:lnTo>
                <a:lnTo>
                  <a:pt x="156411" y="252664"/>
                </a:lnTo>
                <a:lnTo>
                  <a:pt x="96253" y="96253"/>
                </a:lnTo>
                <a:lnTo>
                  <a:pt x="0" y="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p:cNvSpPr/>
          <p:nvPr/>
        </p:nvSpPr>
        <p:spPr>
          <a:xfrm>
            <a:off x="6486736" y="4676394"/>
            <a:ext cx="241834" cy="693260"/>
          </a:xfrm>
          <a:custGeom>
            <a:avLst/>
            <a:gdLst>
              <a:gd name="connsiteX0" fmla="*/ 360947 w 360947"/>
              <a:gd name="connsiteY0" fmla="*/ 0 h 1034716"/>
              <a:gd name="connsiteX1" fmla="*/ 312821 w 360947"/>
              <a:gd name="connsiteY1" fmla="*/ 96253 h 1034716"/>
              <a:gd name="connsiteX2" fmla="*/ 156410 w 360947"/>
              <a:gd name="connsiteY2" fmla="*/ 156410 h 1034716"/>
              <a:gd name="connsiteX3" fmla="*/ 228600 w 360947"/>
              <a:gd name="connsiteY3" fmla="*/ 553453 h 1034716"/>
              <a:gd name="connsiteX4" fmla="*/ 240631 w 360947"/>
              <a:gd name="connsiteY4" fmla="*/ 601579 h 1034716"/>
              <a:gd name="connsiteX5" fmla="*/ 60158 w 360947"/>
              <a:gd name="connsiteY5" fmla="*/ 673768 h 1034716"/>
              <a:gd name="connsiteX6" fmla="*/ 0 w 360947"/>
              <a:gd name="connsiteY6" fmla="*/ 854242 h 1034716"/>
              <a:gd name="connsiteX7" fmla="*/ 36094 w 360947"/>
              <a:gd name="connsiteY7" fmla="*/ 1034716 h 10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947" h="1034716">
                <a:moveTo>
                  <a:pt x="360947" y="0"/>
                </a:moveTo>
                <a:lnTo>
                  <a:pt x="312821" y="96253"/>
                </a:lnTo>
                <a:lnTo>
                  <a:pt x="156410" y="156410"/>
                </a:lnTo>
                <a:lnTo>
                  <a:pt x="228600" y="553453"/>
                </a:lnTo>
                <a:lnTo>
                  <a:pt x="240631" y="601579"/>
                </a:lnTo>
                <a:lnTo>
                  <a:pt x="60158" y="673768"/>
                </a:lnTo>
                <a:lnTo>
                  <a:pt x="0" y="854242"/>
                </a:lnTo>
                <a:lnTo>
                  <a:pt x="36094" y="1034716"/>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Freeform: Shape 6"/>
          <p:cNvSpPr/>
          <p:nvPr/>
        </p:nvSpPr>
        <p:spPr>
          <a:xfrm>
            <a:off x="6664081" y="4829556"/>
            <a:ext cx="935094" cy="225713"/>
          </a:xfrm>
          <a:custGeom>
            <a:avLst/>
            <a:gdLst>
              <a:gd name="connsiteX0" fmla="*/ 0 w 493295"/>
              <a:gd name="connsiteY0" fmla="*/ 204537 h 204537"/>
              <a:gd name="connsiteX1" fmla="*/ 264695 w 493295"/>
              <a:gd name="connsiteY1" fmla="*/ 84221 h 204537"/>
              <a:gd name="connsiteX2" fmla="*/ 493295 w 493295"/>
              <a:gd name="connsiteY2" fmla="*/ 0 h 204537"/>
              <a:gd name="connsiteX0" fmla="*/ 0 w 1395663"/>
              <a:gd name="connsiteY0" fmla="*/ 336885 h 336885"/>
              <a:gd name="connsiteX1" fmla="*/ 264695 w 1395663"/>
              <a:gd name="connsiteY1" fmla="*/ 216569 h 336885"/>
              <a:gd name="connsiteX2" fmla="*/ 1395663 w 1395663"/>
              <a:gd name="connsiteY2" fmla="*/ 0 h 336885"/>
              <a:gd name="connsiteX0" fmla="*/ 0 w 1395663"/>
              <a:gd name="connsiteY0" fmla="*/ 336885 h 336885"/>
              <a:gd name="connsiteX1" fmla="*/ 264695 w 1395663"/>
              <a:gd name="connsiteY1" fmla="*/ 216569 h 336885"/>
              <a:gd name="connsiteX2" fmla="*/ 998621 w 1395663"/>
              <a:gd name="connsiteY2" fmla="*/ 84221 h 336885"/>
              <a:gd name="connsiteX3" fmla="*/ 1395663 w 1395663"/>
              <a:gd name="connsiteY3" fmla="*/ 0 h 336885"/>
              <a:gd name="connsiteX0" fmla="*/ 0 w 1395663"/>
              <a:gd name="connsiteY0" fmla="*/ 336885 h 336885"/>
              <a:gd name="connsiteX1" fmla="*/ 264695 w 1395663"/>
              <a:gd name="connsiteY1" fmla="*/ 216569 h 336885"/>
              <a:gd name="connsiteX2" fmla="*/ 998621 w 1395663"/>
              <a:gd name="connsiteY2" fmla="*/ 84221 h 336885"/>
              <a:gd name="connsiteX3" fmla="*/ 1395663 w 1395663"/>
              <a:gd name="connsiteY3" fmla="*/ 0 h 336885"/>
            </a:gdLst>
            <a:ahLst/>
            <a:cxnLst>
              <a:cxn ang="0">
                <a:pos x="connsiteX0" y="connsiteY0"/>
              </a:cxn>
              <a:cxn ang="0">
                <a:pos x="connsiteX1" y="connsiteY1"/>
              </a:cxn>
              <a:cxn ang="0">
                <a:pos x="connsiteX2" y="connsiteY2"/>
              </a:cxn>
              <a:cxn ang="0">
                <a:pos x="connsiteX3" y="connsiteY3"/>
              </a:cxn>
            </a:cxnLst>
            <a:rect l="l" t="t" r="r" b="b"/>
            <a:pathLst>
              <a:path w="1395663" h="336885">
                <a:moveTo>
                  <a:pt x="0" y="336885"/>
                </a:moveTo>
                <a:lnTo>
                  <a:pt x="264695" y="216569"/>
                </a:lnTo>
                <a:cubicBezTo>
                  <a:pt x="431132" y="174458"/>
                  <a:pt x="437147" y="72190"/>
                  <a:pt x="998621" y="84221"/>
                </a:cubicBezTo>
                <a:cubicBezTo>
                  <a:pt x="1187116" y="48126"/>
                  <a:pt x="1329489" y="14037"/>
                  <a:pt x="1395663"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p:cNvSpPr/>
          <p:nvPr/>
        </p:nvSpPr>
        <p:spPr>
          <a:xfrm>
            <a:off x="5035727" y="2403147"/>
            <a:ext cx="370813" cy="902849"/>
          </a:xfrm>
          <a:custGeom>
            <a:avLst/>
            <a:gdLst>
              <a:gd name="connsiteX0" fmla="*/ 433137 w 433137"/>
              <a:gd name="connsiteY0" fmla="*/ 902369 h 902369"/>
              <a:gd name="connsiteX1" fmla="*/ 156411 w 433137"/>
              <a:gd name="connsiteY1" fmla="*/ 300790 h 902369"/>
              <a:gd name="connsiteX2" fmla="*/ 96253 w 433137"/>
              <a:gd name="connsiteY2" fmla="*/ 204537 h 902369"/>
              <a:gd name="connsiteX3" fmla="*/ 0 w 433137"/>
              <a:gd name="connsiteY3" fmla="*/ 0 h 902369"/>
              <a:gd name="connsiteX0" fmla="*/ 469231 w 469231"/>
              <a:gd name="connsiteY0" fmla="*/ 917520 h 917520"/>
              <a:gd name="connsiteX1" fmla="*/ 192505 w 469231"/>
              <a:gd name="connsiteY1" fmla="*/ 315941 h 917520"/>
              <a:gd name="connsiteX2" fmla="*/ 132347 w 469231"/>
              <a:gd name="connsiteY2" fmla="*/ 219688 h 917520"/>
              <a:gd name="connsiteX3" fmla="*/ 36094 w 469231"/>
              <a:gd name="connsiteY3" fmla="*/ 15151 h 917520"/>
              <a:gd name="connsiteX4" fmla="*/ 0 w 469231"/>
              <a:gd name="connsiteY4" fmla="*/ 15151 h 917520"/>
              <a:gd name="connsiteX0" fmla="*/ 469231 w 469231"/>
              <a:gd name="connsiteY0" fmla="*/ 1143001 h 1143001"/>
              <a:gd name="connsiteX1" fmla="*/ 192505 w 469231"/>
              <a:gd name="connsiteY1" fmla="*/ 541422 h 1143001"/>
              <a:gd name="connsiteX2" fmla="*/ 132347 w 469231"/>
              <a:gd name="connsiteY2" fmla="*/ 445169 h 1143001"/>
              <a:gd name="connsiteX3" fmla="*/ 36094 w 469231"/>
              <a:gd name="connsiteY3" fmla="*/ 240632 h 1143001"/>
              <a:gd name="connsiteX4" fmla="*/ 0 w 469231"/>
              <a:gd name="connsiteY4" fmla="*/ 0 h 1143001"/>
              <a:gd name="connsiteX0" fmla="*/ 481263 w 481263"/>
              <a:gd name="connsiteY0" fmla="*/ 1164705 h 1164705"/>
              <a:gd name="connsiteX1" fmla="*/ 204537 w 481263"/>
              <a:gd name="connsiteY1" fmla="*/ 563126 h 1164705"/>
              <a:gd name="connsiteX2" fmla="*/ 144379 w 481263"/>
              <a:gd name="connsiteY2" fmla="*/ 466873 h 1164705"/>
              <a:gd name="connsiteX3" fmla="*/ 48126 w 481263"/>
              <a:gd name="connsiteY3" fmla="*/ 262336 h 1164705"/>
              <a:gd name="connsiteX4" fmla="*/ 12032 w 481263"/>
              <a:gd name="connsiteY4" fmla="*/ 21704 h 1164705"/>
              <a:gd name="connsiteX5" fmla="*/ 0 w 481263"/>
              <a:gd name="connsiteY5" fmla="*/ 9674 h 1164705"/>
              <a:gd name="connsiteX0" fmla="*/ 493295 w 493295"/>
              <a:gd name="connsiteY0" fmla="*/ 1215189 h 1215189"/>
              <a:gd name="connsiteX1" fmla="*/ 216569 w 493295"/>
              <a:gd name="connsiteY1" fmla="*/ 613610 h 1215189"/>
              <a:gd name="connsiteX2" fmla="*/ 156411 w 493295"/>
              <a:gd name="connsiteY2" fmla="*/ 517357 h 1215189"/>
              <a:gd name="connsiteX3" fmla="*/ 60158 w 493295"/>
              <a:gd name="connsiteY3" fmla="*/ 312820 h 1215189"/>
              <a:gd name="connsiteX4" fmla="*/ 24064 w 493295"/>
              <a:gd name="connsiteY4" fmla="*/ 72188 h 1215189"/>
              <a:gd name="connsiteX5" fmla="*/ 0 w 493295"/>
              <a:gd name="connsiteY5" fmla="*/ 0 h 1215189"/>
              <a:gd name="connsiteX0" fmla="*/ 517358 w 517358"/>
              <a:gd name="connsiteY0" fmla="*/ 1239252 h 1239252"/>
              <a:gd name="connsiteX1" fmla="*/ 240632 w 517358"/>
              <a:gd name="connsiteY1" fmla="*/ 637673 h 1239252"/>
              <a:gd name="connsiteX2" fmla="*/ 180474 w 517358"/>
              <a:gd name="connsiteY2" fmla="*/ 541420 h 1239252"/>
              <a:gd name="connsiteX3" fmla="*/ 84221 w 517358"/>
              <a:gd name="connsiteY3" fmla="*/ 336883 h 1239252"/>
              <a:gd name="connsiteX4" fmla="*/ 48127 w 517358"/>
              <a:gd name="connsiteY4" fmla="*/ 96251 h 1239252"/>
              <a:gd name="connsiteX5" fmla="*/ 24063 w 517358"/>
              <a:gd name="connsiteY5" fmla="*/ 24063 h 1239252"/>
              <a:gd name="connsiteX6" fmla="*/ 0 w 517358"/>
              <a:gd name="connsiteY6" fmla="*/ 0 h 1239252"/>
              <a:gd name="connsiteX0" fmla="*/ 577516 w 577516"/>
              <a:gd name="connsiteY0" fmla="*/ 1335505 h 1335505"/>
              <a:gd name="connsiteX1" fmla="*/ 300790 w 577516"/>
              <a:gd name="connsiteY1" fmla="*/ 733926 h 1335505"/>
              <a:gd name="connsiteX2" fmla="*/ 240632 w 577516"/>
              <a:gd name="connsiteY2" fmla="*/ 637673 h 1335505"/>
              <a:gd name="connsiteX3" fmla="*/ 144379 w 577516"/>
              <a:gd name="connsiteY3" fmla="*/ 433136 h 1335505"/>
              <a:gd name="connsiteX4" fmla="*/ 108285 w 577516"/>
              <a:gd name="connsiteY4" fmla="*/ 192504 h 1335505"/>
              <a:gd name="connsiteX5" fmla="*/ 84221 w 577516"/>
              <a:gd name="connsiteY5" fmla="*/ 120316 h 1335505"/>
              <a:gd name="connsiteX6" fmla="*/ 0 w 577516"/>
              <a:gd name="connsiteY6" fmla="*/ 0 h 1335505"/>
              <a:gd name="connsiteX0" fmla="*/ 553453 w 553453"/>
              <a:gd name="connsiteY0" fmla="*/ 1347536 h 1347536"/>
              <a:gd name="connsiteX1" fmla="*/ 300790 w 553453"/>
              <a:gd name="connsiteY1" fmla="*/ 733926 h 1347536"/>
              <a:gd name="connsiteX2" fmla="*/ 240632 w 553453"/>
              <a:gd name="connsiteY2" fmla="*/ 637673 h 1347536"/>
              <a:gd name="connsiteX3" fmla="*/ 144379 w 553453"/>
              <a:gd name="connsiteY3" fmla="*/ 433136 h 1347536"/>
              <a:gd name="connsiteX4" fmla="*/ 108285 w 553453"/>
              <a:gd name="connsiteY4" fmla="*/ 192504 h 1347536"/>
              <a:gd name="connsiteX5" fmla="*/ 84221 w 553453"/>
              <a:gd name="connsiteY5" fmla="*/ 120316 h 1347536"/>
              <a:gd name="connsiteX6" fmla="*/ 0 w 553453"/>
              <a:gd name="connsiteY6" fmla="*/ 0 h 13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1347536">
                <a:moveTo>
                  <a:pt x="553453" y="1347536"/>
                </a:moveTo>
                <a:lnTo>
                  <a:pt x="300790" y="733926"/>
                </a:lnTo>
                <a:lnTo>
                  <a:pt x="240632" y="637673"/>
                </a:lnTo>
                <a:lnTo>
                  <a:pt x="144379" y="433136"/>
                </a:lnTo>
                <a:cubicBezTo>
                  <a:pt x="122321" y="399046"/>
                  <a:pt x="115805" y="192504"/>
                  <a:pt x="108285" y="192504"/>
                </a:cubicBezTo>
                <a:cubicBezTo>
                  <a:pt x="100264" y="150394"/>
                  <a:pt x="86728" y="122822"/>
                  <a:pt x="84221" y="120316"/>
                </a:cubicBezTo>
                <a:cubicBezTo>
                  <a:pt x="76200" y="104274"/>
                  <a:pt x="5013" y="5013"/>
                  <a:pt x="0"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p:nvSpPr>
        <p:spPr>
          <a:xfrm>
            <a:off x="3912367" y="895711"/>
            <a:ext cx="2050394" cy="459486"/>
          </a:xfrm>
          <a:custGeom>
            <a:avLst/>
            <a:gdLst>
              <a:gd name="connsiteX0" fmla="*/ 0 w 2995863"/>
              <a:gd name="connsiteY0" fmla="*/ 0 h 685800"/>
              <a:gd name="connsiteX1" fmla="*/ 385010 w 2995863"/>
              <a:gd name="connsiteY1" fmla="*/ 60158 h 685800"/>
              <a:gd name="connsiteX2" fmla="*/ 553452 w 2995863"/>
              <a:gd name="connsiteY2" fmla="*/ 120316 h 685800"/>
              <a:gd name="connsiteX3" fmla="*/ 830179 w 2995863"/>
              <a:gd name="connsiteY3" fmla="*/ 48127 h 685800"/>
              <a:gd name="connsiteX4" fmla="*/ 1118937 w 2995863"/>
              <a:gd name="connsiteY4" fmla="*/ 577516 h 685800"/>
              <a:gd name="connsiteX5" fmla="*/ 1528010 w 2995863"/>
              <a:gd name="connsiteY5" fmla="*/ 421106 h 685800"/>
              <a:gd name="connsiteX6" fmla="*/ 1732547 w 2995863"/>
              <a:gd name="connsiteY6" fmla="*/ 385011 h 685800"/>
              <a:gd name="connsiteX7" fmla="*/ 1949116 w 2995863"/>
              <a:gd name="connsiteY7" fmla="*/ 457200 h 685800"/>
              <a:gd name="connsiteX8" fmla="*/ 2057400 w 2995863"/>
              <a:gd name="connsiteY8" fmla="*/ 529390 h 685800"/>
              <a:gd name="connsiteX9" fmla="*/ 2093495 w 2995863"/>
              <a:gd name="connsiteY9" fmla="*/ 565485 h 685800"/>
              <a:gd name="connsiteX10" fmla="*/ 2273968 w 2995863"/>
              <a:gd name="connsiteY10" fmla="*/ 505327 h 685800"/>
              <a:gd name="connsiteX11" fmla="*/ 2406316 w 2995863"/>
              <a:gd name="connsiteY11" fmla="*/ 553453 h 685800"/>
              <a:gd name="connsiteX12" fmla="*/ 2586789 w 2995863"/>
              <a:gd name="connsiteY12" fmla="*/ 541421 h 685800"/>
              <a:gd name="connsiteX13" fmla="*/ 2731168 w 2995863"/>
              <a:gd name="connsiteY13" fmla="*/ 553453 h 685800"/>
              <a:gd name="connsiteX14" fmla="*/ 2803358 w 2995863"/>
              <a:gd name="connsiteY14" fmla="*/ 613611 h 685800"/>
              <a:gd name="connsiteX15" fmla="*/ 2995863 w 2995863"/>
              <a:gd name="connsiteY1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5863" h="685800">
                <a:moveTo>
                  <a:pt x="0" y="0"/>
                </a:moveTo>
                <a:lnTo>
                  <a:pt x="385010" y="60158"/>
                </a:lnTo>
                <a:lnTo>
                  <a:pt x="553452" y="120316"/>
                </a:lnTo>
                <a:lnTo>
                  <a:pt x="830179" y="48127"/>
                </a:lnTo>
                <a:lnTo>
                  <a:pt x="1118937" y="577516"/>
                </a:lnTo>
                <a:lnTo>
                  <a:pt x="1528010" y="421106"/>
                </a:lnTo>
                <a:lnTo>
                  <a:pt x="1732547" y="385011"/>
                </a:lnTo>
                <a:lnTo>
                  <a:pt x="1949116" y="457200"/>
                </a:lnTo>
                <a:lnTo>
                  <a:pt x="2057400" y="529390"/>
                </a:lnTo>
                <a:lnTo>
                  <a:pt x="2093495" y="565485"/>
                </a:lnTo>
                <a:lnTo>
                  <a:pt x="2273968" y="505327"/>
                </a:lnTo>
                <a:lnTo>
                  <a:pt x="2406316" y="553453"/>
                </a:lnTo>
                <a:lnTo>
                  <a:pt x="2586789" y="541421"/>
                </a:lnTo>
                <a:lnTo>
                  <a:pt x="2731168" y="553453"/>
                </a:lnTo>
                <a:lnTo>
                  <a:pt x="2803358" y="613611"/>
                </a:lnTo>
                <a:lnTo>
                  <a:pt x="2995863" y="68580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p:cNvSpPr/>
          <p:nvPr/>
        </p:nvSpPr>
        <p:spPr>
          <a:xfrm>
            <a:off x="5664498" y="5393838"/>
            <a:ext cx="846421" cy="628771"/>
          </a:xfrm>
          <a:custGeom>
            <a:avLst/>
            <a:gdLst>
              <a:gd name="connsiteX0" fmla="*/ 372979 w 372979"/>
              <a:gd name="connsiteY0" fmla="*/ 0 h 324853"/>
              <a:gd name="connsiteX1" fmla="*/ 192506 w 372979"/>
              <a:gd name="connsiteY1" fmla="*/ 264695 h 324853"/>
              <a:gd name="connsiteX2" fmla="*/ 0 w 372979"/>
              <a:gd name="connsiteY2" fmla="*/ 324853 h 324853"/>
              <a:gd name="connsiteX0" fmla="*/ 372979 w 372979"/>
              <a:gd name="connsiteY0" fmla="*/ 0 h 324853"/>
              <a:gd name="connsiteX1" fmla="*/ 204538 w 372979"/>
              <a:gd name="connsiteY1" fmla="*/ 204537 h 324853"/>
              <a:gd name="connsiteX2" fmla="*/ 0 w 372979"/>
              <a:gd name="connsiteY2" fmla="*/ 324853 h 324853"/>
              <a:gd name="connsiteX0" fmla="*/ 1203158 w 1203158"/>
              <a:gd name="connsiteY0" fmla="*/ 0 h 709864"/>
              <a:gd name="connsiteX1" fmla="*/ 1034717 w 1203158"/>
              <a:gd name="connsiteY1" fmla="*/ 204537 h 709864"/>
              <a:gd name="connsiteX2" fmla="*/ 0 w 1203158"/>
              <a:gd name="connsiteY2" fmla="*/ 709864 h 709864"/>
              <a:gd name="connsiteX0" fmla="*/ 1203158 w 1203158"/>
              <a:gd name="connsiteY0" fmla="*/ 0 h 709864"/>
              <a:gd name="connsiteX1" fmla="*/ 1034717 w 1203158"/>
              <a:gd name="connsiteY1" fmla="*/ 204537 h 709864"/>
              <a:gd name="connsiteX2" fmla="*/ 397043 w 1203158"/>
              <a:gd name="connsiteY2" fmla="*/ 541420 h 709864"/>
              <a:gd name="connsiteX3" fmla="*/ 0 w 1203158"/>
              <a:gd name="connsiteY3" fmla="*/ 709864 h 709864"/>
              <a:gd name="connsiteX0" fmla="*/ 1203158 w 1203158"/>
              <a:gd name="connsiteY0" fmla="*/ 0 h 709864"/>
              <a:gd name="connsiteX1" fmla="*/ 1034717 w 1203158"/>
              <a:gd name="connsiteY1" fmla="*/ 204537 h 709864"/>
              <a:gd name="connsiteX2" fmla="*/ 517359 w 1203158"/>
              <a:gd name="connsiteY2" fmla="*/ 517357 h 709864"/>
              <a:gd name="connsiteX3" fmla="*/ 0 w 1203158"/>
              <a:gd name="connsiteY3" fmla="*/ 709864 h 709864"/>
              <a:gd name="connsiteX0" fmla="*/ 1263315 w 1263315"/>
              <a:gd name="connsiteY0" fmla="*/ 0 h 938464"/>
              <a:gd name="connsiteX1" fmla="*/ 1094874 w 1263315"/>
              <a:gd name="connsiteY1" fmla="*/ 204537 h 938464"/>
              <a:gd name="connsiteX2" fmla="*/ 577516 w 1263315"/>
              <a:gd name="connsiteY2" fmla="*/ 517357 h 938464"/>
              <a:gd name="connsiteX3" fmla="*/ 0 w 1263315"/>
              <a:gd name="connsiteY3"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565485 w 1263315"/>
              <a:gd name="connsiteY3" fmla="*/ 505326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565485 w 1263315"/>
              <a:gd name="connsiteY3" fmla="*/ 505326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493295 w 1263315"/>
              <a:gd name="connsiteY3" fmla="*/ 577515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433138 w 1263315"/>
              <a:gd name="connsiteY3" fmla="*/ 577515 h 938464"/>
              <a:gd name="connsiteX4" fmla="*/ 0 w 1263315"/>
              <a:gd name="connsiteY4" fmla="*/ 938464 h 9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5" h="938464">
                <a:moveTo>
                  <a:pt x="1263315" y="0"/>
                </a:moveTo>
                <a:lnTo>
                  <a:pt x="1094874" y="204537"/>
                </a:lnTo>
                <a:cubicBezTo>
                  <a:pt x="960521" y="294774"/>
                  <a:pt x="749969" y="433136"/>
                  <a:pt x="577516" y="517357"/>
                </a:cubicBezTo>
                <a:cubicBezTo>
                  <a:pt x="489285" y="567488"/>
                  <a:pt x="529391" y="507331"/>
                  <a:pt x="433138" y="577515"/>
                </a:cubicBezTo>
                <a:cubicBezTo>
                  <a:pt x="1" y="792078"/>
                  <a:pt x="94248" y="866274"/>
                  <a:pt x="0" y="938464"/>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Freeform: Shape 10"/>
          <p:cNvSpPr/>
          <p:nvPr/>
        </p:nvSpPr>
        <p:spPr>
          <a:xfrm>
            <a:off x="6510919" y="5393838"/>
            <a:ext cx="88673" cy="1191112"/>
          </a:xfrm>
          <a:custGeom>
            <a:avLst/>
            <a:gdLst>
              <a:gd name="connsiteX0" fmla="*/ 0 w 108284"/>
              <a:gd name="connsiteY0" fmla="*/ 0 h 589547"/>
              <a:gd name="connsiteX1" fmla="*/ 96252 w 108284"/>
              <a:gd name="connsiteY1" fmla="*/ 180474 h 589547"/>
              <a:gd name="connsiteX2" fmla="*/ 108284 w 108284"/>
              <a:gd name="connsiteY2" fmla="*/ 360947 h 589547"/>
              <a:gd name="connsiteX3" fmla="*/ 96252 w 108284"/>
              <a:gd name="connsiteY3" fmla="*/ 589547 h 589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24062 w 108284"/>
              <a:gd name="connsiteY4" fmla="*/ 1732547 h 173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84" h="1732547">
                <a:moveTo>
                  <a:pt x="0" y="0"/>
                </a:moveTo>
                <a:lnTo>
                  <a:pt x="96252" y="180474"/>
                </a:lnTo>
                <a:lnTo>
                  <a:pt x="108284" y="360947"/>
                </a:lnTo>
                <a:cubicBezTo>
                  <a:pt x="102268" y="505326"/>
                  <a:pt x="20052" y="818147"/>
                  <a:pt x="60157" y="1046747"/>
                </a:cubicBezTo>
                <a:cubicBezTo>
                  <a:pt x="112294" y="1347536"/>
                  <a:pt x="24062" y="1618247"/>
                  <a:pt x="24062" y="1732547"/>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Freeform: Shape 20"/>
          <p:cNvSpPr/>
          <p:nvPr/>
        </p:nvSpPr>
        <p:spPr>
          <a:xfrm>
            <a:off x="6091739" y="4829556"/>
            <a:ext cx="394997" cy="378874"/>
          </a:xfrm>
          <a:custGeom>
            <a:avLst/>
            <a:gdLst>
              <a:gd name="connsiteX0" fmla="*/ 589548 w 589548"/>
              <a:gd name="connsiteY0" fmla="*/ 565484 h 565484"/>
              <a:gd name="connsiteX1" fmla="*/ 348916 w 589548"/>
              <a:gd name="connsiteY1" fmla="*/ 348916 h 565484"/>
              <a:gd name="connsiteX2" fmla="*/ 240632 w 589548"/>
              <a:gd name="connsiteY2" fmla="*/ 192505 h 565484"/>
              <a:gd name="connsiteX3" fmla="*/ 0 w 589548"/>
              <a:gd name="connsiteY3" fmla="*/ 0 h 565484"/>
            </a:gdLst>
            <a:ahLst/>
            <a:cxnLst>
              <a:cxn ang="0">
                <a:pos x="connsiteX0" y="connsiteY0"/>
              </a:cxn>
              <a:cxn ang="0">
                <a:pos x="connsiteX1" y="connsiteY1"/>
              </a:cxn>
              <a:cxn ang="0">
                <a:pos x="connsiteX2" y="connsiteY2"/>
              </a:cxn>
              <a:cxn ang="0">
                <a:pos x="connsiteX3" y="connsiteY3"/>
              </a:cxn>
            </a:cxnLst>
            <a:rect l="l" t="t" r="r" b="b"/>
            <a:pathLst>
              <a:path w="589548" h="565484">
                <a:moveTo>
                  <a:pt x="589548" y="565484"/>
                </a:moveTo>
                <a:lnTo>
                  <a:pt x="348916" y="348916"/>
                </a:lnTo>
                <a:lnTo>
                  <a:pt x="240632" y="192505"/>
                </a:lnTo>
                <a:lnTo>
                  <a:pt x="0" y="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Freeform: Shape 22"/>
          <p:cNvSpPr/>
          <p:nvPr/>
        </p:nvSpPr>
        <p:spPr>
          <a:xfrm>
            <a:off x="3506123" y="4273178"/>
            <a:ext cx="2593677" cy="846422"/>
          </a:xfrm>
          <a:custGeom>
            <a:avLst/>
            <a:gdLst>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621506 w 4114800"/>
              <a:gd name="connsiteY5" fmla="*/ 902369 h 1263316"/>
              <a:gd name="connsiteX6" fmla="*/ 3465095 w 4114800"/>
              <a:gd name="connsiteY6" fmla="*/ 830179 h 1263316"/>
              <a:gd name="connsiteX7" fmla="*/ 3368843 w 4114800"/>
              <a:gd name="connsiteY7" fmla="*/ 649705 h 1263316"/>
              <a:gd name="connsiteX8" fmla="*/ 3224464 w 4114800"/>
              <a:gd name="connsiteY8" fmla="*/ 565484 h 1263316"/>
              <a:gd name="connsiteX9" fmla="*/ 3080085 w 4114800"/>
              <a:gd name="connsiteY9" fmla="*/ 409074 h 1263316"/>
              <a:gd name="connsiteX10" fmla="*/ 2923674 w 4114800"/>
              <a:gd name="connsiteY10" fmla="*/ 360948 h 1263316"/>
              <a:gd name="connsiteX11" fmla="*/ 2803358 w 4114800"/>
              <a:gd name="connsiteY11" fmla="*/ 312821 h 1263316"/>
              <a:gd name="connsiteX12" fmla="*/ 2767264 w 4114800"/>
              <a:gd name="connsiteY12" fmla="*/ 252663 h 1263316"/>
              <a:gd name="connsiteX13" fmla="*/ 2695074 w 4114800"/>
              <a:gd name="connsiteY13" fmla="*/ 60158 h 1263316"/>
              <a:gd name="connsiteX14" fmla="*/ 2622885 w 4114800"/>
              <a:gd name="connsiteY14" fmla="*/ 60158 h 1263316"/>
              <a:gd name="connsiteX15" fmla="*/ 2418348 w 4114800"/>
              <a:gd name="connsiteY15" fmla="*/ 144379 h 1263316"/>
              <a:gd name="connsiteX16" fmla="*/ 2346158 w 4114800"/>
              <a:gd name="connsiteY16" fmla="*/ 0 h 1263316"/>
              <a:gd name="connsiteX17" fmla="*/ 2249906 w 4114800"/>
              <a:gd name="connsiteY17" fmla="*/ 24063 h 1263316"/>
              <a:gd name="connsiteX18" fmla="*/ 1961148 w 4114800"/>
              <a:gd name="connsiteY18" fmla="*/ 144379 h 1263316"/>
              <a:gd name="connsiteX19" fmla="*/ 1564106 w 4114800"/>
              <a:gd name="connsiteY19" fmla="*/ 481263 h 1263316"/>
              <a:gd name="connsiteX20" fmla="*/ 1371600 w 4114800"/>
              <a:gd name="connsiteY20" fmla="*/ 637674 h 1263316"/>
              <a:gd name="connsiteX21" fmla="*/ 1371600 w 4114800"/>
              <a:gd name="connsiteY21" fmla="*/ 818148 h 1263316"/>
              <a:gd name="connsiteX22" fmla="*/ 1431758 w 4114800"/>
              <a:gd name="connsiteY22" fmla="*/ 926432 h 1263316"/>
              <a:gd name="connsiteX23" fmla="*/ 1419727 w 4114800"/>
              <a:gd name="connsiteY23" fmla="*/ 1094874 h 1263316"/>
              <a:gd name="connsiteX24" fmla="*/ 842211 w 4114800"/>
              <a:gd name="connsiteY24" fmla="*/ 1106905 h 1263316"/>
              <a:gd name="connsiteX25" fmla="*/ 757990 w 4114800"/>
              <a:gd name="connsiteY25" fmla="*/ 1082842 h 1263316"/>
              <a:gd name="connsiteX26" fmla="*/ 661737 w 4114800"/>
              <a:gd name="connsiteY26" fmla="*/ 1106905 h 1263316"/>
              <a:gd name="connsiteX27" fmla="*/ 0 w 4114800"/>
              <a:gd name="connsiteY27"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465095 w 4114800"/>
              <a:gd name="connsiteY5" fmla="*/ 830179 h 1263316"/>
              <a:gd name="connsiteX6" fmla="*/ 3368843 w 4114800"/>
              <a:gd name="connsiteY6" fmla="*/ 649705 h 1263316"/>
              <a:gd name="connsiteX7" fmla="*/ 3224464 w 4114800"/>
              <a:gd name="connsiteY7" fmla="*/ 565484 h 1263316"/>
              <a:gd name="connsiteX8" fmla="*/ 3080085 w 4114800"/>
              <a:gd name="connsiteY8" fmla="*/ 409074 h 1263316"/>
              <a:gd name="connsiteX9" fmla="*/ 2923674 w 4114800"/>
              <a:gd name="connsiteY9" fmla="*/ 360948 h 1263316"/>
              <a:gd name="connsiteX10" fmla="*/ 2803358 w 4114800"/>
              <a:gd name="connsiteY10" fmla="*/ 312821 h 1263316"/>
              <a:gd name="connsiteX11" fmla="*/ 2767264 w 4114800"/>
              <a:gd name="connsiteY11" fmla="*/ 252663 h 1263316"/>
              <a:gd name="connsiteX12" fmla="*/ 2695074 w 4114800"/>
              <a:gd name="connsiteY12" fmla="*/ 60158 h 1263316"/>
              <a:gd name="connsiteX13" fmla="*/ 2622885 w 4114800"/>
              <a:gd name="connsiteY13" fmla="*/ 60158 h 1263316"/>
              <a:gd name="connsiteX14" fmla="*/ 2418348 w 4114800"/>
              <a:gd name="connsiteY14" fmla="*/ 144379 h 1263316"/>
              <a:gd name="connsiteX15" fmla="*/ 2346158 w 4114800"/>
              <a:gd name="connsiteY15" fmla="*/ 0 h 1263316"/>
              <a:gd name="connsiteX16" fmla="*/ 2249906 w 4114800"/>
              <a:gd name="connsiteY16" fmla="*/ 24063 h 1263316"/>
              <a:gd name="connsiteX17" fmla="*/ 1961148 w 4114800"/>
              <a:gd name="connsiteY17" fmla="*/ 144379 h 1263316"/>
              <a:gd name="connsiteX18" fmla="*/ 1564106 w 4114800"/>
              <a:gd name="connsiteY18" fmla="*/ 481263 h 1263316"/>
              <a:gd name="connsiteX19" fmla="*/ 1371600 w 4114800"/>
              <a:gd name="connsiteY19" fmla="*/ 637674 h 1263316"/>
              <a:gd name="connsiteX20" fmla="*/ 1371600 w 4114800"/>
              <a:gd name="connsiteY20" fmla="*/ 818148 h 1263316"/>
              <a:gd name="connsiteX21" fmla="*/ 1431758 w 4114800"/>
              <a:gd name="connsiteY21" fmla="*/ 926432 h 1263316"/>
              <a:gd name="connsiteX22" fmla="*/ 1419727 w 4114800"/>
              <a:gd name="connsiteY22" fmla="*/ 1094874 h 1263316"/>
              <a:gd name="connsiteX23" fmla="*/ 842211 w 4114800"/>
              <a:gd name="connsiteY23" fmla="*/ 1106905 h 1263316"/>
              <a:gd name="connsiteX24" fmla="*/ 757990 w 4114800"/>
              <a:gd name="connsiteY24" fmla="*/ 1082842 h 1263316"/>
              <a:gd name="connsiteX25" fmla="*/ 661737 w 4114800"/>
              <a:gd name="connsiteY25" fmla="*/ 1106905 h 1263316"/>
              <a:gd name="connsiteX26" fmla="*/ 0 w 4114800"/>
              <a:gd name="connsiteY26"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368843 w 4114800"/>
              <a:gd name="connsiteY5" fmla="*/ 649705 h 1263316"/>
              <a:gd name="connsiteX6" fmla="*/ 3224464 w 4114800"/>
              <a:gd name="connsiteY6" fmla="*/ 565484 h 1263316"/>
              <a:gd name="connsiteX7" fmla="*/ 3080085 w 4114800"/>
              <a:gd name="connsiteY7" fmla="*/ 409074 h 1263316"/>
              <a:gd name="connsiteX8" fmla="*/ 2923674 w 4114800"/>
              <a:gd name="connsiteY8" fmla="*/ 360948 h 1263316"/>
              <a:gd name="connsiteX9" fmla="*/ 2803358 w 4114800"/>
              <a:gd name="connsiteY9" fmla="*/ 312821 h 1263316"/>
              <a:gd name="connsiteX10" fmla="*/ 2767264 w 4114800"/>
              <a:gd name="connsiteY10" fmla="*/ 252663 h 1263316"/>
              <a:gd name="connsiteX11" fmla="*/ 2695074 w 4114800"/>
              <a:gd name="connsiteY11" fmla="*/ 60158 h 1263316"/>
              <a:gd name="connsiteX12" fmla="*/ 2622885 w 4114800"/>
              <a:gd name="connsiteY12" fmla="*/ 60158 h 1263316"/>
              <a:gd name="connsiteX13" fmla="*/ 2418348 w 4114800"/>
              <a:gd name="connsiteY13" fmla="*/ 144379 h 1263316"/>
              <a:gd name="connsiteX14" fmla="*/ 2346158 w 4114800"/>
              <a:gd name="connsiteY14" fmla="*/ 0 h 1263316"/>
              <a:gd name="connsiteX15" fmla="*/ 2249906 w 4114800"/>
              <a:gd name="connsiteY15" fmla="*/ 24063 h 1263316"/>
              <a:gd name="connsiteX16" fmla="*/ 1961148 w 4114800"/>
              <a:gd name="connsiteY16" fmla="*/ 144379 h 1263316"/>
              <a:gd name="connsiteX17" fmla="*/ 1564106 w 4114800"/>
              <a:gd name="connsiteY17" fmla="*/ 481263 h 1263316"/>
              <a:gd name="connsiteX18" fmla="*/ 1371600 w 4114800"/>
              <a:gd name="connsiteY18" fmla="*/ 637674 h 1263316"/>
              <a:gd name="connsiteX19" fmla="*/ 1371600 w 4114800"/>
              <a:gd name="connsiteY19" fmla="*/ 818148 h 1263316"/>
              <a:gd name="connsiteX20" fmla="*/ 1431758 w 4114800"/>
              <a:gd name="connsiteY20" fmla="*/ 926432 h 1263316"/>
              <a:gd name="connsiteX21" fmla="*/ 1419727 w 4114800"/>
              <a:gd name="connsiteY21" fmla="*/ 1094874 h 1263316"/>
              <a:gd name="connsiteX22" fmla="*/ 842211 w 4114800"/>
              <a:gd name="connsiteY22" fmla="*/ 1106905 h 1263316"/>
              <a:gd name="connsiteX23" fmla="*/ 757990 w 4114800"/>
              <a:gd name="connsiteY23" fmla="*/ 1082842 h 1263316"/>
              <a:gd name="connsiteX24" fmla="*/ 661737 w 4114800"/>
              <a:gd name="connsiteY24" fmla="*/ 1106905 h 1263316"/>
              <a:gd name="connsiteX25" fmla="*/ 0 w 4114800"/>
              <a:gd name="connsiteY25"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368843 w 4114800"/>
              <a:gd name="connsiteY4" fmla="*/ 649705 h 1263316"/>
              <a:gd name="connsiteX5" fmla="*/ 3224464 w 4114800"/>
              <a:gd name="connsiteY5" fmla="*/ 565484 h 1263316"/>
              <a:gd name="connsiteX6" fmla="*/ 3080085 w 4114800"/>
              <a:gd name="connsiteY6" fmla="*/ 409074 h 1263316"/>
              <a:gd name="connsiteX7" fmla="*/ 2923674 w 4114800"/>
              <a:gd name="connsiteY7" fmla="*/ 360948 h 1263316"/>
              <a:gd name="connsiteX8" fmla="*/ 2803358 w 4114800"/>
              <a:gd name="connsiteY8" fmla="*/ 312821 h 1263316"/>
              <a:gd name="connsiteX9" fmla="*/ 2767264 w 4114800"/>
              <a:gd name="connsiteY9" fmla="*/ 252663 h 1263316"/>
              <a:gd name="connsiteX10" fmla="*/ 2695074 w 4114800"/>
              <a:gd name="connsiteY10" fmla="*/ 60158 h 1263316"/>
              <a:gd name="connsiteX11" fmla="*/ 2622885 w 4114800"/>
              <a:gd name="connsiteY11" fmla="*/ 60158 h 1263316"/>
              <a:gd name="connsiteX12" fmla="*/ 2418348 w 4114800"/>
              <a:gd name="connsiteY12" fmla="*/ 144379 h 1263316"/>
              <a:gd name="connsiteX13" fmla="*/ 2346158 w 4114800"/>
              <a:gd name="connsiteY13" fmla="*/ 0 h 1263316"/>
              <a:gd name="connsiteX14" fmla="*/ 2249906 w 4114800"/>
              <a:gd name="connsiteY14" fmla="*/ 24063 h 1263316"/>
              <a:gd name="connsiteX15" fmla="*/ 1961148 w 4114800"/>
              <a:gd name="connsiteY15" fmla="*/ 144379 h 1263316"/>
              <a:gd name="connsiteX16" fmla="*/ 1564106 w 4114800"/>
              <a:gd name="connsiteY16" fmla="*/ 481263 h 1263316"/>
              <a:gd name="connsiteX17" fmla="*/ 1371600 w 4114800"/>
              <a:gd name="connsiteY17" fmla="*/ 637674 h 1263316"/>
              <a:gd name="connsiteX18" fmla="*/ 1371600 w 4114800"/>
              <a:gd name="connsiteY18" fmla="*/ 818148 h 1263316"/>
              <a:gd name="connsiteX19" fmla="*/ 1431758 w 4114800"/>
              <a:gd name="connsiteY19" fmla="*/ 926432 h 1263316"/>
              <a:gd name="connsiteX20" fmla="*/ 1419727 w 4114800"/>
              <a:gd name="connsiteY20" fmla="*/ 1094874 h 1263316"/>
              <a:gd name="connsiteX21" fmla="*/ 842211 w 4114800"/>
              <a:gd name="connsiteY21" fmla="*/ 1106905 h 1263316"/>
              <a:gd name="connsiteX22" fmla="*/ 757990 w 4114800"/>
              <a:gd name="connsiteY22" fmla="*/ 1082842 h 1263316"/>
              <a:gd name="connsiteX23" fmla="*/ 661737 w 4114800"/>
              <a:gd name="connsiteY23" fmla="*/ 1106905 h 1263316"/>
              <a:gd name="connsiteX24" fmla="*/ 0 w 4114800"/>
              <a:gd name="connsiteY24"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368843 w 4114800"/>
              <a:gd name="connsiteY3" fmla="*/ 649705 h 1263316"/>
              <a:gd name="connsiteX4" fmla="*/ 3224464 w 4114800"/>
              <a:gd name="connsiteY4" fmla="*/ 565484 h 1263316"/>
              <a:gd name="connsiteX5" fmla="*/ 3080085 w 4114800"/>
              <a:gd name="connsiteY5" fmla="*/ 409074 h 1263316"/>
              <a:gd name="connsiteX6" fmla="*/ 2923674 w 4114800"/>
              <a:gd name="connsiteY6" fmla="*/ 360948 h 1263316"/>
              <a:gd name="connsiteX7" fmla="*/ 2803358 w 4114800"/>
              <a:gd name="connsiteY7" fmla="*/ 312821 h 1263316"/>
              <a:gd name="connsiteX8" fmla="*/ 2767264 w 4114800"/>
              <a:gd name="connsiteY8" fmla="*/ 252663 h 1263316"/>
              <a:gd name="connsiteX9" fmla="*/ 2695074 w 4114800"/>
              <a:gd name="connsiteY9" fmla="*/ 60158 h 1263316"/>
              <a:gd name="connsiteX10" fmla="*/ 2622885 w 4114800"/>
              <a:gd name="connsiteY10" fmla="*/ 60158 h 1263316"/>
              <a:gd name="connsiteX11" fmla="*/ 2418348 w 4114800"/>
              <a:gd name="connsiteY11" fmla="*/ 144379 h 1263316"/>
              <a:gd name="connsiteX12" fmla="*/ 2346158 w 4114800"/>
              <a:gd name="connsiteY12" fmla="*/ 0 h 1263316"/>
              <a:gd name="connsiteX13" fmla="*/ 2249906 w 4114800"/>
              <a:gd name="connsiteY13" fmla="*/ 24063 h 1263316"/>
              <a:gd name="connsiteX14" fmla="*/ 1961148 w 4114800"/>
              <a:gd name="connsiteY14" fmla="*/ 144379 h 1263316"/>
              <a:gd name="connsiteX15" fmla="*/ 1564106 w 4114800"/>
              <a:gd name="connsiteY15" fmla="*/ 481263 h 1263316"/>
              <a:gd name="connsiteX16" fmla="*/ 1371600 w 4114800"/>
              <a:gd name="connsiteY16" fmla="*/ 637674 h 1263316"/>
              <a:gd name="connsiteX17" fmla="*/ 1371600 w 4114800"/>
              <a:gd name="connsiteY17" fmla="*/ 818148 h 1263316"/>
              <a:gd name="connsiteX18" fmla="*/ 1431758 w 4114800"/>
              <a:gd name="connsiteY18" fmla="*/ 926432 h 1263316"/>
              <a:gd name="connsiteX19" fmla="*/ 1419727 w 4114800"/>
              <a:gd name="connsiteY19" fmla="*/ 1094874 h 1263316"/>
              <a:gd name="connsiteX20" fmla="*/ 842211 w 4114800"/>
              <a:gd name="connsiteY20" fmla="*/ 1106905 h 1263316"/>
              <a:gd name="connsiteX21" fmla="*/ 757990 w 4114800"/>
              <a:gd name="connsiteY21" fmla="*/ 1082842 h 1263316"/>
              <a:gd name="connsiteX22" fmla="*/ 661737 w 4114800"/>
              <a:gd name="connsiteY22" fmla="*/ 1106905 h 1263316"/>
              <a:gd name="connsiteX23" fmla="*/ 0 w 4114800"/>
              <a:gd name="connsiteY23" fmla="*/ 637674 h 1263316"/>
              <a:gd name="connsiteX0" fmla="*/ 4114800 w 4114800"/>
              <a:gd name="connsiteY0" fmla="*/ 1034716 h 1143000"/>
              <a:gd name="connsiteX1" fmla="*/ 3922295 w 4114800"/>
              <a:gd name="connsiteY1" fmla="*/ 1143000 h 1143000"/>
              <a:gd name="connsiteX2" fmla="*/ 3368843 w 4114800"/>
              <a:gd name="connsiteY2" fmla="*/ 649705 h 1143000"/>
              <a:gd name="connsiteX3" fmla="*/ 3224464 w 4114800"/>
              <a:gd name="connsiteY3" fmla="*/ 565484 h 1143000"/>
              <a:gd name="connsiteX4" fmla="*/ 3080085 w 4114800"/>
              <a:gd name="connsiteY4" fmla="*/ 409074 h 1143000"/>
              <a:gd name="connsiteX5" fmla="*/ 2923674 w 4114800"/>
              <a:gd name="connsiteY5" fmla="*/ 360948 h 1143000"/>
              <a:gd name="connsiteX6" fmla="*/ 2803358 w 4114800"/>
              <a:gd name="connsiteY6" fmla="*/ 312821 h 1143000"/>
              <a:gd name="connsiteX7" fmla="*/ 2767264 w 4114800"/>
              <a:gd name="connsiteY7" fmla="*/ 252663 h 1143000"/>
              <a:gd name="connsiteX8" fmla="*/ 2695074 w 4114800"/>
              <a:gd name="connsiteY8" fmla="*/ 60158 h 1143000"/>
              <a:gd name="connsiteX9" fmla="*/ 2622885 w 4114800"/>
              <a:gd name="connsiteY9" fmla="*/ 60158 h 1143000"/>
              <a:gd name="connsiteX10" fmla="*/ 2418348 w 4114800"/>
              <a:gd name="connsiteY10" fmla="*/ 144379 h 1143000"/>
              <a:gd name="connsiteX11" fmla="*/ 2346158 w 4114800"/>
              <a:gd name="connsiteY11" fmla="*/ 0 h 1143000"/>
              <a:gd name="connsiteX12" fmla="*/ 2249906 w 4114800"/>
              <a:gd name="connsiteY12" fmla="*/ 24063 h 1143000"/>
              <a:gd name="connsiteX13" fmla="*/ 1961148 w 4114800"/>
              <a:gd name="connsiteY13" fmla="*/ 144379 h 1143000"/>
              <a:gd name="connsiteX14" fmla="*/ 1564106 w 4114800"/>
              <a:gd name="connsiteY14" fmla="*/ 481263 h 1143000"/>
              <a:gd name="connsiteX15" fmla="*/ 1371600 w 4114800"/>
              <a:gd name="connsiteY15" fmla="*/ 637674 h 1143000"/>
              <a:gd name="connsiteX16" fmla="*/ 1371600 w 4114800"/>
              <a:gd name="connsiteY16" fmla="*/ 818148 h 1143000"/>
              <a:gd name="connsiteX17" fmla="*/ 1431758 w 4114800"/>
              <a:gd name="connsiteY17" fmla="*/ 926432 h 1143000"/>
              <a:gd name="connsiteX18" fmla="*/ 1419727 w 4114800"/>
              <a:gd name="connsiteY18" fmla="*/ 1094874 h 1143000"/>
              <a:gd name="connsiteX19" fmla="*/ 842211 w 4114800"/>
              <a:gd name="connsiteY19" fmla="*/ 1106905 h 1143000"/>
              <a:gd name="connsiteX20" fmla="*/ 757990 w 4114800"/>
              <a:gd name="connsiteY20" fmla="*/ 1082842 h 1143000"/>
              <a:gd name="connsiteX21" fmla="*/ 661737 w 4114800"/>
              <a:gd name="connsiteY21" fmla="*/ 1106905 h 1143000"/>
              <a:gd name="connsiteX22" fmla="*/ 0 w 4114800"/>
              <a:gd name="connsiteY22" fmla="*/ 637674 h 1143000"/>
              <a:gd name="connsiteX0" fmla="*/ 3922295 w 3922295"/>
              <a:gd name="connsiteY0" fmla="*/ 1143000 h 1143000"/>
              <a:gd name="connsiteX1" fmla="*/ 3368843 w 3922295"/>
              <a:gd name="connsiteY1" fmla="*/ 649705 h 1143000"/>
              <a:gd name="connsiteX2" fmla="*/ 3224464 w 3922295"/>
              <a:gd name="connsiteY2" fmla="*/ 565484 h 1143000"/>
              <a:gd name="connsiteX3" fmla="*/ 3080085 w 3922295"/>
              <a:gd name="connsiteY3" fmla="*/ 409074 h 1143000"/>
              <a:gd name="connsiteX4" fmla="*/ 2923674 w 3922295"/>
              <a:gd name="connsiteY4" fmla="*/ 360948 h 1143000"/>
              <a:gd name="connsiteX5" fmla="*/ 2803358 w 3922295"/>
              <a:gd name="connsiteY5" fmla="*/ 312821 h 1143000"/>
              <a:gd name="connsiteX6" fmla="*/ 2767264 w 3922295"/>
              <a:gd name="connsiteY6" fmla="*/ 252663 h 1143000"/>
              <a:gd name="connsiteX7" fmla="*/ 2695074 w 3922295"/>
              <a:gd name="connsiteY7" fmla="*/ 60158 h 1143000"/>
              <a:gd name="connsiteX8" fmla="*/ 2622885 w 3922295"/>
              <a:gd name="connsiteY8" fmla="*/ 60158 h 1143000"/>
              <a:gd name="connsiteX9" fmla="*/ 2418348 w 3922295"/>
              <a:gd name="connsiteY9" fmla="*/ 144379 h 1143000"/>
              <a:gd name="connsiteX10" fmla="*/ 2346158 w 3922295"/>
              <a:gd name="connsiteY10" fmla="*/ 0 h 1143000"/>
              <a:gd name="connsiteX11" fmla="*/ 2249906 w 3922295"/>
              <a:gd name="connsiteY11" fmla="*/ 24063 h 1143000"/>
              <a:gd name="connsiteX12" fmla="*/ 1961148 w 3922295"/>
              <a:gd name="connsiteY12" fmla="*/ 144379 h 1143000"/>
              <a:gd name="connsiteX13" fmla="*/ 1564106 w 3922295"/>
              <a:gd name="connsiteY13" fmla="*/ 481263 h 1143000"/>
              <a:gd name="connsiteX14" fmla="*/ 1371600 w 3922295"/>
              <a:gd name="connsiteY14" fmla="*/ 637674 h 1143000"/>
              <a:gd name="connsiteX15" fmla="*/ 1371600 w 3922295"/>
              <a:gd name="connsiteY15" fmla="*/ 818148 h 1143000"/>
              <a:gd name="connsiteX16" fmla="*/ 1431758 w 3922295"/>
              <a:gd name="connsiteY16" fmla="*/ 926432 h 1143000"/>
              <a:gd name="connsiteX17" fmla="*/ 1419727 w 3922295"/>
              <a:gd name="connsiteY17" fmla="*/ 1094874 h 1143000"/>
              <a:gd name="connsiteX18" fmla="*/ 842211 w 3922295"/>
              <a:gd name="connsiteY18" fmla="*/ 1106905 h 1143000"/>
              <a:gd name="connsiteX19" fmla="*/ 757990 w 3922295"/>
              <a:gd name="connsiteY19" fmla="*/ 1082842 h 1143000"/>
              <a:gd name="connsiteX20" fmla="*/ 661737 w 3922295"/>
              <a:gd name="connsiteY20" fmla="*/ 1106905 h 1143000"/>
              <a:gd name="connsiteX21" fmla="*/ 0 w 3922295"/>
              <a:gd name="connsiteY21" fmla="*/ 637674 h 1143000"/>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371600 w 3368843"/>
              <a:gd name="connsiteY13" fmla="*/ 637674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275347 w 3368843"/>
              <a:gd name="connsiteY13" fmla="*/ 733927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431758 w 3368843"/>
              <a:gd name="connsiteY15" fmla="*/ 926432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433137 w 3368843"/>
              <a:gd name="connsiteY19" fmla="*/ 1263316 h 1287379"/>
              <a:gd name="connsiteX20" fmla="*/ 0 w 3368843"/>
              <a:gd name="connsiteY20" fmla="*/ 637674 h 1287379"/>
              <a:gd name="connsiteX0" fmla="*/ 3681664 w 3681664"/>
              <a:gd name="connsiteY0" fmla="*/ 649705 h 1287379"/>
              <a:gd name="connsiteX1" fmla="*/ 3537285 w 3681664"/>
              <a:gd name="connsiteY1" fmla="*/ 565484 h 1287379"/>
              <a:gd name="connsiteX2" fmla="*/ 3392906 w 3681664"/>
              <a:gd name="connsiteY2" fmla="*/ 409074 h 1287379"/>
              <a:gd name="connsiteX3" fmla="*/ 3236495 w 3681664"/>
              <a:gd name="connsiteY3" fmla="*/ 360948 h 1287379"/>
              <a:gd name="connsiteX4" fmla="*/ 3116179 w 3681664"/>
              <a:gd name="connsiteY4" fmla="*/ 312821 h 1287379"/>
              <a:gd name="connsiteX5" fmla="*/ 3080085 w 3681664"/>
              <a:gd name="connsiteY5" fmla="*/ 252663 h 1287379"/>
              <a:gd name="connsiteX6" fmla="*/ 3007895 w 3681664"/>
              <a:gd name="connsiteY6" fmla="*/ 60158 h 1287379"/>
              <a:gd name="connsiteX7" fmla="*/ 2935706 w 3681664"/>
              <a:gd name="connsiteY7" fmla="*/ 60158 h 1287379"/>
              <a:gd name="connsiteX8" fmla="*/ 2731169 w 3681664"/>
              <a:gd name="connsiteY8" fmla="*/ 144379 h 1287379"/>
              <a:gd name="connsiteX9" fmla="*/ 2658979 w 3681664"/>
              <a:gd name="connsiteY9" fmla="*/ 0 h 1287379"/>
              <a:gd name="connsiteX10" fmla="*/ 2562727 w 3681664"/>
              <a:gd name="connsiteY10" fmla="*/ 24063 h 1287379"/>
              <a:gd name="connsiteX11" fmla="*/ 2273969 w 3681664"/>
              <a:gd name="connsiteY11" fmla="*/ 144379 h 1287379"/>
              <a:gd name="connsiteX12" fmla="*/ 1876927 w 3681664"/>
              <a:gd name="connsiteY12" fmla="*/ 481263 h 1287379"/>
              <a:gd name="connsiteX13" fmla="*/ 1588168 w 3681664"/>
              <a:gd name="connsiteY13" fmla="*/ 733927 h 1287379"/>
              <a:gd name="connsiteX14" fmla="*/ 1600200 w 3681664"/>
              <a:gd name="connsiteY14" fmla="*/ 890338 h 1287379"/>
              <a:gd name="connsiteX15" fmla="*/ 1660358 w 3681664"/>
              <a:gd name="connsiteY15" fmla="*/ 1034716 h 1287379"/>
              <a:gd name="connsiteX16" fmla="*/ 1564106 w 3681664"/>
              <a:gd name="connsiteY16" fmla="*/ 1287379 h 1287379"/>
              <a:gd name="connsiteX17" fmla="*/ 998621 w 3681664"/>
              <a:gd name="connsiteY17" fmla="*/ 1263316 h 1287379"/>
              <a:gd name="connsiteX18" fmla="*/ 830180 w 3681664"/>
              <a:gd name="connsiteY18" fmla="*/ 1227221 h 1287379"/>
              <a:gd name="connsiteX19" fmla="*/ 745958 w 3681664"/>
              <a:gd name="connsiteY19" fmla="*/ 1263316 h 1287379"/>
              <a:gd name="connsiteX20" fmla="*/ 0 w 3681664"/>
              <a:gd name="connsiteY20" fmla="*/ 709863 h 1287379"/>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60358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24263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392906 w 3681664"/>
              <a:gd name="connsiteY1" fmla="*/ 409074 h 1263316"/>
              <a:gd name="connsiteX2" fmla="*/ 3236495 w 3681664"/>
              <a:gd name="connsiteY2" fmla="*/ 360948 h 1263316"/>
              <a:gd name="connsiteX3" fmla="*/ 3116179 w 3681664"/>
              <a:gd name="connsiteY3" fmla="*/ 312821 h 1263316"/>
              <a:gd name="connsiteX4" fmla="*/ 3080085 w 3681664"/>
              <a:gd name="connsiteY4" fmla="*/ 252663 h 1263316"/>
              <a:gd name="connsiteX5" fmla="*/ 3007895 w 3681664"/>
              <a:gd name="connsiteY5" fmla="*/ 60158 h 1263316"/>
              <a:gd name="connsiteX6" fmla="*/ 2935706 w 3681664"/>
              <a:gd name="connsiteY6" fmla="*/ 60158 h 1263316"/>
              <a:gd name="connsiteX7" fmla="*/ 2731169 w 3681664"/>
              <a:gd name="connsiteY7" fmla="*/ 144379 h 1263316"/>
              <a:gd name="connsiteX8" fmla="*/ 2658979 w 3681664"/>
              <a:gd name="connsiteY8" fmla="*/ 0 h 1263316"/>
              <a:gd name="connsiteX9" fmla="*/ 2562727 w 3681664"/>
              <a:gd name="connsiteY9" fmla="*/ 24063 h 1263316"/>
              <a:gd name="connsiteX10" fmla="*/ 2273969 w 3681664"/>
              <a:gd name="connsiteY10" fmla="*/ 144379 h 1263316"/>
              <a:gd name="connsiteX11" fmla="*/ 1876927 w 3681664"/>
              <a:gd name="connsiteY11" fmla="*/ 481263 h 1263316"/>
              <a:gd name="connsiteX12" fmla="*/ 1588168 w 3681664"/>
              <a:gd name="connsiteY12" fmla="*/ 733927 h 1263316"/>
              <a:gd name="connsiteX13" fmla="*/ 1600200 w 3681664"/>
              <a:gd name="connsiteY13" fmla="*/ 890338 h 1263316"/>
              <a:gd name="connsiteX14" fmla="*/ 1624263 w 3681664"/>
              <a:gd name="connsiteY14" fmla="*/ 1034716 h 1263316"/>
              <a:gd name="connsiteX15" fmla="*/ 1552074 w 3681664"/>
              <a:gd name="connsiteY15" fmla="*/ 1251284 h 1263316"/>
              <a:gd name="connsiteX16" fmla="*/ 998621 w 3681664"/>
              <a:gd name="connsiteY16" fmla="*/ 1263316 h 1263316"/>
              <a:gd name="connsiteX17" fmla="*/ 830180 w 3681664"/>
              <a:gd name="connsiteY17" fmla="*/ 1227221 h 1263316"/>
              <a:gd name="connsiteX18" fmla="*/ 745958 w 3681664"/>
              <a:gd name="connsiteY18" fmla="*/ 1263316 h 1263316"/>
              <a:gd name="connsiteX19" fmla="*/ 0 w 3681664"/>
              <a:gd name="connsiteY19"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600200 w 3392906"/>
              <a:gd name="connsiteY12" fmla="*/ 890338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52274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477127 w 3477127"/>
              <a:gd name="connsiteY0" fmla="*/ 481264 h 1263316"/>
              <a:gd name="connsiteX1" fmla="*/ 3236495 w 3477127"/>
              <a:gd name="connsiteY1" fmla="*/ 360948 h 1263316"/>
              <a:gd name="connsiteX2" fmla="*/ 3152274 w 3477127"/>
              <a:gd name="connsiteY2" fmla="*/ 312821 h 1263316"/>
              <a:gd name="connsiteX3" fmla="*/ 3080085 w 3477127"/>
              <a:gd name="connsiteY3" fmla="*/ 252663 h 1263316"/>
              <a:gd name="connsiteX4" fmla="*/ 3007895 w 3477127"/>
              <a:gd name="connsiteY4" fmla="*/ 60158 h 1263316"/>
              <a:gd name="connsiteX5" fmla="*/ 2935706 w 3477127"/>
              <a:gd name="connsiteY5" fmla="*/ 60158 h 1263316"/>
              <a:gd name="connsiteX6" fmla="*/ 2731169 w 3477127"/>
              <a:gd name="connsiteY6" fmla="*/ 144379 h 1263316"/>
              <a:gd name="connsiteX7" fmla="*/ 2658979 w 3477127"/>
              <a:gd name="connsiteY7" fmla="*/ 0 h 1263316"/>
              <a:gd name="connsiteX8" fmla="*/ 2562727 w 3477127"/>
              <a:gd name="connsiteY8" fmla="*/ 24063 h 1263316"/>
              <a:gd name="connsiteX9" fmla="*/ 2273969 w 3477127"/>
              <a:gd name="connsiteY9" fmla="*/ 144379 h 1263316"/>
              <a:gd name="connsiteX10" fmla="*/ 1876927 w 3477127"/>
              <a:gd name="connsiteY10" fmla="*/ 481263 h 1263316"/>
              <a:gd name="connsiteX11" fmla="*/ 1588168 w 3477127"/>
              <a:gd name="connsiteY11" fmla="*/ 733927 h 1263316"/>
              <a:gd name="connsiteX12" fmla="*/ 1564106 w 3477127"/>
              <a:gd name="connsiteY12" fmla="*/ 902369 h 1263316"/>
              <a:gd name="connsiteX13" fmla="*/ 1624263 w 3477127"/>
              <a:gd name="connsiteY13" fmla="*/ 1034716 h 1263316"/>
              <a:gd name="connsiteX14" fmla="*/ 1552074 w 3477127"/>
              <a:gd name="connsiteY14" fmla="*/ 1251284 h 1263316"/>
              <a:gd name="connsiteX15" fmla="*/ 998621 w 3477127"/>
              <a:gd name="connsiteY15" fmla="*/ 1263316 h 1263316"/>
              <a:gd name="connsiteX16" fmla="*/ 830180 w 3477127"/>
              <a:gd name="connsiteY16" fmla="*/ 1227221 h 1263316"/>
              <a:gd name="connsiteX17" fmla="*/ 745958 w 3477127"/>
              <a:gd name="connsiteY17" fmla="*/ 1263316 h 1263316"/>
              <a:gd name="connsiteX18" fmla="*/ 0 w 3477127"/>
              <a:gd name="connsiteY18" fmla="*/ 709863 h 1263316"/>
              <a:gd name="connsiteX0" fmla="*/ 3477127 w 3477127"/>
              <a:gd name="connsiteY0" fmla="*/ 481264 h 1263316"/>
              <a:gd name="connsiteX1" fmla="*/ 3450056 w 3477127"/>
              <a:gd name="connsiteY1" fmla="*/ 493531 h 1263316"/>
              <a:gd name="connsiteX2" fmla="*/ 3236495 w 3477127"/>
              <a:gd name="connsiteY2" fmla="*/ 360948 h 1263316"/>
              <a:gd name="connsiteX3" fmla="*/ 3152274 w 3477127"/>
              <a:gd name="connsiteY3" fmla="*/ 312821 h 1263316"/>
              <a:gd name="connsiteX4" fmla="*/ 3080085 w 3477127"/>
              <a:gd name="connsiteY4" fmla="*/ 252663 h 1263316"/>
              <a:gd name="connsiteX5" fmla="*/ 3007895 w 3477127"/>
              <a:gd name="connsiteY5" fmla="*/ 60158 h 1263316"/>
              <a:gd name="connsiteX6" fmla="*/ 2935706 w 3477127"/>
              <a:gd name="connsiteY6" fmla="*/ 60158 h 1263316"/>
              <a:gd name="connsiteX7" fmla="*/ 2731169 w 3477127"/>
              <a:gd name="connsiteY7" fmla="*/ 144379 h 1263316"/>
              <a:gd name="connsiteX8" fmla="*/ 2658979 w 3477127"/>
              <a:gd name="connsiteY8" fmla="*/ 0 h 1263316"/>
              <a:gd name="connsiteX9" fmla="*/ 2562727 w 3477127"/>
              <a:gd name="connsiteY9" fmla="*/ 24063 h 1263316"/>
              <a:gd name="connsiteX10" fmla="*/ 2273969 w 3477127"/>
              <a:gd name="connsiteY10" fmla="*/ 144379 h 1263316"/>
              <a:gd name="connsiteX11" fmla="*/ 1876927 w 3477127"/>
              <a:gd name="connsiteY11" fmla="*/ 481263 h 1263316"/>
              <a:gd name="connsiteX12" fmla="*/ 1588168 w 3477127"/>
              <a:gd name="connsiteY12" fmla="*/ 733927 h 1263316"/>
              <a:gd name="connsiteX13" fmla="*/ 1564106 w 3477127"/>
              <a:gd name="connsiteY13" fmla="*/ 902369 h 1263316"/>
              <a:gd name="connsiteX14" fmla="*/ 1624263 w 3477127"/>
              <a:gd name="connsiteY14" fmla="*/ 1034716 h 1263316"/>
              <a:gd name="connsiteX15" fmla="*/ 1552074 w 3477127"/>
              <a:gd name="connsiteY15" fmla="*/ 1251284 h 1263316"/>
              <a:gd name="connsiteX16" fmla="*/ 998621 w 3477127"/>
              <a:gd name="connsiteY16" fmla="*/ 1263316 h 1263316"/>
              <a:gd name="connsiteX17" fmla="*/ 830180 w 3477127"/>
              <a:gd name="connsiteY17" fmla="*/ 1227221 h 1263316"/>
              <a:gd name="connsiteX18" fmla="*/ 745958 w 3477127"/>
              <a:gd name="connsiteY18" fmla="*/ 1263316 h 1263316"/>
              <a:gd name="connsiteX19" fmla="*/ 0 w 3477127"/>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871161 w 3871161"/>
              <a:gd name="connsiteY0" fmla="*/ 806352 h 1263316"/>
              <a:gd name="connsiteX1" fmla="*/ 3236495 w 3871161"/>
              <a:gd name="connsiteY1" fmla="*/ 360948 h 1263316"/>
              <a:gd name="connsiteX2" fmla="*/ 3152274 w 3871161"/>
              <a:gd name="connsiteY2" fmla="*/ 312821 h 1263316"/>
              <a:gd name="connsiteX3" fmla="*/ 3080085 w 3871161"/>
              <a:gd name="connsiteY3" fmla="*/ 252663 h 1263316"/>
              <a:gd name="connsiteX4" fmla="*/ 3007895 w 3871161"/>
              <a:gd name="connsiteY4" fmla="*/ 60158 h 1263316"/>
              <a:gd name="connsiteX5" fmla="*/ 2935706 w 3871161"/>
              <a:gd name="connsiteY5" fmla="*/ 60158 h 1263316"/>
              <a:gd name="connsiteX6" fmla="*/ 2731169 w 3871161"/>
              <a:gd name="connsiteY6" fmla="*/ 144379 h 1263316"/>
              <a:gd name="connsiteX7" fmla="*/ 2658979 w 3871161"/>
              <a:gd name="connsiteY7" fmla="*/ 0 h 1263316"/>
              <a:gd name="connsiteX8" fmla="*/ 2562727 w 3871161"/>
              <a:gd name="connsiteY8" fmla="*/ 24063 h 1263316"/>
              <a:gd name="connsiteX9" fmla="*/ 2273969 w 3871161"/>
              <a:gd name="connsiteY9" fmla="*/ 144379 h 1263316"/>
              <a:gd name="connsiteX10" fmla="*/ 1876927 w 3871161"/>
              <a:gd name="connsiteY10" fmla="*/ 481263 h 1263316"/>
              <a:gd name="connsiteX11" fmla="*/ 1588168 w 3871161"/>
              <a:gd name="connsiteY11" fmla="*/ 733927 h 1263316"/>
              <a:gd name="connsiteX12" fmla="*/ 1564106 w 3871161"/>
              <a:gd name="connsiteY12" fmla="*/ 902369 h 1263316"/>
              <a:gd name="connsiteX13" fmla="*/ 1624263 w 3871161"/>
              <a:gd name="connsiteY13" fmla="*/ 1034716 h 1263316"/>
              <a:gd name="connsiteX14" fmla="*/ 1552074 w 3871161"/>
              <a:gd name="connsiteY14" fmla="*/ 1251284 h 1263316"/>
              <a:gd name="connsiteX15" fmla="*/ 998621 w 3871161"/>
              <a:gd name="connsiteY15" fmla="*/ 1263316 h 1263316"/>
              <a:gd name="connsiteX16" fmla="*/ 830180 w 3871161"/>
              <a:gd name="connsiteY16" fmla="*/ 1227221 h 1263316"/>
              <a:gd name="connsiteX17" fmla="*/ 745958 w 3871161"/>
              <a:gd name="connsiteY17" fmla="*/ 1263316 h 1263316"/>
              <a:gd name="connsiteX18" fmla="*/ 0 w 3871161"/>
              <a:gd name="connsiteY18" fmla="*/ 709863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1161" h="1263316">
                <a:moveTo>
                  <a:pt x="3871161" y="806352"/>
                </a:moveTo>
                <a:cubicBezTo>
                  <a:pt x="3563354" y="561632"/>
                  <a:pt x="3448050" y="509416"/>
                  <a:pt x="3236495" y="360948"/>
                </a:cubicBezTo>
                <a:lnTo>
                  <a:pt x="3152274" y="312821"/>
                </a:lnTo>
                <a:lnTo>
                  <a:pt x="3080085" y="252663"/>
                </a:lnTo>
                <a:lnTo>
                  <a:pt x="3007895" y="60158"/>
                </a:lnTo>
                <a:lnTo>
                  <a:pt x="2935706" y="60158"/>
                </a:lnTo>
                <a:lnTo>
                  <a:pt x="2731169" y="144379"/>
                </a:lnTo>
                <a:lnTo>
                  <a:pt x="2658979" y="0"/>
                </a:lnTo>
                <a:lnTo>
                  <a:pt x="2562727" y="24063"/>
                </a:lnTo>
                <a:lnTo>
                  <a:pt x="2273969" y="144379"/>
                </a:lnTo>
                <a:lnTo>
                  <a:pt x="1876927" y="481263"/>
                </a:lnTo>
                <a:lnTo>
                  <a:pt x="1588168" y="733927"/>
                </a:lnTo>
                <a:lnTo>
                  <a:pt x="1564106" y="902369"/>
                </a:lnTo>
                <a:lnTo>
                  <a:pt x="1624263" y="1034716"/>
                </a:lnTo>
                <a:lnTo>
                  <a:pt x="1552074" y="1251284"/>
                </a:lnTo>
                <a:lnTo>
                  <a:pt x="998621" y="1263316"/>
                </a:lnTo>
                <a:lnTo>
                  <a:pt x="830180" y="1227221"/>
                </a:lnTo>
                <a:lnTo>
                  <a:pt x="745958" y="1263316"/>
                </a:lnTo>
                <a:lnTo>
                  <a:pt x="0" y="709863"/>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Freeform: Shape 23"/>
          <p:cNvSpPr/>
          <p:nvPr/>
        </p:nvSpPr>
        <p:spPr>
          <a:xfrm>
            <a:off x="4244454" y="6018085"/>
            <a:ext cx="1426230" cy="531226"/>
          </a:xfrm>
          <a:custGeom>
            <a:avLst/>
            <a:gdLst>
              <a:gd name="connsiteX0" fmla="*/ 0 w 2041451"/>
              <a:gd name="connsiteY0" fmla="*/ 749632 h 749632"/>
              <a:gd name="connsiteX1" fmla="*/ 318977 w 2041451"/>
              <a:gd name="connsiteY1" fmla="*/ 632673 h 749632"/>
              <a:gd name="connsiteX2" fmla="*/ 563526 w 2041451"/>
              <a:gd name="connsiteY2" fmla="*/ 707101 h 749632"/>
              <a:gd name="connsiteX3" fmla="*/ 744279 w 2041451"/>
              <a:gd name="connsiteY3" fmla="*/ 675204 h 749632"/>
              <a:gd name="connsiteX4" fmla="*/ 903767 w 2041451"/>
              <a:gd name="connsiteY4" fmla="*/ 653939 h 749632"/>
              <a:gd name="connsiteX5" fmla="*/ 1041991 w 2041451"/>
              <a:gd name="connsiteY5" fmla="*/ 558246 h 749632"/>
              <a:gd name="connsiteX6" fmla="*/ 1127051 w 2041451"/>
              <a:gd name="connsiteY6" fmla="*/ 409390 h 749632"/>
              <a:gd name="connsiteX7" fmla="*/ 1350335 w 2041451"/>
              <a:gd name="connsiteY7" fmla="*/ 388125 h 749632"/>
              <a:gd name="connsiteX8" fmla="*/ 1648046 w 2041451"/>
              <a:gd name="connsiteY8" fmla="*/ 281799 h 749632"/>
              <a:gd name="connsiteX9" fmla="*/ 1828800 w 2041451"/>
              <a:gd name="connsiteY9" fmla="*/ 196739 h 749632"/>
              <a:gd name="connsiteX10" fmla="*/ 1967023 w 2041451"/>
              <a:gd name="connsiteY10" fmla="*/ 90413 h 749632"/>
              <a:gd name="connsiteX11" fmla="*/ 2009553 w 2041451"/>
              <a:gd name="connsiteY11" fmla="*/ 5353 h 749632"/>
              <a:gd name="connsiteX12" fmla="*/ 2041451 w 2041451"/>
              <a:gd name="connsiteY12" fmla="*/ 15985 h 74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451" h="749632">
                <a:moveTo>
                  <a:pt x="0" y="749632"/>
                </a:moveTo>
                <a:cubicBezTo>
                  <a:pt x="112528" y="694696"/>
                  <a:pt x="225056" y="639761"/>
                  <a:pt x="318977" y="632673"/>
                </a:cubicBezTo>
                <a:cubicBezTo>
                  <a:pt x="412898" y="625585"/>
                  <a:pt x="492642" y="700012"/>
                  <a:pt x="563526" y="707101"/>
                </a:cubicBezTo>
                <a:cubicBezTo>
                  <a:pt x="634410" y="714189"/>
                  <a:pt x="687572" y="684064"/>
                  <a:pt x="744279" y="675204"/>
                </a:cubicBezTo>
                <a:cubicBezTo>
                  <a:pt x="800986" y="666344"/>
                  <a:pt x="854148" y="673432"/>
                  <a:pt x="903767" y="653939"/>
                </a:cubicBezTo>
                <a:cubicBezTo>
                  <a:pt x="953386" y="634446"/>
                  <a:pt x="1004777" y="599004"/>
                  <a:pt x="1041991" y="558246"/>
                </a:cubicBezTo>
                <a:cubicBezTo>
                  <a:pt x="1079205" y="517488"/>
                  <a:pt x="1075660" y="437743"/>
                  <a:pt x="1127051" y="409390"/>
                </a:cubicBezTo>
                <a:cubicBezTo>
                  <a:pt x="1178442" y="381036"/>
                  <a:pt x="1263503" y="409390"/>
                  <a:pt x="1350335" y="388125"/>
                </a:cubicBezTo>
                <a:cubicBezTo>
                  <a:pt x="1437167" y="366860"/>
                  <a:pt x="1568302" y="313697"/>
                  <a:pt x="1648046" y="281799"/>
                </a:cubicBezTo>
                <a:cubicBezTo>
                  <a:pt x="1727790" y="249901"/>
                  <a:pt x="1775637" y="228637"/>
                  <a:pt x="1828800" y="196739"/>
                </a:cubicBezTo>
                <a:cubicBezTo>
                  <a:pt x="1881963" y="164841"/>
                  <a:pt x="1936898" y="122311"/>
                  <a:pt x="1967023" y="90413"/>
                </a:cubicBezTo>
                <a:cubicBezTo>
                  <a:pt x="1997148" y="58515"/>
                  <a:pt x="1997148" y="17758"/>
                  <a:pt x="2009553" y="5353"/>
                </a:cubicBezTo>
                <a:cubicBezTo>
                  <a:pt x="2021958" y="-7052"/>
                  <a:pt x="2031704" y="4466"/>
                  <a:pt x="2041451" y="1598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Freeform: Shape 24"/>
          <p:cNvSpPr/>
          <p:nvPr/>
        </p:nvSpPr>
        <p:spPr>
          <a:xfrm>
            <a:off x="2647545" y="886090"/>
            <a:ext cx="1264822" cy="375532"/>
          </a:xfrm>
          <a:custGeom>
            <a:avLst/>
            <a:gdLst>
              <a:gd name="connsiteX0" fmla="*/ 1887794 w 1887794"/>
              <a:gd name="connsiteY0" fmla="*/ 0 h 560495"/>
              <a:gd name="connsiteX1" fmla="*/ 1600200 w 1887794"/>
              <a:gd name="connsiteY1" fmla="*/ 36871 h 560495"/>
              <a:gd name="connsiteX2" fmla="*/ 1253613 w 1887794"/>
              <a:gd name="connsiteY2" fmla="*/ 162232 h 560495"/>
              <a:gd name="connsiteX3" fmla="*/ 1017639 w 1887794"/>
              <a:gd name="connsiteY3" fmla="*/ 250723 h 560495"/>
              <a:gd name="connsiteX4" fmla="*/ 803787 w 1887794"/>
              <a:gd name="connsiteY4" fmla="*/ 376084 h 560495"/>
              <a:gd name="connsiteX5" fmla="*/ 538316 w 1887794"/>
              <a:gd name="connsiteY5" fmla="*/ 516194 h 560495"/>
              <a:gd name="connsiteX6" fmla="*/ 331839 w 1887794"/>
              <a:gd name="connsiteY6" fmla="*/ 560439 h 560495"/>
              <a:gd name="connsiteX7" fmla="*/ 0 w 1887794"/>
              <a:gd name="connsiteY7" fmla="*/ 523568 h 56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7794" h="560495">
                <a:moveTo>
                  <a:pt x="1887794" y="0"/>
                </a:moveTo>
                <a:cubicBezTo>
                  <a:pt x="1796845" y="4916"/>
                  <a:pt x="1705897" y="9832"/>
                  <a:pt x="1600200" y="36871"/>
                </a:cubicBezTo>
                <a:cubicBezTo>
                  <a:pt x="1494503" y="63910"/>
                  <a:pt x="1253613" y="162232"/>
                  <a:pt x="1253613" y="162232"/>
                </a:cubicBezTo>
                <a:cubicBezTo>
                  <a:pt x="1156519" y="197874"/>
                  <a:pt x="1092610" y="215081"/>
                  <a:pt x="1017639" y="250723"/>
                </a:cubicBezTo>
                <a:cubicBezTo>
                  <a:pt x="942668" y="286365"/>
                  <a:pt x="883674" y="331839"/>
                  <a:pt x="803787" y="376084"/>
                </a:cubicBezTo>
                <a:cubicBezTo>
                  <a:pt x="723900" y="420329"/>
                  <a:pt x="616974" y="485468"/>
                  <a:pt x="538316" y="516194"/>
                </a:cubicBezTo>
                <a:cubicBezTo>
                  <a:pt x="459658" y="546920"/>
                  <a:pt x="421558" y="559210"/>
                  <a:pt x="331839" y="560439"/>
                </a:cubicBezTo>
                <a:cubicBezTo>
                  <a:pt x="242120" y="561668"/>
                  <a:pt x="121060" y="542618"/>
                  <a:pt x="0" y="523568"/>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6" name="Freeform: Shape 25"/>
          <p:cNvSpPr/>
          <p:nvPr/>
        </p:nvSpPr>
        <p:spPr>
          <a:xfrm>
            <a:off x="3034874" y="1262963"/>
            <a:ext cx="2031513" cy="1257372"/>
          </a:xfrm>
          <a:custGeom>
            <a:avLst/>
            <a:gdLst>
              <a:gd name="connsiteX0" fmla="*/ 0 w 3032110"/>
              <a:gd name="connsiteY0" fmla="*/ 0 h 1876674"/>
              <a:gd name="connsiteX1" fmla="*/ 276446 w 3032110"/>
              <a:gd name="connsiteY1" fmla="*/ 148856 h 1876674"/>
              <a:gd name="connsiteX2" fmla="*/ 435934 w 3032110"/>
              <a:gd name="connsiteY2" fmla="*/ 244549 h 1876674"/>
              <a:gd name="connsiteX3" fmla="*/ 563525 w 3032110"/>
              <a:gd name="connsiteY3" fmla="*/ 361507 h 1876674"/>
              <a:gd name="connsiteX4" fmla="*/ 701748 w 3032110"/>
              <a:gd name="connsiteY4" fmla="*/ 542260 h 1876674"/>
              <a:gd name="connsiteX5" fmla="*/ 935665 w 3032110"/>
              <a:gd name="connsiteY5" fmla="*/ 691116 h 1876674"/>
              <a:gd name="connsiteX6" fmla="*/ 1158948 w 3032110"/>
              <a:gd name="connsiteY6" fmla="*/ 871869 h 1876674"/>
              <a:gd name="connsiteX7" fmla="*/ 1297172 w 3032110"/>
              <a:gd name="connsiteY7" fmla="*/ 967563 h 1876674"/>
              <a:gd name="connsiteX8" fmla="*/ 1637414 w 3032110"/>
              <a:gd name="connsiteY8" fmla="*/ 914400 h 1876674"/>
              <a:gd name="connsiteX9" fmla="*/ 1956390 w 3032110"/>
              <a:gd name="connsiteY9" fmla="*/ 893135 h 1876674"/>
              <a:gd name="connsiteX10" fmla="*/ 2030818 w 3032110"/>
              <a:gd name="connsiteY10" fmla="*/ 882502 h 1876674"/>
              <a:gd name="connsiteX11" fmla="*/ 2094614 w 3032110"/>
              <a:gd name="connsiteY11" fmla="*/ 1148316 h 1876674"/>
              <a:gd name="connsiteX12" fmla="*/ 2115879 w 3032110"/>
              <a:gd name="connsiteY12" fmla="*/ 1360967 h 1876674"/>
              <a:gd name="connsiteX13" fmla="*/ 2179674 w 3032110"/>
              <a:gd name="connsiteY13" fmla="*/ 1552353 h 1876674"/>
              <a:gd name="connsiteX14" fmla="*/ 2179674 w 3032110"/>
              <a:gd name="connsiteY14" fmla="*/ 1626781 h 1876674"/>
              <a:gd name="connsiteX15" fmla="*/ 2296632 w 3032110"/>
              <a:gd name="connsiteY15" fmla="*/ 1626781 h 1876674"/>
              <a:gd name="connsiteX16" fmla="*/ 2349795 w 3032110"/>
              <a:gd name="connsiteY16" fmla="*/ 1850065 h 1876674"/>
              <a:gd name="connsiteX17" fmla="*/ 2349795 w 3032110"/>
              <a:gd name="connsiteY17" fmla="*/ 1871330 h 1876674"/>
              <a:gd name="connsiteX18" fmla="*/ 2562446 w 3032110"/>
              <a:gd name="connsiteY18" fmla="*/ 1839432 h 1876674"/>
              <a:gd name="connsiteX19" fmla="*/ 2796362 w 3032110"/>
              <a:gd name="connsiteY19" fmla="*/ 1796902 h 1876674"/>
              <a:gd name="connsiteX20" fmla="*/ 3009014 w 3032110"/>
              <a:gd name="connsiteY20" fmla="*/ 1754372 h 1876674"/>
              <a:gd name="connsiteX21" fmla="*/ 2998381 w 3032110"/>
              <a:gd name="connsiteY21" fmla="*/ 1616149 h 1876674"/>
              <a:gd name="connsiteX22" fmla="*/ 3030279 w 3032110"/>
              <a:gd name="connsiteY22" fmla="*/ 1467293 h 1876674"/>
              <a:gd name="connsiteX23" fmla="*/ 2934586 w 3032110"/>
              <a:gd name="connsiteY23" fmla="*/ 1297172 h 1876674"/>
              <a:gd name="connsiteX24" fmla="*/ 2860158 w 3032110"/>
              <a:gd name="connsiteY24" fmla="*/ 1158949 h 1876674"/>
              <a:gd name="connsiteX25" fmla="*/ 2860158 w 3032110"/>
              <a:gd name="connsiteY25" fmla="*/ 978195 h 1876674"/>
              <a:gd name="connsiteX26" fmla="*/ 2849525 w 3032110"/>
              <a:gd name="connsiteY26" fmla="*/ 754911 h 1876674"/>
              <a:gd name="connsiteX27" fmla="*/ 2775097 w 3032110"/>
              <a:gd name="connsiteY27" fmla="*/ 616688 h 1876674"/>
              <a:gd name="connsiteX28" fmla="*/ 2690037 w 3032110"/>
              <a:gd name="connsiteY28" fmla="*/ 467832 h 1876674"/>
              <a:gd name="connsiteX29" fmla="*/ 2626241 w 3032110"/>
              <a:gd name="connsiteY29" fmla="*/ 318976 h 1876674"/>
              <a:gd name="connsiteX30" fmla="*/ 2573079 w 3032110"/>
              <a:gd name="connsiteY30" fmla="*/ 159488 h 1876674"/>
              <a:gd name="connsiteX31" fmla="*/ 2530548 w 3032110"/>
              <a:gd name="connsiteY31" fmla="*/ 42530 h 187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2110" h="1876674">
                <a:moveTo>
                  <a:pt x="0" y="0"/>
                </a:moveTo>
                <a:lnTo>
                  <a:pt x="276446" y="148856"/>
                </a:lnTo>
                <a:cubicBezTo>
                  <a:pt x="349102" y="189614"/>
                  <a:pt x="388088" y="209107"/>
                  <a:pt x="435934" y="244549"/>
                </a:cubicBezTo>
                <a:cubicBezTo>
                  <a:pt x="483781" y="279991"/>
                  <a:pt x="519223" y="311889"/>
                  <a:pt x="563525" y="361507"/>
                </a:cubicBezTo>
                <a:cubicBezTo>
                  <a:pt x="607827" y="411125"/>
                  <a:pt x="639725" y="487325"/>
                  <a:pt x="701748" y="542260"/>
                </a:cubicBezTo>
                <a:cubicBezTo>
                  <a:pt x="763771" y="597195"/>
                  <a:pt x="859465" y="636181"/>
                  <a:pt x="935665" y="691116"/>
                </a:cubicBezTo>
                <a:cubicBezTo>
                  <a:pt x="1011865" y="746051"/>
                  <a:pt x="1098697" y="825795"/>
                  <a:pt x="1158948" y="871869"/>
                </a:cubicBezTo>
                <a:cubicBezTo>
                  <a:pt x="1219199" y="917943"/>
                  <a:pt x="1217428" y="960475"/>
                  <a:pt x="1297172" y="967563"/>
                </a:cubicBezTo>
                <a:cubicBezTo>
                  <a:pt x="1376916" y="974652"/>
                  <a:pt x="1527544" y="926805"/>
                  <a:pt x="1637414" y="914400"/>
                </a:cubicBezTo>
                <a:cubicBezTo>
                  <a:pt x="1747284" y="901995"/>
                  <a:pt x="1890823" y="898451"/>
                  <a:pt x="1956390" y="893135"/>
                </a:cubicBezTo>
                <a:cubicBezTo>
                  <a:pt x="2021957" y="887819"/>
                  <a:pt x="2007781" y="839972"/>
                  <a:pt x="2030818" y="882502"/>
                </a:cubicBezTo>
                <a:cubicBezTo>
                  <a:pt x="2053855" y="925032"/>
                  <a:pt x="2080437" y="1068572"/>
                  <a:pt x="2094614" y="1148316"/>
                </a:cubicBezTo>
                <a:cubicBezTo>
                  <a:pt x="2108791" y="1228060"/>
                  <a:pt x="2101702" y="1293628"/>
                  <a:pt x="2115879" y="1360967"/>
                </a:cubicBezTo>
                <a:cubicBezTo>
                  <a:pt x="2130056" y="1428306"/>
                  <a:pt x="2169042" y="1508051"/>
                  <a:pt x="2179674" y="1552353"/>
                </a:cubicBezTo>
                <a:cubicBezTo>
                  <a:pt x="2190306" y="1596655"/>
                  <a:pt x="2160181" y="1614376"/>
                  <a:pt x="2179674" y="1626781"/>
                </a:cubicBezTo>
                <a:cubicBezTo>
                  <a:pt x="2199167" y="1639186"/>
                  <a:pt x="2268279" y="1589567"/>
                  <a:pt x="2296632" y="1626781"/>
                </a:cubicBezTo>
                <a:cubicBezTo>
                  <a:pt x="2324985" y="1663995"/>
                  <a:pt x="2349795" y="1850065"/>
                  <a:pt x="2349795" y="1850065"/>
                </a:cubicBezTo>
                <a:cubicBezTo>
                  <a:pt x="2358655" y="1890823"/>
                  <a:pt x="2314353" y="1873102"/>
                  <a:pt x="2349795" y="1871330"/>
                </a:cubicBezTo>
                <a:cubicBezTo>
                  <a:pt x="2385237" y="1869558"/>
                  <a:pt x="2488018" y="1851837"/>
                  <a:pt x="2562446" y="1839432"/>
                </a:cubicBezTo>
                <a:cubicBezTo>
                  <a:pt x="2636874" y="1827027"/>
                  <a:pt x="2796362" y="1796902"/>
                  <a:pt x="2796362" y="1796902"/>
                </a:cubicBezTo>
                <a:cubicBezTo>
                  <a:pt x="2870790" y="1782725"/>
                  <a:pt x="2975344" y="1784498"/>
                  <a:pt x="3009014" y="1754372"/>
                </a:cubicBezTo>
                <a:cubicBezTo>
                  <a:pt x="3042684" y="1724247"/>
                  <a:pt x="2994837" y="1663995"/>
                  <a:pt x="2998381" y="1616149"/>
                </a:cubicBezTo>
                <a:cubicBezTo>
                  <a:pt x="3001925" y="1568303"/>
                  <a:pt x="3040912" y="1520456"/>
                  <a:pt x="3030279" y="1467293"/>
                </a:cubicBezTo>
                <a:cubicBezTo>
                  <a:pt x="3019647" y="1414130"/>
                  <a:pt x="2962940" y="1348563"/>
                  <a:pt x="2934586" y="1297172"/>
                </a:cubicBezTo>
                <a:cubicBezTo>
                  <a:pt x="2906233" y="1245781"/>
                  <a:pt x="2872563" y="1212112"/>
                  <a:pt x="2860158" y="1158949"/>
                </a:cubicBezTo>
                <a:cubicBezTo>
                  <a:pt x="2847753" y="1105786"/>
                  <a:pt x="2861930" y="1045535"/>
                  <a:pt x="2860158" y="978195"/>
                </a:cubicBezTo>
                <a:cubicBezTo>
                  <a:pt x="2858386" y="910855"/>
                  <a:pt x="2863702" y="815162"/>
                  <a:pt x="2849525" y="754911"/>
                </a:cubicBezTo>
                <a:cubicBezTo>
                  <a:pt x="2835348" y="694660"/>
                  <a:pt x="2801678" y="664534"/>
                  <a:pt x="2775097" y="616688"/>
                </a:cubicBezTo>
                <a:cubicBezTo>
                  <a:pt x="2748516" y="568842"/>
                  <a:pt x="2714846" y="517451"/>
                  <a:pt x="2690037" y="467832"/>
                </a:cubicBezTo>
                <a:cubicBezTo>
                  <a:pt x="2665228" y="418213"/>
                  <a:pt x="2645734" y="370367"/>
                  <a:pt x="2626241" y="318976"/>
                </a:cubicBezTo>
                <a:cubicBezTo>
                  <a:pt x="2606748" y="267585"/>
                  <a:pt x="2589028" y="205562"/>
                  <a:pt x="2573079" y="159488"/>
                </a:cubicBezTo>
                <a:cubicBezTo>
                  <a:pt x="2557130" y="113414"/>
                  <a:pt x="2543839" y="77972"/>
                  <a:pt x="2530548" y="4253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Freeform: Shape 26"/>
          <p:cNvSpPr/>
          <p:nvPr/>
        </p:nvSpPr>
        <p:spPr>
          <a:xfrm>
            <a:off x="3469426" y="2559497"/>
            <a:ext cx="1182664" cy="933220"/>
          </a:xfrm>
          <a:custGeom>
            <a:avLst/>
            <a:gdLst>
              <a:gd name="connsiteX0" fmla="*/ 0 w 1765171"/>
              <a:gd name="connsiteY0" fmla="*/ 1392865 h 1392865"/>
              <a:gd name="connsiteX1" fmla="*/ 340242 w 1765171"/>
              <a:gd name="connsiteY1" fmla="*/ 1339703 h 1392865"/>
              <a:gd name="connsiteX2" fmla="*/ 520995 w 1765171"/>
              <a:gd name="connsiteY2" fmla="*/ 1286540 h 1392865"/>
              <a:gd name="connsiteX3" fmla="*/ 691116 w 1765171"/>
              <a:gd name="connsiteY3" fmla="*/ 1254642 h 1392865"/>
              <a:gd name="connsiteX4" fmla="*/ 776176 w 1765171"/>
              <a:gd name="connsiteY4" fmla="*/ 1190847 h 1392865"/>
              <a:gd name="connsiteX5" fmla="*/ 893135 w 1765171"/>
              <a:gd name="connsiteY5" fmla="*/ 1084521 h 1392865"/>
              <a:gd name="connsiteX6" fmla="*/ 1010093 w 1765171"/>
              <a:gd name="connsiteY6" fmla="*/ 978196 h 1392865"/>
              <a:gd name="connsiteX7" fmla="*/ 1095153 w 1765171"/>
              <a:gd name="connsiteY7" fmla="*/ 914400 h 1392865"/>
              <a:gd name="connsiteX8" fmla="*/ 1233376 w 1765171"/>
              <a:gd name="connsiteY8" fmla="*/ 871870 h 1392865"/>
              <a:gd name="connsiteX9" fmla="*/ 1350335 w 1765171"/>
              <a:gd name="connsiteY9" fmla="*/ 850605 h 1392865"/>
              <a:gd name="connsiteX10" fmla="*/ 1424762 w 1765171"/>
              <a:gd name="connsiteY10" fmla="*/ 829340 h 1392865"/>
              <a:gd name="connsiteX11" fmla="*/ 1477925 w 1765171"/>
              <a:gd name="connsiteY11" fmla="*/ 744279 h 1392865"/>
              <a:gd name="connsiteX12" fmla="*/ 1552353 w 1765171"/>
              <a:gd name="connsiteY12" fmla="*/ 669851 h 1392865"/>
              <a:gd name="connsiteX13" fmla="*/ 1594883 w 1765171"/>
              <a:gd name="connsiteY13" fmla="*/ 563526 h 1392865"/>
              <a:gd name="connsiteX14" fmla="*/ 1669311 w 1765171"/>
              <a:gd name="connsiteY14" fmla="*/ 478465 h 1392865"/>
              <a:gd name="connsiteX15" fmla="*/ 1637414 w 1765171"/>
              <a:gd name="connsiteY15" fmla="*/ 297712 h 1392865"/>
              <a:gd name="connsiteX16" fmla="*/ 1637414 w 1765171"/>
              <a:gd name="connsiteY16" fmla="*/ 255182 h 1392865"/>
              <a:gd name="connsiteX17" fmla="*/ 1733107 w 1765171"/>
              <a:gd name="connsiteY17" fmla="*/ 202019 h 1392865"/>
              <a:gd name="connsiteX18" fmla="*/ 1765004 w 1765171"/>
              <a:gd name="connsiteY18" fmla="*/ 116958 h 1392865"/>
              <a:gd name="connsiteX19" fmla="*/ 1722474 w 1765171"/>
              <a:gd name="connsiteY19" fmla="*/ 0 h 139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5171" h="1392865">
                <a:moveTo>
                  <a:pt x="0" y="1392865"/>
                </a:moveTo>
                <a:cubicBezTo>
                  <a:pt x="126705" y="1375144"/>
                  <a:pt x="253410" y="1357424"/>
                  <a:pt x="340242" y="1339703"/>
                </a:cubicBezTo>
                <a:cubicBezTo>
                  <a:pt x="427074" y="1321982"/>
                  <a:pt x="462516" y="1300717"/>
                  <a:pt x="520995" y="1286540"/>
                </a:cubicBezTo>
                <a:cubicBezTo>
                  <a:pt x="579474" y="1272363"/>
                  <a:pt x="648586" y="1270591"/>
                  <a:pt x="691116" y="1254642"/>
                </a:cubicBezTo>
                <a:cubicBezTo>
                  <a:pt x="733646" y="1238693"/>
                  <a:pt x="742506" y="1219200"/>
                  <a:pt x="776176" y="1190847"/>
                </a:cubicBezTo>
                <a:cubicBezTo>
                  <a:pt x="809846" y="1162494"/>
                  <a:pt x="893135" y="1084521"/>
                  <a:pt x="893135" y="1084521"/>
                </a:cubicBezTo>
                <a:cubicBezTo>
                  <a:pt x="932121" y="1049079"/>
                  <a:pt x="976423" y="1006549"/>
                  <a:pt x="1010093" y="978196"/>
                </a:cubicBezTo>
                <a:cubicBezTo>
                  <a:pt x="1043763" y="949842"/>
                  <a:pt x="1057939" y="932121"/>
                  <a:pt x="1095153" y="914400"/>
                </a:cubicBezTo>
                <a:cubicBezTo>
                  <a:pt x="1132367" y="896679"/>
                  <a:pt x="1190846" y="882502"/>
                  <a:pt x="1233376" y="871870"/>
                </a:cubicBezTo>
                <a:cubicBezTo>
                  <a:pt x="1275906" y="861237"/>
                  <a:pt x="1318437" y="857693"/>
                  <a:pt x="1350335" y="850605"/>
                </a:cubicBezTo>
                <a:cubicBezTo>
                  <a:pt x="1382233" y="843517"/>
                  <a:pt x="1403497" y="847061"/>
                  <a:pt x="1424762" y="829340"/>
                </a:cubicBezTo>
                <a:cubicBezTo>
                  <a:pt x="1446027" y="811619"/>
                  <a:pt x="1456660" y="770860"/>
                  <a:pt x="1477925" y="744279"/>
                </a:cubicBezTo>
                <a:cubicBezTo>
                  <a:pt x="1499190" y="717697"/>
                  <a:pt x="1532860" y="699976"/>
                  <a:pt x="1552353" y="669851"/>
                </a:cubicBezTo>
                <a:cubicBezTo>
                  <a:pt x="1571846" y="639726"/>
                  <a:pt x="1575390" y="595424"/>
                  <a:pt x="1594883" y="563526"/>
                </a:cubicBezTo>
                <a:cubicBezTo>
                  <a:pt x="1614376" y="531628"/>
                  <a:pt x="1662223" y="522767"/>
                  <a:pt x="1669311" y="478465"/>
                </a:cubicBezTo>
                <a:cubicBezTo>
                  <a:pt x="1676399" y="434163"/>
                  <a:pt x="1642730" y="334926"/>
                  <a:pt x="1637414" y="297712"/>
                </a:cubicBezTo>
                <a:cubicBezTo>
                  <a:pt x="1632098" y="260498"/>
                  <a:pt x="1621465" y="271131"/>
                  <a:pt x="1637414" y="255182"/>
                </a:cubicBezTo>
                <a:cubicBezTo>
                  <a:pt x="1653363" y="239233"/>
                  <a:pt x="1711842" y="225056"/>
                  <a:pt x="1733107" y="202019"/>
                </a:cubicBezTo>
                <a:cubicBezTo>
                  <a:pt x="1754372" y="178982"/>
                  <a:pt x="1766776" y="150628"/>
                  <a:pt x="1765004" y="116958"/>
                </a:cubicBezTo>
                <a:cubicBezTo>
                  <a:pt x="1763232" y="83288"/>
                  <a:pt x="1742853" y="41644"/>
                  <a:pt x="1722474"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p:cNvSpPr/>
          <p:nvPr/>
        </p:nvSpPr>
        <p:spPr>
          <a:xfrm>
            <a:off x="3056089" y="3485593"/>
            <a:ext cx="1225452" cy="3063718"/>
          </a:xfrm>
          <a:custGeom>
            <a:avLst/>
            <a:gdLst>
              <a:gd name="connsiteX0" fmla="*/ 1829033 w 1829033"/>
              <a:gd name="connsiteY0" fmla="*/ 4529470 h 4572714"/>
              <a:gd name="connsiteX1" fmla="*/ 1669545 w 1829033"/>
              <a:gd name="connsiteY1" fmla="*/ 4561367 h 4572714"/>
              <a:gd name="connsiteX2" fmla="*/ 1584484 w 1829033"/>
              <a:gd name="connsiteY2" fmla="*/ 4359349 h 4572714"/>
              <a:gd name="connsiteX3" fmla="*/ 1446261 w 1829033"/>
              <a:gd name="connsiteY3" fmla="*/ 4104167 h 4572714"/>
              <a:gd name="connsiteX4" fmla="*/ 1308038 w 1829033"/>
              <a:gd name="connsiteY4" fmla="*/ 3934046 h 4572714"/>
              <a:gd name="connsiteX5" fmla="*/ 1159182 w 1829033"/>
              <a:gd name="connsiteY5" fmla="*/ 3742660 h 4572714"/>
              <a:gd name="connsiteX6" fmla="*/ 935898 w 1829033"/>
              <a:gd name="connsiteY6" fmla="*/ 3466214 h 4572714"/>
              <a:gd name="connsiteX7" fmla="*/ 797675 w 1829033"/>
              <a:gd name="connsiteY7" fmla="*/ 3253563 h 4572714"/>
              <a:gd name="connsiteX8" fmla="*/ 659452 w 1829033"/>
              <a:gd name="connsiteY8" fmla="*/ 3030279 h 4572714"/>
              <a:gd name="connsiteX9" fmla="*/ 553126 w 1829033"/>
              <a:gd name="connsiteY9" fmla="*/ 2838893 h 4572714"/>
              <a:gd name="connsiteX10" fmla="*/ 383005 w 1829033"/>
              <a:gd name="connsiteY10" fmla="*/ 2668772 h 4572714"/>
              <a:gd name="connsiteX11" fmla="*/ 212884 w 1829033"/>
              <a:gd name="connsiteY11" fmla="*/ 2541181 h 4572714"/>
              <a:gd name="connsiteX12" fmla="*/ 233 w 1829033"/>
              <a:gd name="connsiteY12" fmla="*/ 2413591 h 4572714"/>
              <a:gd name="connsiteX13" fmla="*/ 255415 w 1829033"/>
              <a:gd name="connsiteY13" fmla="*/ 2200939 h 4572714"/>
              <a:gd name="connsiteX14" fmla="*/ 457433 w 1829033"/>
              <a:gd name="connsiteY14" fmla="*/ 2062716 h 4572714"/>
              <a:gd name="connsiteX15" fmla="*/ 553126 w 1829033"/>
              <a:gd name="connsiteY15" fmla="*/ 1956391 h 4572714"/>
              <a:gd name="connsiteX16" fmla="*/ 670084 w 1829033"/>
              <a:gd name="connsiteY16" fmla="*/ 1850065 h 4572714"/>
              <a:gd name="connsiteX17" fmla="*/ 680717 w 1829033"/>
              <a:gd name="connsiteY17" fmla="*/ 1658679 h 4572714"/>
              <a:gd name="connsiteX18" fmla="*/ 606289 w 1829033"/>
              <a:gd name="connsiteY18" fmla="*/ 1541721 h 4572714"/>
              <a:gd name="connsiteX19" fmla="*/ 595657 w 1829033"/>
              <a:gd name="connsiteY19" fmla="*/ 1244009 h 4572714"/>
              <a:gd name="connsiteX20" fmla="*/ 606289 w 1829033"/>
              <a:gd name="connsiteY20" fmla="*/ 1041991 h 4572714"/>
              <a:gd name="connsiteX21" fmla="*/ 585024 w 1829033"/>
              <a:gd name="connsiteY21" fmla="*/ 839972 h 4572714"/>
              <a:gd name="connsiteX22" fmla="*/ 616922 w 1829033"/>
              <a:gd name="connsiteY22" fmla="*/ 584791 h 4572714"/>
              <a:gd name="connsiteX23" fmla="*/ 574391 w 1829033"/>
              <a:gd name="connsiteY23" fmla="*/ 287079 h 4572714"/>
              <a:gd name="connsiteX24" fmla="*/ 553126 w 1829033"/>
              <a:gd name="connsiteY24" fmla="*/ 85060 h 4572714"/>
              <a:gd name="connsiteX25" fmla="*/ 563759 w 1829033"/>
              <a:gd name="connsiteY25" fmla="*/ 0 h 457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9033" h="4572714">
                <a:moveTo>
                  <a:pt x="1829033" y="4529470"/>
                </a:moveTo>
                <a:cubicBezTo>
                  <a:pt x="1769668" y="4559595"/>
                  <a:pt x="1710303" y="4589721"/>
                  <a:pt x="1669545" y="4561367"/>
                </a:cubicBezTo>
                <a:cubicBezTo>
                  <a:pt x="1628787" y="4533014"/>
                  <a:pt x="1621698" y="4435549"/>
                  <a:pt x="1584484" y="4359349"/>
                </a:cubicBezTo>
                <a:cubicBezTo>
                  <a:pt x="1547270" y="4283149"/>
                  <a:pt x="1492335" y="4175051"/>
                  <a:pt x="1446261" y="4104167"/>
                </a:cubicBezTo>
                <a:cubicBezTo>
                  <a:pt x="1400187" y="4033283"/>
                  <a:pt x="1355884" y="3994297"/>
                  <a:pt x="1308038" y="3934046"/>
                </a:cubicBezTo>
                <a:cubicBezTo>
                  <a:pt x="1260191" y="3873795"/>
                  <a:pt x="1221205" y="3820632"/>
                  <a:pt x="1159182" y="3742660"/>
                </a:cubicBezTo>
                <a:cubicBezTo>
                  <a:pt x="1097159" y="3664688"/>
                  <a:pt x="996149" y="3547730"/>
                  <a:pt x="935898" y="3466214"/>
                </a:cubicBezTo>
                <a:cubicBezTo>
                  <a:pt x="875647" y="3384698"/>
                  <a:pt x="843749" y="3326219"/>
                  <a:pt x="797675" y="3253563"/>
                </a:cubicBezTo>
                <a:cubicBezTo>
                  <a:pt x="751601" y="3180907"/>
                  <a:pt x="700210" y="3099391"/>
                  <a:pt x="659452" y="3030279"/>
                </a:cubicBezTo>
                <a:cubicBezTo>
                  <a:pt x="618694" y="2961167"/>
                  <a:pt x="599200" y="2899144"/>
                  <a:pt x="553126" y="2838893"/>
                </a:cubicBezTo>
                <a:cubicBezTo>
                  <a:pt x="507052" y="2778642"/>
                  <a:pt x="439712" y="2718391"/>
                  <a:pt x="383005" y="2668772"/>
                </a:cubicBezTo>
                <a:cubicBezTo>
                  <a:pt x="326298" y="2619153"/>
                  <a:pt x="276679" y="2583711"/>
                  <a:pt x="212884" y="2541181"/>
                </a:cubicBezTo>
                <a:cubicBezTo>
                  <a:pt x="149089" y="2498651"/>
                  <a:pt x="-6855" y="2470298"/>
                  <a:pt x="233" y="2413591"/>
                </a:cubicBezTo>
                <a:cubicBezTo>
                  <a:pt x="7321" y="2356884"/>
                  <a:pt x="179215" y="2259418"/>
                  <a:pt x="255415" y="2200939"/>
                </a:cubicBezTo>
                <a:cubicBezTo>
                  <a:pt x="331615" y="2142460"/>
                  <a:pt x="407815" y="2103474"/>
                  <a:pt x="457433" y="2062716"/>
                </a:cubicBezTo>
                <a:cubicBezTo>
                  <a:pt x="507051" y="2021958"/>
                  <a:pt x="517684" y="1991833"/>
                  <a:pt x="553126" y="1956391"/>
                </a:cubicBezTo>
                <a:cubicBezTo>
                  <a:pt x="588568" y="1920949"/>
                  <a:pt x="648819" y="1899684"/>
                  <a:pt x="670084" y="1850065"/>
                </a:cubicBezTo>
                <a:cubicBezTo>
                  <a:pt x="691349" y="1800446"/>
                  <a:pt x="691349" y="1710070"/>
                  <a:pt x="680717" y="1658679"/>
                </a:cubicBezTo>
                <a:cubicBezTo>
                  <a:pt x="670085" y="1607288"/>
                  <a:pt x="620466" y="1610833"/>
                  <a:pt x="606289" y="1541721"/>
                </a:cubicBezTo>
                <a:cubicBezTo>
                  <a:pt x="592112" y="1472609"/>
                  <a:pt x="595657" y="1327297"/>
                  <a:pt x="595657" y="1244009"/>
                </a:cubicBezTo>
                <a:cubicBezTo>
                  <a:pt x="595657" y="1160721"/>
                  <a:pt x="608061" y="1109330"/>
                  <a:pt x="606289" y="1041991"/>
                </a:cubicBezTo>
                <a:cubicBezTo>
                  <a:pt x="604517" y="974652"/>
                  <a:pt x="583252" y="916172"/>
                  <a:pt x="585024" y="839972"/>
                </a:cubicBezTo>
                <a:cubicBezTo>
                  <a:pt x="586796" y="763772"/>
                  <a:pt x="618694" y="676940"/>
                  <a:pt x="616922" y="584791"/>
                </a:cubicBezTo>
                <a:cubicBezTo>
                  <a:pt x="615150" y="492642"/>
                  <a:pt x="585024" y="370367"/>
                  <a:pt x="574391" y="287079"/>
                </a:cubicBezTo>
                <a:cubicBezTo>
                  <a:pt x="563758" y="203791"/>
                  <a:pt x="554898" y="132906"/>
                  <a:pt x="553126" y="85060"/>
                </a:cubicBezTo>
                <a:cubicBezTo>
                  <a:pt x="551354" y="37214"/>
                  <a:pt x="557556" y="18607"/>
                  <a:pt x="563759"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Freeform: Shape 28"/>
          <p:cNvSpPr/>
          <p:nvPr/>
        </p:nvSpPr>
        <p:spPr>
          <a:xfrm>
            <a:off x="2678683" y="1262963"/>
            <a:ext cx="769979" cy="2187011"/>
          </a:xfrm>
          <a:custGeom>
            <a:avLst/>
            <a:gdLst>
              <a:gd name="connsiteX0" fmla="*/ 0 w 1149222"/>
              <a:gd name="connsiteY0" fmla="*/ 0 h 3264195"/>
              <a:gd name="connsiteX1" fmla="*/ 106325 w 1149222"/>
              <a:gd name="connsiteY1" fmla="*/ 308344 h 3264195"/>
              <a:gd name="connsiteX2" fmla="*/ 202018 w 1149222"/>
              <a:gd name="connsiteY2" fmla="*/ 595423 h 3264195"/>
              <a:gd name="connsiteX3" fmla="*/ 297711 w 1149222"/>
              <a:gd name="connsiteY3" fmla="*/ 744279 h 3264195"/>
              <a:gd name="connsiteX4" fmla="*/ 382772 w 1149222"/>
              <a:gd name="connsiteY4" fmla="*/ 988828 h 3264195"/>
              <a:gd name="connsiteX5" fmla="*/ 446567 w 1149222"/>
              <a:gd name="connsiteY5" fmla="*/ 1180214 h 3264195"/>
              <a:gd name="connsiteX6" fmla="*/ 489097 w 1149222"/>
              <a:gd name="connsiteY6" fmla="*/ 1446028 h 3264195"/>
              <a:gd name="connsiteX7" fmla="*/ 574158 w 1149222"/>
              <a:gd name="connsiteY7" fmla="*/ 1626781 h 3264195"/>
              <a:gd name="connsiteX8" fmla="*/ 627321 w 1149222"/>
              <a:gd name="connsiteY8" fmla="*/ 1786269 h 3264195"/>
              <a:gd name="connsiteX9" fmla="*/ 786809 w 1149222"/>
              <a:gd name="connsiteY9" fmla="*/ 2020186 h 3264195"/>
              <a:gd name="connsiteX10" fmla="*/ 882502 w 1149222"/>
              <a:gd name="connsiteY10" fmla="*/ 2137144 h 3264195"/>
              <a:gd name="connsiteX11" fmla="*/ 956930 w 1149222"/>
              <a:gd name="connsiteY11" fmla="*/ 2296632 h 3264195"/>
              <a:gd name="connsiteX12" fmla="*/ 1020725 w 1149222"/>
              <a:gd name="connsiteY12" fmla="*/ 2530549 h 3264195"/>
              <a:gd name="connsiteX13" fmla="*/ 1095153 w 1149222"/>
              <a:gd name="connsiteY13" fmla="*/ 2732567 h 3264195"/>
              <a:gd name="connsiteX14" fmla="*/ 1148316 w 1149222"/>
              <a:gd name="connsiteY14" fmla="*/ 2998381 h 3264195"/>
              <a:gd name="connsiteX15" fmla="*/ 1127051 w 1149222"/>
              <a:gd name="connsiteY15" fmla="*/ 3168502 h 3264195"/>
              <a:gd name="connsiteX16" fmla="*/ 1105786 w 1149222"/>
              <a:gd name="connsiteY16" fmla="*/ 3264195 h 32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9222" h="3264195">
                <a:moveTo>
                  <a:pt x="0" y="0"/>
                </a:moveTo>
                <a:cubicBezTo>
                  <a:pt x="36327" y="105439"/>
                  <a:pt x="72655" y="209107"/>
                  <a:pt x="106325" y="308344"/>
                </a:cubicBezTo>
                <a:cubicBezTo>
                  <a:pt x="139995" y="407581"/>
                  <a:pt x="170120" y="522767"/>
                  <a:pt x="202018" y="595423"/>
                </a:cubicBezTo>
                <a:cubicBezTo>
                  <a:pt x="233916" y="668079"/>
                  <a:pt x="267585" y="678712"/>
                  <a:pt x="297711" y="744279"/>
                </a:cubicBezTo>
                <a:cubicBezTo>
                  <a:pt x="327837" y="809847"/>
                  <a:pt x="357963" y="916172"/>
                  <a:pt x="382772" y="988828"/>
                </a:cubicBezTo>
                <a:cubicBezTo>
                  <a:pt x="407581" y="1061484"/>
                  <a:pt x="428846" y="1104014"/>
                  <a:pt x="446567" y="1180214"/>
                </a:cubicBezTo>
                <a:cubicBezTo>
                  <a:pt x="464288" y="1256414"/>
                  <a:pt x="467832" y="1371600"/>
                  <a:pt x="489097" y="1446028"/>
                </a:cubicBezTo>
                <a:cubicBezTo>
                  <a:pt x="510362" y="1520456"/>
                  <a:pt x="551121" y="1570074"/>
                  <a:pt x="574158" y="1626781"/>
                </a:cubicBezTo>
                <a:cubicBezTo>
                  <a:pt x="597195" y="1683488"/>
                  <a:pt x="591879" y="1720702"/>
                  <a:pt x="627321" y="1786269"/>
                </a:cubicBezTo>
                <a:cubicBezTo>
                  <a:pt x="662763" y="1851836"/>
                  <a:pt x="744279" y="1961707"/>
                  <a:pt x="786809" y="2020186"/>
                </a:cubicBezTo>
                <a:cubicBezTo>
                  <a:pt x="829339" y="2078665"/>
                  <a:pt x="854149" y="2091070"/>
                  <a:pt x="882502" y="2137144"/>
                </a:cubicBezTo>
                <a:cubicBezTo>
                  <a:pt x="910855" y="2183218"/>
                  <a:pt x="933893" y="2231064"/>
                  <a:pt x="956930" y="2296632"/>
                </a:cubicBezTo>
                <a:cubicBezTo>
                  <a:pt x="979967" y="2362200"/>
                  <a:pt x="997688" y="2457893"/>
                  <a:pt x="1020725" y="2530549"/>
                </a:cubicBezTo>
                <a:cubicBezTo>
                  <a:pt x="1043762" y="2603205"/>
                  <a:pt x="1073888" y="2654595"/>
                  <a:pt x="1095153" y="2732567"/>
                </a:cubicBezTo>
                <a:cubicBezTo>
                  <a:pt x="1116418" y="2810539"/>
                  <a:pt x="1143000" y="2925725"/>
                  <a:pt x="1148316" y="2998381"/>
                </a:cubicBezTo>
                <a:cubicBezTo>
                  <a:pt x="1153632" y="3071037"/>
                  <a:pt x="1134139" y="3124200"/>
                  <a:pt x="1127051" y="3168502"/>
                </a:cubicBezTo>
                <a:cubicBezTo>
                  <a:pt x="1119963" y="3212804"/>
                  <a:pt x="1112874" y="3238499"/>
                  <a:pt x="1105786" y="326419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 name="Freeform: Shape 37"/>
          <p:cNvSpPr/>
          <p:nvPr/>
        </p:nvSpPr>
        <p:spPr>
          <a:xfrm>
            <a:off x="6210300" y="6584950"/>
            <a:ext cx="332032" cy="1238250"/>
          </a:xfrm>
          <a:custGeom>
            <a:avLst/>
            <a:gdLst>
              <a:gd name="connsiteX0" fmla="*/ 330200 w 332032"/>
              <a:gd name="connsiteY0" fmla="*/ 0 h 1238250"/>
              <a:gd name="connsiteX1" fmla="*/ 330200 w 332032"/>
              <a:gd name="connsiteY1" fmla="*/ 57150 h 1238250"/>
              <a:gd name="connsiteX2" fmla="*/ 311150 w 332032"/>
              <a:gd name="connsiteY2" fmla="*/ 139700 h 1238250"/>
              <a:gd name="connsiteX3" fmla="*/ 260350 w 332032"/>
              <a:gd name="connsiteY3" fmla="*/ 222250 h 1238250"/>
              <a:gd name="connsiteX4" fmla="*/ 165100 w 332032"/>
              <a:gd name="connsiteY4" fmla="*/ 635000 h 1238250"/>
              <a:gd name="connsiteX5" fmla="*/ 120650 w 332032"/>
              <a:gd name="connsiteY5" fmla="*/ 831850 h 1238250"/>
              <a:gd name="connsiteX6" fmla="*/ 82550 w 332032"/>
              <a:gd name="connsiteY6" fmla="*/ 1035050 h 1238250"/>
              <a:gd name="connsiteX7" fmla="*/ 25400 w 332032"/>
              <a:gd name="connsiteY7" fmla="*/ 1181100 h 1238250"/>
              <a:gd name="connsiteX8" fmla="*/ 0 w 332032"/>
              <a:gd name="connsiteY8" fmla="*/ 12382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32" h="1238250">
                <a:moveTo>
                  <a:pt x="330200" y="0"/>
                </a:moveTo>
                <a:cubicBezTo>
                  <a:pt x="331787" y="16933"/>
                  <a:pt x="333375" y="33867"/>
                  <a:pt x="330200" y="57150"/>
                </a:cubicBezTo>
                <a:cubicBezTo>
                  <a:pt x="327025" y="80433"/>
                  <a:pt x="322792" y="112183"/>
                  <a:pt x="311150" y="139700"/>
                </a:cubicBezTo>
                <a:cubicBezTo>
                  <a:pt x="299508" y="167217"/>
                  <a:pt x="284692" y="139700"/>
                  <a:pt x="260350" y="222250"/>
                </a:cubicBezTo>
                <a:cubicBezTo>
                  <a:pt x="236008" y="304800"/>
                  <a:pt x="188383" y="533400"/>
                  <a:pt x="165100" y="635000"/>
                </a:cubicBezTo>
                <a:cubicBezTo>
                  <a:pt x="141817" y="736600"/>
                  <a:pt x="134408" y="765175"/>
                  <a:pt x="120650" y="831850"/>
                </a:cubicBezTo>
                <a:cubicBezTo>
                  <a:pt x="106892" y="898525"/>
                  <a:pt x="98425" y="976842"/>
                  <a:pt x="82550" y="1035050"/>
                </a:cubicBezTo>
                <a:cubicBezTo>
                  <a:pt x="66675" y="1093258"/>
                  <a:pt x="39158" y="1147233"/>
                  <a:pt x="25400" y="1181100"/>
                </a:cubicBezTo>
                <a:cubicBezTo>
                  <a:pt x="11642" y="1214967"/>
                  <a:pt x="5821" y="1226608"/>
                  <a:pt x="0" y="123825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p:cNvSpPr/>
          <p:nvPr/>
        </p:nvSpPr>
        <p:spPr>
          <a:xfrm>
            <a:off x="7004050" y="4265935"/>
            <a:ext cx="893414" cy="560065"/>
          </a:xfrm>
          <a:custGeom>
            <a:avLst/>
            <a:gdLst>
              <a:gd name="connsiteX0" fmla="*/ 558800 w 893414"/>
              <a:gd name="connsiteY0" fmla="*/ 560065 h 560065"/>
              <a:gd name="connsiteX1" fmla="*/ 844550 w 893414"/>
              <a:gd name="connsiteY1" fmla="*/ 471165 h 560065"/>
              <a:gd name="connsiteX2" fmla="*/ 857250 w 893414"/>
              <a:gd name="connsiteY2" fmla="*/ 414015 h 560065"/>
              <a:gd name="connsiteX3" fmla="*/ 889000 w 893414"/>
              <a:gd name="connsiteY3" fmla="*/ 26665 h 560065"/>
              <a:gd name="connsiteX4" fmla="*/ 749300 w 893414"/>
              <a:gd name="connsiteY4" fmla="*/ 33015 h 560065"/>
              <a:gd name="connsiteX5" fmla="*/ 431800 w 893414"/>
              <a:gd name="connsiteY5" fmla="*/ 45715 h 560065"/>
              <a:gd name="connsiteX6" fmla="*/ 184150 w 893414"/>
              <a:gd name="connsiteY6" fmla="*/ 13965 h 560065"/>
              <a:gd name="connsiteX7" fmla="*/ 0 w 893414"/>
              <a:gd name="connsiteY7" fmla="*/ 1265 h 5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414" h="560065">
                <a:moveTo>
                  <a:pt x="558800" y="560065"/>
                </a:moveTo>
                <a:cubicBezTo>
                  <a:pt x="676804" y="527786"/>
                  <a:pt x="794808" y="495507"/>
                  <a:pt x="844550" y="471165"/>
                </a:cubicBezTo>
                <a:cubicBezTo>
                  <a:pt x="894292" y="446823"/>
                  <a:pt x="849842" y="488098"/>
                  <a:pt x="857250" y="414015"/>
                </a:cubicBezTo>
                <a:cubicBezTo>
                  <a:pt x="864658" y="339932"/>
                  <a:pt x="906992" y="90165"/>
                  <a:pt x="889000" y="26665"/>
                </a:cubicBezTo>
                <a:cubicBezTo>
                  <a:pt x="871008" y="-36835"/>
                  <a:pt x="749300" y="33015"/>
                  <a:pt x="749300" y="33015"/>
                </a:cubicBezTo>
                <a:cubicBezTo>
                  <a:pt x="673100" y="36190"/>
                  <a:pt x="525992" y="48890"/>
                  <a:pt x="431800" y="45715"/>
                </a:cubicBezTo>
                <a:cubicBezTo>
                  <a:pt x="337608" y="42540"/>
                  <a:pt x="256117" y="21373"/>
                  <a:pt x="184150" y="13965"/>
                </a:cubicBezTo>
                <a:cubicBezTo>
                  <a:pt x="112183" y="6557"/>
                  <a:pt x="56091" y="3911"/>
                  <a:pt x="0" y="126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40" name="Picture 39"/>
          <p:cNvPicPr>
            <a:picLocks noChangeAspect="1"/>
          </p:cNvPicPr>
          <p:nvPr/>
        </p:nvPicPr>
        <p:blipFill rotWithShape="1">
          <a:blip r:embed="rId2"/>
          <a:srcRect l="44294" t="47493" r="43283" b="39169"/>
          <a:stretch/>
        </p:blipFill>
        <p:spPr>
          <a:xfrm>
            <a:off x="7660135" y="5138006"/>
            <a:ext cx="4416111" cy="3183604"/>
          </a:xfrm>
          <a:prstGeom prst="rect">
            <a:avLst/>
          </a:prstGeom>
          <a:noFill/>
          <a:ln w="19050">
            <a:solidFill>
              <a:schemeClr val="tx1"/>
            </a:solidFill>
          </a:ln>
        </p:spPr>
      </p:pic>
      <p:sp>
        <p:nvSpPr>
          <p:cNvPr id="41" name="Freeform: Shape 40"/>
          <p:cNvSpPr/>
          <p:nvPr/>
        </p:nvSpPr>
        <p:spPr>
          <a:xfrm>
            <a:off x="8363712" y="5132832"/>
            <a:ext cx="1512342" cy="1341120"/>
          </a:xfrm>
          <a:custGeom>
            <a:avLst/>
            <a:gdLst>
              <a:gd name="connsiteX0" fmla="*/ 0 w 1584960"/>
              <a:gd name="connsiteY0" fmla="*/ 0 h 1475232"/>
              <a:gd name="connsiteX1" fmla="*/ 402336 w 1584960"/>
              <a:gd name="connsiteY1" fmla="*/ 365760 h 1475232"/>
              <a:gd name="connsiteX2" fmla="*/ 487680 w 1584960"/>
              <a:gd name="connsiteY2" fmla="*/ 487680 h 1475232"/>
              <a:gd name="connsiteX3" fmla="*/ 560832 w 1584960"/>
              <a:gd name="connsiteY3" fmla="*/ 658368 h 1475232"/>
              <a:gd name="connsiteX4" fmla="*/ 841248 w 1584960"/>
              <a:gd name="connsiteY4" fmla="*/ 816864 h 1475232"/>
              <a:gd name="connsiteX5" fmla="*/ 975360 w 1584960"/>
              <a:gd name="connsiteY5" fmla="*/ 926592 h 1475232"/>
              <a:gd name="connsiteX6" fmla="*/ 1011936 w 1584960"/>
              <a:gd name="connsiteY6" fmla="*/ 999744 h 1475232"/>
              <a:gd name="connsiteX7" fmla="*/ 1121664 w 1584960"/>
              <a:gd name="connsiteY7" fmla="*/ 1133856 h 1475232"/>
              <a:gd name="connsiteX8" fmla="*/ 1255776 w 1584960"/>
              <a:gd name="connsiteY8" fmla="*/ 1267968 h 1475232"/>
              <a:gd name="connsiteX9" fmla="*/ 1389888 w 1584960"/>
              <a:gd name="connsiteY9" fmla="*/ 1402080 h 1475232"/>
              <a:gd name="connsiteX10" fmla="*/ 1536192 w 1584960"/>
              <a:gd name="connsiteY10" fmla="*/ 1450848 h 1475232"/>
              <a:gd name="connsiteX11" fmla="*/ 1584960 w 1584960"/>
              <a:gd name="connsiteY11" fmla="*/ 1475232 h 147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960" h="1475232">
                <a:moveTo>
                  <a:pt x="0" y="0"/>
                </a:moveTo>
                <a:cubicBezTo>
                  <a:pt x="160528" y="142240"/>
                  <a:pt x="321056" y="284480"/>
                  <a:pt x="402336" y="365760"/>
                </a:cubicBezTo>
                <a:cubicBezTo>
                  <a:pt x="483616" y="447040"/>
                  <a:pt x="461264" y="438912"/>
                  <a:pt x="487680" y="487680"/>
                </a:cubicBezTo>
                <a:cubicBezTo>
                  <a:pt x="514096" y="536448"/>
                  <a:pt x="501904" y="603504"/>
                  <a:pt x="560832" y="658368"/>
                </a:cubicBezTo>
                <a:cubicBezTo>
                  <a:pt x="619760" y="713232"/>
                  <a:pt x="772160" y="772160"/>
                  <a:pt x="841248" y="816864"/>
                </a:cubicBezTo>
                <a:cubicBezTo>
                  <a:pt x="910336" y="861568"/>
                  <a:pt x="946912" y="896112"/>
                  <a:pt x="975360" y="926592"/>
                </a:cubicBezTo>
                <a:cubicBezTo>
                  <a:pt x="1003808" y="957072"/>
                  <a:pt x="987552" y="965200"/>
                  <a:pt x="1011936" y="999744"/>
                </a:cubicBezTo>
                <a:cubicBezTo>
                  <a:pt x="1036320" y="1034288"/>
                  <a:pt x="1081024" y="1089152"/>
                  <a:pt x="1121664" y="1133856"/>
                </a:cubicBezTo>
                <a:cubicBezTo>
                  <a:pt x="1162304" y="1178560"/>
                  <a:pt x="1255776" y="1267968"/>
                  <a:pt x="1255776" y="1267968"/>
                </a:cubicBezTo>
                <a:cubicBezTo>
                  <a:pt x="1300480" y="1312672"/>
                  <a:pt x="1343152" y="1371600"/>
                  <a:pt x="1389888" y="1402080"/>
                </a:cubicBezTo>
                <a:cubicBezTo>
                  <a:pt x="1436624" y="1432560"/>
                  <a:pt x="1503680" y="1438656"/>
                  <a:pt x="1536192" y="1450848"/>
                </a:cubicBezTo>
                <a:cubicBezTo>
                  <a:pt x="1568704" y="1463040"/>
                  <a:pt x="1576832" y="1469136"/>
                  <a:pt x="1584960" y="1475232"/>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Freeform: Shape 41"/>
          <p:cNvSpPr/>
          <p:nvPr/>
        </p:nvSpPr>
        <p:spPr>
          <a:xfrm>
            <a:off x="8595360" y="6656832"/>
            <a:ext cx="1415676" cy="1719072"/>
          </a:xfrm>
          <a:custGeom>
            <a:avLst/>
            <a:gdLst>
              <a:gd name="connsiteX0" fmla="*/ 0 w 1415676"/>
              <a:gd name="connsiteY0" fmla="*/ 1719072 h 1719072"/>
              <a:gd name="connsiteX1" fmla="*/ 512064 w 1415676"/>
              <a:gd name="connsiteY1" fmla="*/ 1414272 h 1719072"/>
              <a:gd name="connsiteX2" fmla="*/ 804672 w 1415676"/>
              <a:gd name="connsiteY2" fmla="*/ 1243584 h 1719072"/>
              <a:gd name="connsiteX3" fmla="*/ 1024128 w 1415676"/>
              <a:gd name="connsiteY3" fmla="*/ 1085088 h 1719072"/>
              <a:gd name="connsiteX4" fmla="*/ 1231392 w 1415676"/>
              <a:gd name="connsiteY4" fmla="*/ 914400 h 1719072"/>
              <a:gd name="connsiteX5" fmla="*/ 1402080 w 1415676"/>
              <a:gd name="connsiteY5" fmla="*/ 670560 h 1719072"/>
              <a:gd name="connsiteX6" fmla="*/ 1402080 w 1415676"/>
              <a:gd name="connsiteY6" fmla="*/ 390144 h 1719072"/>
              <a:gd name="connsiteX7" fmla="*/ 1377696 w 1415676"/>
              <a:gd name="connsiteY7" fmla="*/ 268224 h 1719072"/>
              <a:gd name="connsiteX8" fmla="*/ 1365504 w 1415676"/>
              <a:gd name="connsiteY8" fmla="*/ 0 h 171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676" h="1719072">
                <a:moveTo>
                  <a:pt x="0" y="1719072"/>
                </a:moveTo>
                <a:lnTo>
                  <a:pt x="512064" y="1414272"/>
                </a:lnTo>
                <a:cubicBezTo>
                  <a:pt x="646176" y="1335024"/>
                  <a:pt x="719328" y="1298448"/>
                  <a:pt x="804672" y="1243584"/>
                </a:cubicBezTo>
                <a:cubicBezTo>
                  <a:pt x="890016" y="1188720"/>
                  <a:pt x="953008" y="1139952"/>
                  <a:pt x="1024128" y="1085088"/>
                </a:cubicBezTo>
                <a:cubicBezTo>
                  <a:pt x="1095248" y="1030224"/>
                  <a:pt x="1168400" y="983488"/>
                  <a:pt x="1231392" y="914400"/>
                </a:cubicBezTo>
                <a:cubicBezTo>
                  <a:pt x="1294384" y="845312"/>
                  <a:pt x="1373632" y="757936"/>
                  <a:pt x="1402080" y="670560"/>
                </a:cubicBezTo>
                <a:cubicBezTo>
                  <a:pt x="1430528" y="583184"/>
                  <a:pt x="1406144" y="457200"/>
                  <a:pt x="1402080" y="390144"/>
                </a:cubicBezTo>
                <a:cubicBezTo>
                  <a:pt x="1398016" y="323088"/>
                  <a:pt x="1383792" y="333248"/>
                  <a:pt x="1377696" y="268224"/>
                </a:cubicBezTo>
                <a:cubicBezTo>
                  <a:pt x="1371600" y="203200"/>
                  <a:pt x="1368552" y="101600"/>
                  <a:pt x="1365504"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 name="Freeform: Shape 42"/>
          <p:cNvSpPr/>
          <p:nvPr/>
        </p:nvSpPr>
        <p:spPr>
          <a:xfrm>
            <a:off x="10138464" y="5777114"/>
            <a:ext cx="1882848" cy="672454"/>
          </a:xfrm>
          <a:custGeom>
            <a:avLst/>
            <a:gdLst>
              <a:gd name="connsiteX0" fmla="*/ 1919596 w 1919596"/>
              <a:gd name="connsiteY0" fmla="*/ 87238 h 672454"/>
              <a:gd name="connsiteX1" fmla="*/ 1419724 w 1919596"/>
              <a:gd name="connsiteY1" fmla="*/ 1894 h 672454"/>
              <a:gd name="connsiteX2" fmla="*/ 1041772 w 1919596"/>
              <a:gd name="connsiteY2" fmla="*/ 160390 h 672454"/>
              <a:gd name="connsiteX3" fmla="*/ 639436 w 1919596"/>
              <a:gd name="connsiteY3" fmla="*/ 343270 h 672454"/>
              <a:gd name="connsiteX4" fmla="*/ 383404 w 1919596"/>
              <a:gd name="connsiteY4" fmla="*/ 452998 h 672454"/>
              <a:gd name="connsiteX5" fmla="*/ 151756 w 1919596"/>
              <a:gd name="connsiteY5" fmla="*/ 538342 h 672454"/>
              <a:gd name="connsiteX6" fmla="*/ 17644 w 1919596"/>
              <a:gd name="connsiteY6" fmla="*/ 648070 h 672454"/>
              <a:gd name="connsiteX7" fmla="*/ 5452 w 1919596"/>
              <a:gd name="connsiteY7" fmla="*/ 672454 h 6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596" h="672454">
                <a:moveTo>
                  <a:pt x="1919596" y="87238"/>
                </a:moveTo>
                <a:cubicBezTo>
                  <a:pt x="1742812" y="38470"/>
                  <a:pt x="1566028" y="-10298"/>
                  <a:pt x="1419724" y="1894"/>
                </a:cubicBezTo>
                <a:cubicBezTo>
                  <a:pt x="1273420" y="14086"/>
                  <a:pt x="1171820" y="103494"/>
                  <a:pt x="1041772" y="160390"/>
                </a:cubicBezTo>
                <a:cubicBezTo>
                  <a:pt x="911724" y="217286"/>
                  <a:pt x="749164" y="294502"/>
                  <a:pt x="639436" y="343270"/>
                </a:cubicBezTo>
                <a:cubicBezTo>
                  <a:pt x="529708" y="392038"/>
                  <a:pt x="464684" y="420486"/>
                  <a:pt x="383404" y="452998"/>
                </a:cubicBezTo>
                <a:cubicBezTo>
                  <a:pt x="302124" y="485510"/>
                  <a:pt x="212716" y="505830"/>
                  <a:pt x="151756" y="538342"/>
                </a:cubicBezTo>
                <a:cubicBezTo>
                  <a:pt x="90796" y="570854"/>
                  <a:pt x="17644" y="648070"/>
                  <a:pt x="17644" y="648070"/>
                </a:cubicBezTo>
                <a:cubicBezTo>
                  <a:pt x="-6740" y="670422"/>
                  <a:pt x="-644" y="671438"/>
                  <a:pt x="5452" y="672454"/>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 name="Freeform: Shape 43"/>
          <p:cNvSpPr/>
          <p:nvPr/>
        </p:nvSpPr>
        <p:spPr>
          <a:xfrm>
            <a:off x="10248030" y="5132832"/>
            <a:ext cx="371202" cy="1097280"/>
          </a:xfrm>
          <a:custGeom>
            <a:avLst/>
            <a:gdLst>
              <a:gd name="connsiteX0" fmla="*/ 371202 w 371202"/>
              <a:gd name="connsiteY0" fmla="*/ 0 h 1097280"/>
              <a:gd name="connsiteX1" fmla="*/ 285858 w 371202"/>
              <a:gd name="connsiteY1" fmla="*/ 134112 h 1097280"/>
              <a:gd name="connsiteX2" fmla="*/ 115170 w 371202"/>
              <a:gd name="connsiteY2" fmla="*/ 256032 h 1097280"/>
              <a:gd name="connsiteX3" fmla="*/ 17634 w 371202"/>
              <a:gd name="connsiteY3" fmla="*/ 292608 h 1097280"/>
              <a:gd name="connsiteX4" fmla="*/ 5442 w 371202"/>
              <a:gd name="connsiteY4" fmla="*/ 365760 h 1097280"/>
              <a:gd name="connsiteX5" fmla="*/ 78594 w 371202"/>
              <a:gd name="connsiteY5" fmla="*/ 731520 h 1097280"/>
              <a:gd name="connsiteX6" fmla="*/ 115170 w 371202"/>
              <a:gd name="connsiteY6" fmla="*/ 804672 h 1097280"/>
              <a:gd name="connsiteX7" fmla="*/ 188322 w 371202"/>
              <a:gd name="connsiteY7"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202" h="1097280">
                <a:moveTo>
                  <a:pt x="371202" y="0"/>
                </a:moveTo>
                <a:cubicBezTo>
                  <a:pt x="349866" y="45720"/>
                  <a:pt x="328530" y="91440"/>
                  <a:pt x="285858" y="134112"/>
                </a:cubicBezTo>
                <a:cubicBezTo>
                  <a:pt x="243186" y="176784"/>
                  <a:pt x="159874" y="229616"/>
                  <a:pt x="115170" y="256032"/>
                </a:cubicBezTo>
                <a:cubicBezTo>
                  <a:pt x="70466" y="282448"/>
                  <a:pt x="17634" y="292608"/>
                  <a:pt x="17634" y="292608"/>
                </a:cubicBezTo>
                <a:cubicBezTo>
                  <a:pt x="-654" y="310896"/>
                  <a:pt x="-4718" y="292608"/>
                  <a:pt x="5442" y="365760"/>
                </a:cubicBezTo>
                <a:cubicBezTo>
                  <a:pt x="15602" y="438912"/>
                  <a:pt x="60306" y="658368"/>
                  <a:pt x="78594" y="731520"/>
                </a:cubicBezTo>
                <a:cubicBezTo>
                  <a:pt x="96882" y="804672"/>
                  <a:pt x="96882" y="743712"/>
                  <a:pt x="115170" y="804672"/>
                </a:cubicBezTo>
                <a:cubicBezTo>
                  <a:pt x="133458" y="865632"/>
                  <a:pt x="160890" y="981456"/>
                  <a:pt x="188322" y="109728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 name="Freeform: Shape 44"/>
          <p:cNvSpPr/>
          <p:nvPr/>
        </p:nvSpPr>
        <p:spPr>
          <a:xfrm>
            <a:off x="10034016" y="7242048"/>
            <a:ext cx="253520" cy="1097280"/>
          </a:xfrm>
          <a:custGeom>
            <a:avLst/>
            <a:gdLst>
              <a:gd name="connsiteX0" fmla="*/ 0 w 253520"/>
              <a:gd name="connsiteY0" fmla="*/ 0 h 1097280"/>
              <a:gd name="connsiteX1" fmla="*/ 231648 w 253520"/>
              <a:gd name="connsiteY1" fmla="*/ 377952 h 1097280"/>
              <a:gd name="connsiteX2" fmla="*/ 243840 w 253520"/>
              <a:gd name="connsiteY2" fmla="*/ 585216 h 1097280"/>
              <a:gd name="connsiteX3" fmla="*/ 231648 w 253520"/>
              <a:gd name="connsiteY3" fmla="*/ 877824 h 1097280"/>
              <a:gd name="connsiteX4" fmla="*/ 207264 w 253520"/>
              <a:gd name="connsiteY4" fmla="*/ 1048512 h 1097280"/>
              <a:gd name="connsiteX5" fmla="*/ 195072 w 253520"/>
              <a:gd name="connsiteY5"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20" h="1097280">
                <a:moveTo>
                  <a:pt x="0" y="0"/>
                </a:moveTo>
                <a:cubicBezTo>
                  <a:pt x="95504" y="140208"/>
                  <a:pt x="191008" y="280416"/>
                  <a:pt x="231648" y="377952"/>
                </a:cubicBezTo>
                <a:cubicBezTo>
                  <a:pt x="272288" y="475488"/>
                  <a:pt x="243840" y="501904"/>
                  <a:pt x="243840" y="585216"/>
                </a:cubicBezTo>
                <a:cubicBezTo>
                  <a:pt x="243840" y="668528"/>
                  <a:pt x="237744" y="800608"/>
                  <a:pt x="231648" y="877824"/>
                </a:cubicBezTo>
                <a:cubicBezTo>
                  <a:pt x="225552" y="955040"/>
                  <a:pt x="207264" y="1048512"/>
                  <a:pt x="207264" y="1048512"/>
                </a:cubicBezTo>
                <a:cubicBezTo>
                  <a:pt x="201168" y="1085088"/>
                  <a:pt x="198120" y="1091184"/>
                  <a:pt x="195072" y="109728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6" name="Oval 45"/>
          <p:cNvSpPr/>
          <p:nvPr/>
        </p:nvSpPr>
        <p:spPr>
          <a:xfrm>
            <a:off x="9815094" y="6328918"/>
            <a:ext cx="411482" cy="437642"/>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10619232" y="6973824"/>
            <a:ext cx="1402080" cy="1200329"/>
          </a:xfrm>
          <a:prstGeom prst="rect">
            <a:avLst/>
          </a:prstGeom>
          <a:solidFill>
            <a:schemeClr val="bg1"/>
          </a:solidFill>
          <a:ln>
            <a:solidFill>
              <a:schemeClr val="tx1"/>
            </a:solidFill>
          </a:ln>
        </p:spPr>
        <p:txBody>
          <a:bodyPr wrap="square" rtlCol="0">
            <a:spAutoFit/>
          </a:bodyPr>
          <a:lstStyle/>
          <a:p>
            <a:r>
              <a:rPr lang="en-GB" sz="1200" dirty="0"/>
              <a:t>Parking limited to 1 hour no return within hour adjacent to Post Office, local shops and Public Houses</a:t>
            </a:r>
          </a:p>
        </p:txBody>
      </p:sp>
      <p:cxnSp>
        <p:nvCxnSpPr>
          <p:cNvPr id="48" name="Straight Arrow Connector 47"/>
          <p:cNvCxnSpPr>
            <a:cxnSpLocks/>
            <a:endCxn id="46" idx="5"/>
          </p:cNvCxnSpPr>
          <p:nvPr/>
        </p:nvCxnSpPr>
        <p:spPr>
          <a:xfrm flipH="1" flipV="1">
            <a:off x="10166316" y="6702469"/>
            <a:ext cx="452918" cy="2713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92" y="36875"/>
            <a:ext cx="12083955" cy="461665"/>
          </a:xfrm>
          <a:prstGeom prst="rect">
            <a:avLst/>
          </a:prstGeom>
          <a:solidFill>
            <a:schemeClr val="bg1"/>
          </a:solidFill>
        </p:spPr>
        <p:txBody>
          <a:bodyPr wrap="square" rtlCol="0">
            <a:spAutoFit/>
          </a:bodyPr>
          <a:lstStyle/>
          <a:p>
            <a:r>
              <a:rPr lang="en-GB" sz="2400" b="1" dirty="0"/>
              <a:t>Figure 8: LATMP : Extents of proposed temporary Clearway order </a:t>
            </a:r>
          </a:p>
        </p:txBody>
      </p:sp>
      <p:cxnSp>
        <p:nvCxnSpPr>
          <p:cNvPr id="32" name="Straight Arrow Connector 31"/>
          <p:cNvCxnSpPr/>
          <p:nvPr/>
        </p:nvCxnSpPr>
        <p:spPr>
          <a:xfrm flipH="1" flipV="1">
            <a:off x="633985" y="2592270"/>
            <a:ext cx="4762" cy="2377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562535" y="2773052"/>
            <a:ext cx="152423" cy="276999"/>
          </a:xfrm>
          <a:prstGeom prst="rect">
            <a:avLst/>
          </a:prstGeom>
          <a:noFill/>
          <a:ln>
            <a:noFill/>
          </a:ln>
        </p:spPr>
        <p:txBody>
          <a:bodyPr wrap="square" rtlCol="0">
            <a:spAutoFit/>
          </a:bodyPr>
          <a:lstStyle/>
          <a:p>
            <a:pPr algn="ctr"/>
            <a:r>
              <a:rPr lang="en-GB" sz="1200" b="1" dirty="0"/>
              <a:t>N</a:t>
            </a:r>
            <a:endParaRPr lang="en-GB" sz="1200" dirty="0"/>
          </a:p>
        </p:txBody>
      </p:sp>
      <p:sp>
        <p:nvSpPr>
          <p:cNvPr id="35" name="Rectangle 34"/>
          <p:cNvSpPr/>
          <p:nvPr/>
        </p:nvSpPr>
        <p:spPr>
          <a:xfrm>
            <a:off x="8537748" y="51899"/>
            <a:ext cx="4332949" cy="246221"/>
          </a:xfrm>
          <a:prstGeom prst="rect">
            <a:avLst/>
          </a:prstGeom>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1000" dirty="0"/>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
        <p:nvSpPr>
          <p:cNvPr id="37" name="TextBox 36"/>
          <p:cNvSpPr txBox="1"/>
          <p:nvPr/>
        </p:nvSpPr>
        <p:spPr>
          <a:xfrm>
            <a:off x="7241642" y="8855123"/>
            <a:ext cx="5538787" cy="738664"/>
          </a:xfrm>
          <a:prstGeom prst="rect">
            <a:avLst/>
          </a:prstGeom>
          <a:solidFill>
            <a:schemeClr val="bg1"/>
          </a:solidFill>
          <a:ln>
            <a:solidFill>
              <a:schemeClr val="bg1">
                <a:lumMod val="50000"/>
              </a:schemeClr>
            </a:solidFill>
          </a:ln>
        </p:spPr>
        <p:txBody>
          <a:bodyPr wrap="square" rtlCol="0">
            <a:spAutoFit/>
          </a:bodyPr>
          <a:lstStyle/>
          <a:p>
            <a:r>
              <a:rPr lang="en-GB" sz="1400" b="1" u="sng" dirty="0"/>
              <a:t>KEY</a:t>
            </a:r>
          </a:p>
          <a:p>
            <a:r>
              <a:rPr lang="en-GB" sz="1400" dirty="0"/>
              <a:t>No Stopping At Any Time</a:t>
            </a:r>
          </a:p>
          <a:p>
            <a:endParaRPr lang="en-GB" sz="1400" dirty="0"/>
          </a:p>
        </p:txBody>
      </p:sp>
      <p:cxnSp>
        <p:nvCxnSpPr>
          <p:cNvPr id="49" name="Straight Connector 48"/>
          <p:cNvCxnSpPr/>
          <p:nvPr/>
        </p:nvCxnSpPr>
        <p:spPr>
          <a:xfrm>
            <a:off x="11024044" y="9225224"/>
            <a:ext cx="1207828" cy="0"/>
          </a:xfrm>
          <a:prstGeom prst="line">
            <a:avLst/>
          </a:pr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Freeform: Shape 11"/>
          <p:cNvSpPr/>
          <p:nvPr/>
        </p:nvSpPr>
        <p:spPr>
          <a:xfrm>
            <a:off x="6870032" y="2406316"/>
            <a:ext cx="2189747" cy="1443789"/>
          </a:xfrm>
          <a:custGeom>
            <a:avLst/>
            <a:gdLst>
              <a:gd name="connsiteX0" fmla="*/ 0 w 2189747"/>
              <a:gd name="connsiteY0" fmla="*/ 1263316 h 1443789"/>
              <a:gd name="connsiteX1" fmla="*/ 132347 w 2189747"/>
              <a:gd name="connsiteY1" fmla="*/ 1106905 h 1443789"/>
              <a:gd name="connsiteX2" fmla="*/ 144379 w 2189747"/>
              <a:gd name="connsiteY2" fmla="*/ 854242 h 1443789"/>
              <a:gd name="connsiteX3" fmla="*/ 457200 w 2189747"/>
              <a:gd name="connsiteY3" fmla="*/ 794084 h 1443789"/>
              <a:gd name="connsiteX4" fmla="*/ 757989 w 2189747"/>
              <a:gd name="connsiteY4" fmla="*/ 601579 h 1443789"/>
              <a:gd name="connsiteX5" fmla="*/ 1106905 w 2189747"/>
              <a:gd name="connsiteY5" fmla="*/ 517358 h 1443789"/>
              <a:gd name="connsiteX6" fmla="*/ 1203157 w 2189747"/>
              <a:gd name="connsiteY6" fmla="*/ 505326 h 1443789"/>
              <a:gd name="connsiteX7" fmla="*/ 1227221 w 2189747"/>
              <a:gd name="connsiteY7" fmla="*/ 48126 h 1443789"/>
              <a:gd name="connsiteX8" fmla="*/ 1612231 w 2189747"/>
              <a:gd name="connsiteY8" fmla="*/ 0 h 1443789"/>
              <a:gd name="connsiteX9" fmla="*/ 1925052 w 2189747"/>
              <a:gd name="connsiteY9" fmla="*/ 0 h 1443789"/>
              <a:gd name="connsiteX10" fmla="*/ 2021305 w 2189747"/>
              <a:gd name="connsiteY10" fmla="*/ 505326 h 1443789"/>
              <a:gd name="connsiteX11" fmla="*/ 2189747 w 2189747"/>
              <a:gd name="connsiteY11" fmla="*/ 421105 h 1443789"/>
              <a:gd name="connsiteX12" fmla="*/ 2177715 w 2189747"/>
              <a:gd name="connsiteY12" fmla="*/ 733926 h 1443789"/>
              <a:gd name="connsiteX13" fmla="*/ 2117557 w 2189747"/>
              <a:gd name="connsiteY13" fmla="*/ 962526 h 1443789"/>
              <a:gd name="connsiteX14" fmla="*/ 2129589 w 2189747"/>
              <a:gd name="connsiteY14" fmla="*/ 1443789 h 14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9747" h="1443789">
                <a:moveTo>
                  <a:pt x="0" y="1263316"/>
                </a:moveTo>
                <a:lnTo>
                  <a:pt x="132347" y="1106905"/>
                </a:lnTo>
                <a:lnTo>
                  <a:pt x="144379" y="854242"/>
                </a:lnTo>
                <a:lnTo>
                  <a:pt x="457200" y="794084"/>
                </a:lnTo>
                <a:lnTo>
                  <a:pt x="757989" y="601579"/>
                </a:lnTo>
                <a:lnTo>
                  <a:pt x="1106905" y="517358"/>
                </a:lnTo>
                <a:lnTo>
                  <a:pt x="1203157" y="505326"/>
                </a:lnTo>
                <a:lnTo>
                  <a:pt x="1227221" y="48126"/>
                </a:lnTo>
                <a:lnTo>
                  <a:pt x="1612231" y="0"/>
                </a:lnTo>
                <a:lnTo>
                  <a:pt x="1925052" y="0"/>
                </a:lnTo>
                <a:lnTo>
                  <a:pt x="2021305" y="505326"/>
                </a:lnTo>
                <a:lnTo>
                  <a:pt x="2189747" y="421105"/>
                </a:lnTo>
                <a:lnTo>
                  <a:pt x="2177715" y="733926"/>
                </a:lnTo>
                <a:lnTo>
                  <a:pt x="2117557" y="962526"/>
                </a:lnTo>
                <a:lnTo>
                  <a:pt x="2129589" y="1443789"/>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p:cNvSpPr/>
          <p:nvPr/>
        </p:nvSpPr>
        <p:spPr>
          <a:xfrm>
            <a:off x="6497053" y="2430379"/>
            <a:ext cx="1564105" cy="252663"/>
          </a:xfrm>
          <a:custGeom>
            <a:avLst/>
            <a:gdLst>
              <a:gd name="connsiteX0" fmla="*/ 0 w 1564105"/>
              <a:gd name="connsiteY0" fmla="*/ 84221 h 252663"/>
              <a:gd name="connsiteX1" fmla="*/ 204536 w 1564105"/>
              <a:gd name="connsiteY1" fmla="*/ 0 h 252663"/>
              <a:gd name="connsiteX2" fmla="*/ 397042 w 1564105"/>
              <a:gd name="connsiteY2" fmla="*/ 24063 h 252663"/>
              <a:gd name="connsiteX3" fmla="*/ 589547 w 1564105"/>
              <a:gd name="connsiteY3" fmla="*/ 72189 h 252663"/>
              <a:gd name="connsiteX4" fmla="*/ 794084 w 1564105"/>
              <a:gd name="connsiteY4" fmla="*/ 0 h 252663"/>
              <a:gd name="connsiteX5" fmla="*/ 962526 w 1564105"/>
              <a:gd name="connsiteY5" fmla="*/ 60158 h 252663"/>
              <a:gd name="connsiteX6" fmla="*/ 1155031 w 1564105"/>
              <a:gd name="connsiteY6" fmla="*/ 48126 h 252663"/>
              <a:gd name="connsiteX7" fmla="*/ 1227221 w 1564105"/>
              <a:gd name="connsiteY7" fmla="*/ 252663 h 252663"/>
              <a:gd name="connsiteX8" fmla="*/ 1564105 w 1564105"/>
              <a:gd name="connsiteY8" fmla="*/ 156410 h 25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4105" h="252663">
                <a:moveTo>
                  <a:pt x="0" y="84221"/>
                </a:moveTo>
                <a:lnTo>
                  <a:pt x="204536" y="0"/>
                </a:lnTo>
                <a:lnTo>
                  <a:pt x="397042" y="24063"/>
                </a:lnTo>
                <a:lnTo>
                  <a:pt x="589547" y="72189"/>
                </a:lnTo>
                <a:lnTo>
                  <a:pt x="794084" y="0"/>
                </a:lnTo>
                <a:lnTo>
                  <a:pt x="962526" y="60158"/>
                </a:lnTo>
                <a:lnTo>
                  <a:pt x="1155031" y="48126"/>
                </a:lnTo>
                <a:lnTo>
                  <a:pt x="1227221" y="252663"/>
                </a:lnTo>
                <a:lnTo>
                  <a:pt x="1564105" y="15641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p:cNvSpPr/>
          <p:nvPr/>
        </p:nvSpPr>
        <p:spPr>
          <a:xfrm>
            <a:off x="8001000" y="1540042"/>
            <a:ext cx="818147" cy="926431"/>
          </a:xfrm>
          <a:custGeom>
            <a:avLst/>
            <a:gdLst>
              <a:gd name="connsiteX0" fmla="*/ 156411 w 830179"/>
              <a:gd name="connsiteY0" fmla="*/ 818147 h 818147"/>
              <a:gd name="connsiteX1" fmla="*/ 120316 w 830179"/>
              <a:gd name="connsiteY1" fmla="*/ 493295 h 818147"/>
              <a:gd name="connsiteX2" fmla="*/ 12032 w 830179"/>
              <a:gd name="connsiteY2" fmla="*/ 204537 h 818147"/>
              <a:gd name="connsiteX3" fmla="*/ 0 w 830179"/>
              <a:gd name="connsiteY3" fmla="*/ 48126 h 818147"/>
              <a:gd name="connsiteX4" fmla="*/ 120316 w 830179"/>
              <a:gd name="connsiteY4" fmla="*/ 0 h 818147"/>
              <a:gd name="connsiteX5" fmla="*/ 806116 w 830179"/>
              <a:gd name="connsiteY5" fmla="*/ 48126 h 818147"/>
              <a:gd name="connsiteX6" fmla="*/ 818147 w 830179"/>
              <a:gd name="connsiteY6" fmla="*/ 192505 h 818147"/>
              <a:gd name="connsiteX7" fmla="*/ 830179 w 830179"/>
              <a:gd name="connsiteY7" fmla="*/ 794084 h 818147"/>
              <a:gd name="connsiteX0" fmla="*/ 156411 w 830179"/>
              <a:gd name="connsiteY0" fmla="*/ 926431 h 926431"/>
              <a:gd name="connsiteX1" fmla="*/ 120316 w 830179"/>
              <a:gd name="connsiteY1" fmla="*/ 493295 h 926431"/>
              <a:gd name="connsiteX2" fmla="*/ 12032 w 830179"/>
              <a:gd name="connsiteY2" fmla="*/ 204537 h 926431"/>
              <a:gd name="connsiteX3" fmla="*/ 0 w 830179"/>
              <a:gd name="connsiteY3" fmla="*/ 48126 h 926431"/>
              <a:gd name="connsiteX4" fmla="*/ 120316 w 830179"/>
              <a:gd name="connsiteY4" fmla="*/ 0 h 926431"/>
              <a:gd name="connsiteX5" fmla="*/ 806116 w 830179"/>
              <a:gd name="connsiteY5" fmla="*/ 48126 h 926431"/>
              <a:gd name="connsiteX6" fmla="*/ 818147 w 830179"/>
              <a:gd name="connsiteY6" fmla="*/ 192505 h 926431"/>
              <a:gd name="connsiteX7" fmla="*/ 830179 w 830179"/>
              <a:gd name="connsiteY7" fmla="*/ 794084 h 926431"/>
              <a:gd name="connsiteX0" fmla="*/ 156411 w 818147"/>
              <a:gd name="connsiteY0" fmla="*/ 926431 h 926431"/>
              <a:gd name="connsiteX1" fmla="*/ 120316 w 818147"/>
              <a:gd name="connsiteY1" fmla="*/ 493295 h 926431"/>
              <a:gd name="connsiteX2" fmla="*/ 12032 w 818147"/>
              <a:gd name="connsiteY2" fmla="*/ 204537 h 926431"/>
              <a:gd name="connsiteX3" fmla="*/ 0 w 818147"/>
              <a:gd name="connsiteY3" fmla="*/ 48126 h 926431"/>
              <a:gd name="connsiteX4" fmla="*/ 120316 w 818147"/>
              <a:gd name="connsiteY4" fmla="*/ 0 h 926431"/>
              <a:gd name="connsiteX5" fmla="*/ 806116 w 818147"/>
              <a:gd name="connsiteY5" fmla="*/ 48126 h 926431"/>
              <a:gd name="connsiteX6" fmla="*/ 818147 w 818147"/>
              <a:gd name="connsiteY6" fmla="*/ 192505 h 926431"/>
              <a:gd name="connsiteX7" fmla="*/ 794084 w 818147"/>
              <a:gd name="connsiteY7" fmla="*/ 890336 h 9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147" h="926431">
                <a:moveTo>
                  <a:pt x="156411" y="926431"/>
                </a:moveTo>
                <a:lnTo>
                  <a:pt x="120316" y="493295"/>
                </a:lnTo>
                <a:lnTo>
                  <a:pt x="12032" y="204537"/>
                </a:lnTo>
                <a:lnTo>
                  <a:pt x="0" y="48126"/>
                </a:lnTo>
                <a:lnTo>
                  <a:pt x="120316" y="0"/>
                </a:lnTo>
                <a:lnTo>
                  <a:pt x="806116" y="48126"/>
                </a:lnTo>
                <a:lnTo>
                  <a:pt x="818147" y="192505"/>
                </a:lnTo>
                <a:lnTo>
                  <a:pt x="794084" y="890336"/>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p:cNvSpPr/>
          <p:nvPr/>
        </p:nvSpPr>
        <p:spPr>
          <a:xfrm>
            <a:off x="8831179" y="1528011"/>
            <a:ext cx="1564105" cy="457200"/>
          </a:xfrm>
          <a:custGeom>
            <a:avLst/>
            <a:gdLst>
              <a:gd name="connsiteX0" fmla="*/ 0 w 1564105"/>
              <a:gd name="connsiteY0" fmla="*/ 48126 h 457200"/>
              <a:gd name="connsiteX1" fmla="*/ 385010 w 1564105"/>
              <a:gd name="connsiteY1" fmla="*/ 36094 h 457200"/>
              <a:gd name="connsiteX2" fmla="*/ 613610 w 1564105"/>
              <a:gd name="connsiteY2" fmla="*/ 36094 h 457200"/>
              <a:gd name="connsiteX3" fmla="*/ 709863 w 1564105"/>
              <a:gd name="connsiteY3" fmla="*/ 0 h 457200"/>
              <a:gd name="connsiteX4" fmla="*/ 818147 w 1564105"/>
              <a:gd name="connsiteY4" fmla="*/ 48126 h 457200"/>
              <a:gd name="connsiteX5" fmla="*/ 914400 w 1564105"/>
              <a:gd name="connsiteY5" fmla="*/ 180473 h 457200"/>
              <a:gd name="connsiteX6" fmla="*/ 1010653 w 1564105"/>
              <a:gd name="connsiteY6" fmla="*/ 276726 h 457200"/>
              <a:gd name="connsiteX7" fmla="*/ 1130968 w 1564105"/>
              <a:gd name="connsiteY7" fmla="*/ 276726 h 457200"/>
              <a:gd name="connsiteX8" fmla="*/ 1287379 w 1564105"/>
              <a:gd name="connsiteY8" fmla="*/ 433136 h 457200"/>
              <a:gd name="connsiteX9" fmla="*/ 1564105 w 1564105"/>
              <a:gd name="connsiteY9"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05" h="457200">
                <a:moveTo>
                  <a:pt x="0" y="48126"/>
                </a:moveTo>
                <a:lnTo>
                  <a:pt x="385010" y="36094"/>
                </a:lnTo>
                <a:lnTo>
                  <a:pt x="613610" y="36094"/>
                </a:lnTo>
                <a:lnTo>
                  <a:pt x="709863" y="0"/>
                </a:lnTo>
                <a:lnTo>
                  <a:pt x="818147" y="48126"/>
                </a:lnTo>
                <a:lnTo>
                  <a:pt x="914400" y="180473"/>
                </a:lnTo>
                <a:lnTo>
                  <a:pt x="1010653" y="276726"/>
                </a:lnTo>
                <a:lnTo>
                  <a:pt x="1130968" y="276726"/>
                </a:lnTo>
                <a:lnTo>
                  <a:pt x="1287379" y="433136"/>
                </a:lnTo>
                <a:lnTo>
                  <a:pt x="1564105" y="45720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p:cNvSpPr/>
          <p:nvPr/>
        </p:nvSpPr>
        <p:spPr>
          <a:xfrm>
            <a:off x="7963469" y="3872259"/>
            <a:ext cx="1061113" cy="419962"/>
          </a:xfrm>
          <a:custGeom>
            <a:avLst/>
            <a:gdLst>
              <a:gd name="connsiteX0" fmla="*/ 0 w 1061113"/>
              <a:gd name="connsiteY0" fmla="*/ 419962 h 419962"/>
              <a:gd name="connsiteX1" fmla="*/ 187656 w 1061113"/>
              <a:gd name="connsiteY1" fmla="*/ 331251 h 419962"/>
              <a:gd name="connsiteX2" fmla="*/ 293427 w 1061113"/>
              <a:gd name="connsiteY2" fmla="*/ 269837 h 419962"/>
              <a:gd name="connsiteX3" fmla="*/ 399197 w 1061113"/>
              <a:gd name="connsiteY3" fmla="*/ 232305 h 419962"/>
              <a:gd name="connsiteX4" fmla="*/ 511791 w 1061113"/>
              <a:gd name="connsiteY4" fmla="*/ 181126 h 419962"/>
              <a:gd name="connsiteX5" fmla="*/ 600501 w 1061113"/>
              <a:gd name="connsiteY5" fmla="*/ 181126 h 419962"/>
              <a:gd name="connsiteX6" fmla="*/ 689212 w 1061113"/>
              <a:gd name="connsiteY6" fmla="*/ 181126 h 419962"/>
              <a:gd name="connsiteX7" fmla="*/ 767686 w 1061113"/>
              <a:gd name="connsiteY7" fmla="*/ 150419 h 419962"/>
              <a:gd name="connsiteX8" fmla="*/ 856397 w 1061113"/>
              <a:gd name="connsiteY8" fmla="*/ 82180 h 419962"/>
              <a:gd name="connsiteX9" fmla="*/ 928047 w 1061113"/>
              <a:gd name="connsiteY9" fmla="*/ 48060 h 419962"/>
              <a:gd name="connsiteX10" fmla="*/ 982638 w 1061113"/>
              <a:gd name="connsiteY10" fmla="*/ 7117 h 419962"/>
              <a:gd name="connsiteX11" fmla="*/ 1061113 w 1061113"/>
              <a:gd name="connsiteY11" fmla="*/ 293 h 41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113" h="419962">
                <a:moveTo>
                  <a:pt x="0" y="419962"/>
                </a:moveTo>
                <a:cubicBezTo>
                  <a:pt x="69376" y="388117"/>
                  <a:pt x="138752" y="356272"/>
                  <a:pt x="187656" y="331251"/>
                </a:cubicBezTo>
                <a:cubicBezTo>
                  <a:pt x="236561" y="306230"/>
                  <a:pt x="258170" y="286328"/>
                  <a:pt x="293427" y="269837"/>
                </a:cubicBezTo>
                <a:cubicBezTo>
                  <a:pt x="328684" y="253346"/>
                  <a:pt x="362803" y="247090"/>
                  <a:pt x="399197" y="232305"/>
                </a:cubicBezTo>
                <a:cubicBezTo>
                  <a:pt x="435591" y="217520"/>
                  <a:pt x="478240" y="189656"/>
                  <a:pt x="511791" y="181126"/>
                </a:cubicBezTo>
                <a:cubicBezTo>
                  <a:pt x="545342" y="172596"/>
                  <a:pt x="600501" y="181126"/>
                  <a:pt x="600501" y="181126"/>
                </a:cubicBezTo>
                <a:cubicBezTo>
                  <a:pt x="630071" y="181126"/>
                  <a:pt x="661348" y="186244"/>
                  <a:pt x="689212" y="181126"/>
                </a:cubicBezTo>
                <a:cubicBezTo>
                  <a:pt x="717076" y="176008"/>
                  <a:pt x="739822" y="166910"/>
                  <a:pt x="767686" y="150419"/>
                </a:cubicBezTo>
                <a:cubicBezTo>
                  <a:pt x="795550" y="133928"/>
                  <a:pt x="829670" y="99240"/>
                  <a:pt x="856397" y="82180"/>
                </a:cubicBezTo>
                <a:cubicBezTo>
                  <a:pt x="883124" y="65120"/>
                  <a:pt x="907007" y="60570"/>
                  <a:pt x="928047" y="48060"/>
                </a:cubicBezTo>
                <a:cubicBezTo>
                  <a:pt x="949087" y="35549"/>
                  <a:pt x="960460" y="15078"/>
                  <a:pt x="982638" y="7117"/>
                </a:cubicBezTo>
                <a:cubicBezTo>
                  <a:pt x="1004816" y="-844"/>
                  <a:pt x="1032964" y="-276"/>
                  <a:pt x="1061113" y="293"/>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p:cNvSpPr txBox="1"/>
          <p:nvPr/>
        </p:nvSpPr>
        <p:spPr>
          <a:xfrm rot="19382656">
            <a:off x="1810871" y="3057436"/>
            <a:ext cx="8641977" cy="3170099"/>
          </a:xfrm>
          <a:prstGeom prst="rect">
            <a:avLst/>
          </a:prstGeom>
          <a:noFill/>
        </p:spPr>
        <p:txBody>
          <a:bodyPr wrap="square" rtlCol="0">
            <a:spAutoFit/>
          </a:bodyPr>
          <a:lstStyle/>
          <a:p>
            <a:pPr algn="ctr"/>
            <a:r>
              <a:rPr lang="en-GB" sz="20000" dirty="0">
                <a:solidFill>
                  <a:schemeClr val="tx1">
                    <a:alpha val="15000"/>
                  </a:schemeClr>
                </a:solidFill>
              </a:rPr>
              <a:t>DRAFT</a:t>
            </a:r>
          </a:p>
        </p:txBody>
      </p:sp>
    </p:spTree>
    <p:extLst>
      <p:ext uri="{BB962C8B-B14F-4D97-AF65-F5344CB8AC3E}">
        <p14:creationId xmlns:p14="http://schemas.microsoft.com/office/powerpoint/2010/main" val="183903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337" y="867156"/>
            <a:ext cx="11972925" cy="8039100"/>
          </a:xfrm>
          <a:prstGeom prst="rect">
            <a:avLst/>
          </a:prstGeom>
          <a:noFill/>
          <a:ln w="127000">
            <a:noFill/>
          </a:ln>
        </p:spPr>
      </p:pic>
      <p:sp>
        <p:nvSpPr>
          <p:cNvPr id="3" name="Freeform: Shape 2"/>
          <p:cNvSpPr/>
          <p:nvPr/>
        </p:nvSpPr>
        <p:spPr>
          <a:xfrm>
            <a:off x="6333574" y="2217741"/>
            <a:ext cx="652954" cy="2458653"/>
          </a:xfrm>
          <a:custGeom>
            <a:avLst/>
            <a:gdLst>
              <a:gd name="connsiteX0" fmla="*/ 0 w 974558"/>
              <a:gd name="connsiteY0" fmla="*/ 0 h 3669632"/>
              <a:gd name="connsiteX1" fmla="*/ 120315 w 974558"/>
              <a:gd name="connsiteY1" fmla="*/ 433137 h 3669632"/>
              <a:gd name="connsiteX2" fmla="*/ 180473 w 974558"/>
              <a:gd name="connsiteY2" fmla="*/ 493295 h 3669632"/>
              <a:gd name="connsiteX3" fmla="*/ 96252 w 974558"/>
              <a:gd name="connsiteY3" fmla="*/ 902369 h 3669632"/>
              <a:gd name="connsiteX4" fmla="*/ 168442 w 974558"/>
              <a:gd name="connsiteY4" fmla="*/ 1022685 h 3669632"/>
              <a:gd name="connsiteX5" fmla="*/ 529389 w 974558"/>
              <a:gd name="connsiteY5" fmla="*/ 1949116 h 3669632"/>
              <a:gd name="connsiteX6" fmla="*/ 770021 w 974558"/>
              <a:gd name="connsiteY6" fmla="*/ 2370221 h 3669632"/>
              <a:gd name="connsiteX7" fmla="*/ 866273 w 974558"/>
              <a:gd name="connsiteY7" fmla="*/ 2502569 h 3669632"/>
              <a:gd name="connsiteX8" fmla="*/ 974558 w 974558"/>
              <a:gd name="connsiteY8" fmla="*/ 3056021 h 3669632"/>
              <a:gd name="connsiteX9" fmla="*/ 601579 w 974558"/>
              <a:gd name="connsiteY9" fmla="*/ 36696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558" h="3669632">
                <a:moveTo>
                  <a:pt x="0" y="0"/>
                </a:moveTo>
                <a:lnTo>
                  <a:pt x="120315" y="433137"/>
                </a:lnTo>
                <a:lnTo>
                  <a:pt x="180473" y="493295"/>
                </a:lnTo>
                <a:lnTo>
                  <a:pt x="96252" y="902369"/>
                </a:lnTo>
                <a:lnTo>
                  <a:pt x="168442" y="1022685"/>
                </a:lnTo>
                <a:lnTo>
                  <a:pt x="529389" y="1949116"/>
                </a:lnTo>
                <a:lnTo>
                  <a:pt x="770021" y="2370221"/>
                </a:lnTo>
                <a:lnTo>
                  <a:pt x="866273" y="2502569"/>
                </a:lnTo>
                <a:lnTo>
                  <a:pt x="974558" y="3056021"/>
                </a:lnTo>
                <a:lnTo>
                  <a:pt x="601579" y="3669632"/>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Freeform: Shape 3"/>
          <p:cNvSpPr/>
          <p:nvPr/>
        </p:nvSpPr>
        <p:spPr>
          <a:xfrm>
            <a:off x="5414602" y="2902940"/>
            <a:ext cx="1007644" cy="394996"/>
          </a:xfrm>
          <a:custGeom>
            <a:avLst/>
            <a:gdLst>
              <a:gd name="connsiteX0" fmla="*/ 1503947 w 1503947"/>
              <a:gd name="connsiteY0" fmla="*/ 0 h 589547"/>
              <a:gd name="connsiteX1" fmla="*/ 577515 w 1503947"/>
              <a:gd name="connsiteY1" fmla="*/ 372978 h 589547"/>
              <a:gd name="connsiteX2" fmla="*/ 336884 w 1503947"/>
              <a:gd name="connsiteY2" fmla="*/ 433136 h 589547"/>
              <a:gd name="connsiteX3" fmla="*/ 300789 w 1503947"/>
              <a:gd name="connsiteY3" fmla="*/ 493294 h 589547"/>
              <a:gd name="connsiteX4" fmla="*/ 0 w 1503947"/>
              <a:gd name="connsiteY4" fmla="*/ 589547 h 5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47" h="589547">
                <a:moveTo>
                  <a:pt x="1503947" y="0"/>
                </a:moveTo>
                <a:lnTo>
                  <a:pt x="577515" y="372978"/>
                </a:lnTo>
                <a:lnTo>
                  <a:pt x="336884" y="433136"/>
                </a:lnTo>
                <a:lnTo>
                  <a:pt x="300789" y="493294"/>
                </a:lnTo>
                <a:lnTo>
                  <a:pt x="0" y="589547"/>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Shape 4"/>
          <p:cNvSpPr/>
          <p:nvPr/>
        </p:nvSpPr>
        <p:spPr>
          <a:xfrm>
            <a:off x="5954699" y="1355197"/>
            <a:ext cx="386936" cy="870605"/>
          </a:xfrm>
          <a:custGeom>
            <a:avLst/>
            <a:gdLst>
              <a:gd name="connsiteX0" fmla="*/ 577516 w 577516"/>
              <a:gd name="connsiteY0" fmla="*/ 1299411 h 1299411"/>
              <a:gd name="connsiteX1" fmla="*/ 529390 w 577516"/>
              <a:gd name="connsiteY1" fmla="*/ 1058779 h 1299411"/>
              <a:gd name="connsiteX2" fmla="*/ 505327 w 577516"/>
              <a:gd name="connsiteY2" fmla="*/ 866274 h 1299411"/>
              <a:gd name="connsiteX3" fmla="*/ 493295 w 577516"/>
              <a:gd name="connsiteY3" fmla="*/ 794085 h 1299411"/>
              <a:gd name="connsiteX4" fmla="*/ 300790 w 577516"/>
              <a:gd name="connsiteY4" fmla="*/ 529390 h 1299411"/>
              <a:gd name="connsiteX5" fmla="*/ 156411 w 577516"/>
              <a:gd name="connsiteY5" fmla="*/ 252664 h 1299411"/>
              <a:gd name="connsiteX6" fmla="*/ 96253 w 577516"/>
              <a:gd name="connsiteY6" fmla="*/ 96253 h 1299411"/>
              <a:gd name="connsiteX7" fmla="*/ 0 w 577516"/>
              <a:gd name="connsiteY7" fmla="*/ 0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16" h="1299411">
                <a:moveTo>
                  <a:pt x="577516" y="1299411"/>
                </a:moveTo>
                <a:lnTo>
                  <a:pt x="529390" y="1058779"/>
                </a:lnTo>
                <a:lnTo>
                  <a:pt x="505327" y="866274"/>
                </a:lnTo>
                <a:lnTo>
                  <a:pt x="493295" y="794085"/>
                </a:lnTo>
                <a:lnTo>
                  <a:pt x="300790" y="529390"/>
                </a:lnTo>
                <a:lnTo>
                  <a:pt x="156411" y="252664"/>
                </a:lnTo>
                <a:lnTo>
                  <a:pt x="96253" y="96253"/>
                </a:lnTo>
                <a:lnTo>
                  <a:pt x="0" y="0"/>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p:cNvSpPr/>
          <p:nvPr/>
        </p:nvSpPr>
        <p:spPr>
          <a:xfrm>
            <a:off x="5035727" y="2403147"/>
            <a:ext cx="370813" cy="902849"/>
          </a:xfrm>
          <a:custGeom>
            <a:avLst/>
            <a:gdLst>
              <a:gd name="connsiteX0" fmla="*/ 433137 w 433137"/>
              <a:gd name="connsiteY0" fmla="*/ 902369 h 902369"/>
              <a:gd name="connsiteX1" fmla="*/ 156411 w 433137"/>
              <a:gd name="connsiteY1" fmla="*/ 300790 h 902369"/>
              <a:gd name="connsiteX2" fmla="*/ 96253 w 433137"/>
              <a:gd name="connsiteY2" fmla="*/ 204537 h 902369"/>
              <a:gd name="connsiteX3" fmla="*/ 0 w 433137"/>
              <a:gd name="connsiteY3" fmla="*/ 0 h 902369"/>
              <a:gd name="connsiteX0" fmla="*/ 469231 w 469231"/>
              <a:gd name="connsiteY0" fmla="*/ 917520 h 917520"/>
              <a:gd name="connsiteX1" fmla="*/ 192505 w 469231"/>
              <a:gd name="connsiteY1" fmla="*/ 315941 h 917520"/>
              <a:gd name="connsiteX2" fmla="*/ 132347 w 469231"/>
              <a:gd name="connsiteY2" fmla="*/ 219688 h 917520"/>
              <a:gd name="connsiteX3" fmla="*/ 36094 w 469231"/>
              <a:gd name="connsiteY3" fmla="*/ 15151 h 917520"/>
              <a:gd name="connsiteX4" fmla="*/ 0 w 469231"/>
              <a:gd name="connsiteY4" fmla="*/ 15151 h 917520"/>
              <a:gd name="connsiteX0" fmla="*/ 469231 w 469231"/>
              <a:gd name="connsiteY0" fmla="*/ 1143001 h 1143001"/>
              <a:gd name="connsiteX1" fmla="*/ 192505 w 469231"/>
              <a:gd name="connsiteY1" fmla="*/ 541422 h 1143001"/>
              <a:gd name="connsiteX2" fmla="*/ 132347 w 469231"/>
              <a:gd name="connsiteY2" fmla="*/ 445169 h 1143001"/>
              <a:gd name="connsiteX3" fmla="*/ 36094 w 469231"/>
              <a:gd name="connsiteY3" fmla="*/ 240632 h 1143001"/>
              <a:gd name="connsiteX4" fmla="*/ 0 w 469231"/>
              <a:gd name="connsiteY4" fmla="*/ 0 h 1143001"/>
              <a:gd name="connsiteX0" fmla="*/ 481263 w 481263"/>
              <a:gd name="connsiteY0" fmla="*/ 1164705 h 1164705"/>
              <a:gd name="connsiteX1" fmla="*/ 204537 w 481263"/>
              <a:gd name="connsiteY1" fmla="*/ 563126 h 1164705"/>
              <a:gd name="connsiteX2" fmla="*/ 144379 w 481263"/>
              <a:gd name="connsiteY2" fmla="*/ 466873 h 1164705"/>
              <a:gd name="connsiteX3" fmla="*/ 48126 w 481263"/>
              <a:gd name="connsiteY3" fmla="*/ 262336 h 1164705"/>
              <a:gd name="connsiteX4" fmla="*/ 12032 w 481263"/>
              <a:gd name="connsiteY4" fmla="*/ 21704 h 1164705"/>
              <a:gd name="connsiteX5" fmla="*/ 0 w 481263"/>
              <a:gd name="connsiteY5" fmla="*/ 9674 h 1164705"/>
              <a:gd name="connsiteX0" fmla="*/ 493295 w 493295"/>
              <a:gd name="connsiteY0" fmla="*/ 1215189 h 1215189"/>
              <a:gd name="connsiteX1" fmla="*/ 216569 w 493295"/>
              <a:gd name="connsiteY1" fmla="*/ 613610 h 1215189"/>
              <a:gd name="connsiteX2" fmla="*/ 156411 w 493295"/>
              <a:gd name="connsiteY2" fmla="*/ 517357 h 1215189"/>
              <a:gd name="connsiteX3" fmla="*/ 60158 w 493295"/>
              <a:gd name="connsiteY3" fmla="*/ 312820 h 1215189"/>
              <a:gd name="connsiteX4" fmla="*/ 24064 w 493295"/>
              <a:gd name="connsiteY4" fmla="*/ 72188 h 1215189"/>
              <a:gd name="connsiteX5" fmla="*/ 0 w 493295"/>
              <a:gd name="connsiteY5" fmla="*/ 0 h 1215189"/>
              <a:gd name="connsiteX0" fmla="*/ 517358 w 517358"/>
              <a:gd name="connsiteY0" fmla="*/ 1239252 h 1239252"/>
              <a:gd name="connsiteX1" fmla="*/ 240632 w 517358"/>
              <a:gd name="connsiteY1" fmla="*/ 637673 h 1239252"/>
              <a:gd name="connsiteX2" fmla="*/ 180474 w 517358"/>
              <a:gd name="connsiteY2" fmla="*/ 541420 h 1239252"/>
              <a:gd name="connsiteX3" fmla="*/ 84221 w 517358"/>
              <a:gd name="connsiteY3" fmla="*/ 336883 h 1239252"/>
              <a:gd name="connsiteX4" fmla="*/ 48127 w 517358"/>
              <a:gd name="connsiteY4" fmla="*/ 96251 h 1239252"/>
              <a:gd name="connsiteX5" fmla="*/ 24063 w 517358"/>
              <a:gd name="connsiteY5" fmla="*/ 24063 h 1239252"/>
              <a:gd name="connsiteX6" fmla="*/ 0 w 517358"/>
              <a:gd name="connsiteY6" fmla="*/ 0 h 1239252"/>
              <a:gd name="connsiteX0" fmla="*/ 577516 w 577516"/>
              <a:gd name="connsiteY0" fmla="*/ 1335505 h 1335505"/>
              <a:gd name="connsiteX1" fmla="*/ 300790 w 577516"/>
              <a:gd name="connsiteY1" fmla="*/ 733926 h 1335505"/>
              <a:gd name="connsiteX2" fmla="*/ 240632 w 577516"/>
              <a:gd name="connsiteY2" fmla="*/ 637673 h 1335505"/>
              <a:gd name="connsiteX3" fmla="*/ 144379 w 577516"/>
              <a:gd name="connsiteY3" fmla="*/ 433136 h 1335505"/>
              <a:gd name="connsiteX4" fmla="*/ 108285 w 577516"/>
              <a:gd name="connsiteY4" fmla="*/ 192504 h 1335505"/>
              <a:gd name="connsiteX5" fmla="*/ 84221 w 577516"/>
              <a:gd name="connsiteY5" fmla="*/ 120316 h 1335505"/>
              <a:gd name="connsiteX6" fmla="*/ 0 w 577516"/>
              <a:gd name="connsiteY6" fmla="*/ 0 h 1335505"/>
              <a:gd name="connsiteX0" fmla="*/ 553453 w 553453"/>
              <a:gd name="connsiteY0" fmla="*/ 1347536 h 1347536"/>
              <a:gd name="connsiteX1" fmla="*/ 300790 w 553453"/>
              <a:gd name="connsiteY1" fmla="*/ 733926 h 1347536"/>
              <a:gd name="connsiteX2" fmla="*/ 240632 w 553453"/>
              <a:gd name="connsiteY2" fmla="*/ 637673 h 1347536"/>
              <a:gd name="connsiteX3" fmla="*/ 144379 w 553453"/>
              <a:gd name="connsiteY3" fmla="*/ 433136 h 1347536"/>
              <a:gd name="connsiteX4" fmla="*/ 108285 w 553453"/>
              <a:gd name="connsiteY4" fmla="*/ 192504 h 1347536"/>
              <a:gd name="connsiteX5" fmla="*/ 84221 w 553453"/>
              <a:gd name="connsiteY5" fmla="*/ 120316 h 1347536"/>
              <a:gd name="connsiteX6" fmla="*/ 0 w 553453"/>
              <a:gd name="connsiteY6" fmla="*/ 0 h 13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1347536">
                <a:moveTo>
                  <a:pt x="553453" y="1347536"/>
                </a:moveTo>
                <a:lnTo>
                  <a:pt x="300790" y="733926"/>
                </a:lnTo>
                <a:lnTo>
                  <a:pt x="240632" y="637673"/>
                </a:lnTo>
                <a:lnTo>
                  <a:pt x="144379" y="433136"/>
                </a:lnTo>
                <a:cubicBezTo>
                  <a:pt x="122321" y="399046"/>
                  <a:pt x="115805" y="192504"/>
                  <a:pt x="108285" y="192504"/>
                </a:cubicBezTo>
                <a:cubicBezTo>
                  <a:pt x="100264" y="150394"/>
                  <a:pt x="86728" y="122822"/>
                  <a:pt x="84221" y="120316"/>
                </a:cubicBezTo>
                <a:cubicBezTo>
                  <a:pt x="76200" y="104274"/>
                  <a:pt x="5013" y="5013"/>
                  <a:pt x="0" y="0"/>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Freeform: Shape 22"/>
          <p:cNvSpPr/>
          <p:nvPr/>
        </p:nvSpPr>
        <p:spPr>
          <a:xfrm>
            <a:off x="3506123" y="4273178"/>
            <a:ext cx="2593677" cy="846422"/>
          </a:xfrm>
          <a:custGeom>
            <a:avLst/>
            <a:gdLst>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621506 w 4114800"/>
              <a:gd name="connsiteY5" fmla="*/ 902369 h 1263316"/>
              <a:gd name="connsiteX6" fmla="*/ 3465095 w 4114800"/>
              <a:gd name="connsiteY6" fmla="*/ 830179 h 1263316"/>
              <a:gd name="connsiteX7" fmla="*/ 3368843 w 4114800"/>
              <a:gd name="connsiteY7" fmla="*/ 649705 h 1263316"/>
              <a:gd name="connsiteX8" fmla="*/ 3224464 w 4114800"/>
              <a:gd name="connsiteY8" fmla="*/ 565484 h 1263316"/>
              <a:gd name="connsiteX9" fmla="*/ 3080085 w 4114800"/>
              <a:gd name="connsiteY9" fmla="*/ 409074 h 1263316"/>
              <a:gd name="connsiteX10" fmla="*/ 2923674 w 4114800"/>
              <a:gd name="connsiteY10" fmla="*/ 360948 h 1263316"/>
              <a:gd name="connsiteX11" fmla="*/ 2803358 w 4114800"/>
              <a:gd name="connsiteY11" fmla="*/ 312821 h 1263316"/>
              <a:gd name="connsiteX12" fmla="*/ 2767264 w 4114800"/>
              <a:gd name="connsiteY12" fmla="*/ 252663 h 1263316"/>
              <a:gd name="connsiteX13" fmla="*/ 2695074 w 4114800"/>
              <a:gd name="connsiteY13" fmla="*/ 60158 h 1263316"/>
              <a:gd name="connsiteX14" fmla="*/ 2622885 w 4114800"/>
              <a:gd name="connsiteY14" fmla="*/ 60158 h 1263316"/>
              <a:gd name="connsiteX15" fmla="*/ 2418348 w 4114800"/>
              <a:gd name="connsiteY15" fmla="*/ 144379 h 1263316"/>
              <a:gd name="connsiteX16" fmla="*/ 2346158 w 4114800"/>
              <a:gd name="connsiteY16" fmla="*/ 0 h 1263316"/>
              <a:gd name="connsiteX17" fmla="*/ 2249906 w 4114800"/>
              <a:gd name="connsiteY17" fmla="*/ 24063 h 1263316"/>
              <a:gd name="connsiteX18" fmla="*/ 1961148 w 4114800"/>
              <a:gd name="connsiteY18" fmla="*/ 144379 h 1263316"/>
              <a:gd name="connsiteX19" fmla="*/ 1564106 w 4114800"/>
              <a:gd name="connsiteY19" fmla="*/ 481263 h 1263316"/>
              <a:gd name="connsiteX20" fmla="*/ 1371600 w 4114800"/>
              <a:gd name="connsiteY20" fmla="*/ 637674 h 1263316"/>
              <a:gd name="connsiteX21" fmla="*/ 1371600 w 4114800"/>
              <a:gd name="connsiteY21" fmla="*/ 818148 h 1263316"/>
              <a:gd name="connsiteX22" fmla="*/ 1431758 w 4114800"/>
              <a:gd name="connsiteY22" fmla="*/ 926432 h 1263316"/>
              <a:gd name="connsiteX23" fmla="*/ 1419727 w 4114800"/>
              <a:gd name="connsiteY23" fmla="*/ 1094874 h 1263316"/>
              <a:gd name="connsiteX24" fmla="*/ 842211 w 4114800"/>
              <a:gd name="connsiteY24" fmla="*/ 1106905 h 1263316"/>
              <a:gd name="connsiteX25" fmla="*/ 757990 w 4114800"/>
              <a:gd name="connsiteY25" fmla="*/ 1082842 h 1263316"/>
              <a:gd name="connsiteX26" fmla="*/ 661737 w 4114800"/>
              <a:gd name="connsiteY26" fmla="*/ 1106905 h 1263316"/>
              <a:gd name="connsiteX27" fmla="*/ 0 w 4114800"/>
              <a:gd name="connsiteY27"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465095 w 4114800"/>
              <a:gd name="connsiteY5" fmla="*/ 830179 h 1263316"/>
              <a:gd name="connsiteX6" fmla="*/ 3368843 w 4114800"/>
              <a:gd name="connsiteY6" fmla="*/ 649705 h 1263316"/>
              <a:gd name="connsiteX7" fmla="*/ 3224464 w 4114800"/>
              <a:gd name="connsiteY7" fmla="*/ 565484 h 1263316"/>
              <a:gd name="connsiteX8" fmla="*/ 3080085 w 4114800"/>
              <a:gd name="connsiteY8" fmla="*/ 409074 h 1263316"/>
              <a:gd name="connsiteX9" fmla="*/ 2923674 w 4114800"/>
              <a:gd name="connsiteY9" fmla="*/ 360948 h 1263316"/>
              <a:gd name="connsiteX10" fmla="*/ 2803358 w 4114800"/>
              <a:gd name="connsiteY10" fmla="*/ 312821 h 1263316"/>
              <a:gd name="connsiteX11" fmla="*/ 2767264 w 4114800"/>
              <a:gd name="connsiteY11" fmla="*/ 252663 h 1263316"/>
              <a:gd name="connsiteX12" fmla="*/ 2695074 w 4114800"/>
              <a:gd name="connsiteY12" fmla="*/ 60158 h 1263316"/>
              <a:gd name="connsiteX13" fmla="*/ 2622885 w 4114800"/>
              <a:gd name="connsiteY13" fmla="*/ 60158 h 1263316"/>
              <a:gd name="connsiteX14" fmla="*/ 2418348 w 4114800"/>
              <a:gd name="connsiteY14" fmla="*/ 144379 h 1263316"/>
              <a:gd name="connsiteX15" fmla="*/ 2346158 w 4114800"/>
              <a:gd name="connsiteY15" fmla="*/ 0 h 1263316"/>
              <a:gd name="connsiteX16" fmla="*/ 2249906 w 4114800"/>
              <a:gd name="connsiteY16" fmla="*/ 24063 h 1263316"/>
              <a:gd name="connsiteX17" fmla="*/ 1961148 w 4114800"/>
              <a:gd name="connsiteY17" fmla="*/ 144379 h 1263316"/>
              <a:gd name="connsiteX18" fmla="*/ 1564106 w 4114800"/>
              <a:gd name="connsiteY18" fmla="*/ 481263 h 1263316"/>
              <a:gd name="connsiteX19" fmla="*/ 1371600 w 4114800"/>
              <a:gd name="connsiteY19" fmla="*/ 637674 h 1263316"/>
              <a:gd name="connsiteX20" fmla="*/ 1371600 w 4114800"/>
              <a:gd name="connsiteY20" fmla="*/ 818148 h 1263316"/>
              <a:gd name="connsiteX21" fmla="*/ 1431758 w 4114800"/>
              <a:gd name="connsiteY21" fmla="*/ 926432 h 1263316"/>
              <a:gd name="connsiteX22" fmla="*/ 1419727 w 4114800"/>
              <a:gd name="connsiteY22" fmla="*/ 1094874 h 1263316"/>
              <a:gd name="connsiteX23" fmla="*/ 842211 w 4114800"/>
              <a:gd name="connsiteY23" fmla="*/ 1106905 h 1263316"/>
              <a:gd name="connsiteX24" fmla="*/ 757990 w 4114800"/>
              <a:gd name="connsiteY24" fmla="*/ 1082842 h 1263316"/>
              <a:gd name="connsiteX25" fmla="*/ 661737 w 4114800"/>
              <a:gd name="connsiteY25" fmla="*/ 1106905 h 1263316"/>
              <a:gd name="connsiteX26" fmla="*/ 0 w 4114800"/>
              <a:gd name="connsiteY26"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368843 w 4114800"/>
              <a:gd name="connsiteY5" fmla="*/ 649705 h 1263316"/>
              <a:gd name="connsiteX6" fmla="*/ 3224464 w 4114800"/>
              <a:gd name="connsiteY6" fmla="*/ 565484 h 1263316"/>
              <a:gd name="connsiteX7" fmla="*/ 3080085 w 4114800"/>
              <a:gd name="connsiteY7" fmla="*/ 409074 h 1263316"/>
              <a:gd name="connsiteX8" fmla="*/ 2923674 w 4114800"/>
              <a:gd name="connsiteY8" fmla="*/ 360948 h 1263316"/>
              <a:gd name="connsiteX9" fmla="*/ 2803358 w 4114800"/>
              <a:gd name="connsiteY9" fmla="*/ 312821 h 1263316"/>
              <a:gd name="connsiteX10" fmla="*/ 2767264 w 4114800"/>
              <a:gd name="connsiteY10" fmla="*/ 252663 h 1263316"/>
              <a:gd name="connsiteX11" fmla="*/ 2695074 w 4114800"/>
              <a:gd name="connsiteY11" fmla="*/ 60158 h 1263316"/>
              <a:gd name="connsiteX12" fmla="*/ 2622885 w 4114800"/>
              <a:gd name="connsiteY12" fmla="*/ 60158 h 1263316"/>
              <a:gd name="connsiteX13" fmla="*/ 2418348 w 4114800"/>
              <a:gd name="connsiteY13" fmla="*/ 144379 h 1263316"/>
              <a:gd name="connsiteX14" fmla="*/ 2346158 w 4114800"/>
              <a:gd name="connsiteY14" fmla="*/ 0 h 1263316"/>
              <a:gd name="connsiteX15" fmla="*/ 2249906 w 4114800"/>
              <a:gd name="connsiteY15" fmla="*/ 24063 h 1263316"/>
              <a:gd name="connsiteX16" fmla="*/ 1961148 w 4114800"/>
              <a:gd name="connsiteY16" fmla="*/ 144379 h 1263316"/>
              <a:gd name="connsiteX17" fmla="*/ 1564106 w 4114800"/>
              <a:gd name="connsiteY17" fmla="*/ 481263 h 1263316"/>
              <a:gd name="connsiteX18" fmla="*/ 1371600 w 4114800"/>
              <a:gd name="connsiteY18" fmla="*/ 637674 h 1263316"/>
              <a:gd name="connsiteX19" fmla="*/ 1371600 w 4114800"/>
              <a:gd name="connsiteY19" fmla="*/ 818148 h 1263316"/>
              <a:gd name="connsiteX20" fmla="*/ 1431758 w 4114800"/>
              <a:gd name="connsiteY20" fmla="*/ 926432 h 1263316"/>
              <a:gd name="connsiteX21" fmla="*/ 1419727 w 4114800"/>
              <a:gd name="connsiteY21" fmla="*/ 1094874 h 1263316"/>
              <a:gd name="connsiteX22" fmla="*/ 842211 w 4114800"/>
              <a:gd name="connsiteY22" fmla="*/ 1106905 h 1263316"/>
              <a:gd name="connsiteX23" fmla="*/ 757990 w 4114800"/>
              <a:gd name="connsiteY23" fmla="*/ 1082842 h 1263316"/>
              <a:gd name="connsiteX24" fmla="*/ 661737 w 4114800"/>
              <a:gd name="connsiteY24" fmla="*/ 1106905 h 1263316"/>
              <a:gd name="connsiteX25" fmla="*/ 0 w 4114800"/>
              <a:gd name="connsiteY25"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368843 w 4114800"/>
              <a:gd name="connsiteY4" fmla="*/ 649705 h 1263316"/>
              <a:gd name="connsiteX5" fmla="*/ 3224464 w 4114800"/>
              <a:gd name="connsiteY5" fmla="*/ 565484 h 1263316"/>
              <a:gd name="connsiteX6" fmla="*/ 3080085 w 4114800"/>
              <a:gd name="connsiteY6" fmla="*/ 409074 h 1263316"/>
              <a:gd name="connsiteX7" fmla="*/ 2923674 w 4114800"/>
              <a:gd name="connsiteY7" fmla="*/ 360948 h 1263316"/>
              <a:gd name="connsiteX8" fmla="*/ 2803358 w 4114800"/>
              <a:gd name="connsiteY8" fmla="*/ 312821 h 1263316"/>
              <a:gd name="connsiteX9" fmla="*/ 2767264 w 4114800"/>
              <a:gd name="connsiteY9" fmla="*/ 252663 h 1263316"/>
              <a:gd name="connsiteX10" fmla="*/ 2695074 w 4114800"/>
              <a:gd name="connsiteY10" fmla="*/ 60158 h 1263316"/>
              <a:gd name="connsiteX11" fmla="*/ 2622885 w 4114800"/>
              <a:gd name="connsiteY11" fmla="*/ 60158 h 1263316"/>
              <a:gd name="connsiteX12" fmla="*/ 2418348 w 4114800"/>
              <a:gd name="connsiteY12" fmla="*/ 144379 h 1263316"/>
              <a:gd name="connsiteX13" fmla="*/ 2346158 w 4114800"/>
              <a:gd name="connsiteY13" fmla="*/ 0 h 1263316"/>
              <a:gd name="connsiteX14" fmla="*/ 2249906 w 4114800"/>
              <a:gd name="connsiteY14" fmla="*/ 24063 h 1263316"/>
              <a:gd name="connsiteX15" fmla="*/ 1961148 w 4114800"/>
              <a:gd name="connsiteY15" fmla="*/ 144379 h 1263316"/>
              <a:gd name="connsiteX16" fmla="*/ 1564106 w 4114800"/>
              <a:gd name="connsiteY16" fmla="*/ 481263 h 1263316"/>
              <a:gd name="connsiteX17" fmla="*/ 1371600 w 4114800"/>
              <a:gd name="connsiteY17" fmla="*/ 637674 h 1263316"/>
              <a:gd name="connsiteX18" fmla="*/ 1371600 w 4114800"/>
              <a:gd name="connsiteY18" fmla="*/ 818148 h 1263316"/>
              <a:gd name="connsiteX19" fmla="*/ 1431758 w 4114800"/>
              <a:gd name="connsiteY19" fmla="*/ 926432 h 1263316"/>
              <a:gd name="connsiteX20" fmla="*/ 1419727 w 4114800"/>
              <a:gd name="connsiteY20" fmla="*/ 1094874 h 1263316"/>
              <a:gd name="connsiteX21" fmla="*/ 842211 w 4114800"/>
              <a:gd name="connsiteY21" fmla="*/ 1106905 h 1263316"/>
              <a:gd name="connsiteX22" fmla="*/ 757990 w 4114800"/>
              <a:gd name="connsiteY22" fmla="*/ 1082842 h 1263316"/>
              <a:gd name="connsiteX23" fmla="*/ 661737 w 4114800"/>
              <a:gd name="connsiteY23" fmla="*/ 1106905 h 1263316"/>
              <a:gd name="connsiteX24" fmla="*/ 0 w 4114800"/>
              <a:gd name="connsiteY24"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368843 w 4114800"/>
              <a:gd name="connsiteY3" fmla="*/ 649705 h 1263316"/>
              <a:gd name="connsiteX4" fmla="*/ 3224464 w 4114800"/>
              <a:gd name="connsiteY4" fmla="*/ 565484 h 1263316"/>
              <a:gd name="connsiteX5" fmla="*/ 3080085 w 4114800"/>
              <a:gd name="connsiteY5" fmla="*/ 409074 h 1263316"/>
              <a:gd name="connsiteX6" fmla="*/ 2923674 w 4114800"/>
              <a:gd name="connsiteY6" fmla="*/ 360948 h 1263316"/>
              <a:gd name="connsiteX7" fmla="*/ 2803358 w 4114800"/>
              <a:gd name="connsiteY7" fmla="*/ 312821 h 1263316"/>
              <a:gd name="connsiteX8" fmla="*/ 2767264 w 4114800"/>
              <a:gd name="connsiteY8" fmla="*/ 252663 h 1263316"/>
              <a:gd name="connsiteX9" fmla="*/ 2695074 w 4114800"/>
              <a:gd name="connsiteY9" fmla="*/ 60158 h 1263316"/>
              <a:gd name="connsiteX10" fmla="*/ 2622885 w 4114800"/>
              <a:gd name="connsiteY10" fmla="*/ 60158 h 1263316"/>
              <a:gd name="connsiteX11" fmla="*/ 2418348 w 4114800"/>
              <a:gd name="connsiteY11" fmla="*/ 144379 h 1263316"/>
              <a:gd name="connsiteX12" fmla="*/ 2346158 w 4114800"/>
              <a:gd name="connsiteY12" fmla="*/ 0 h 1263316"/>
              <a:gd name="connsiteX13" fmla="*/ 2249906 w 4114800"/>
              <a:gd name="connsiteY13" fmla="*/ 24063 h 1263316"/>
              <a:gd name="connsiteX14" fmla="*/ 1961148 w 4114800"/>
              <a:gd name="connsiteY14" fmla="*/ 144379 h 1263316"/>
              <a:gd name="connsiteX15" fmla="*/ 1564106 w 4114800"/>
              <a:gd name="connsiteY15" fmla="*/ 481263 h 1263316"/>
              <a:gd name="connsiteX16" fmla="*/ 1371600 w 4114800"/>
              <a:gd name="connsiteY16" fmla="*/ 637674 h 1263316"/>
              <a:gd name="connsiteX17" fmla="*/ 1371600 w 4114800"/>
              <a:gd name="connsiteY17" fmla="*/ 818148 h 1263316"/>
              <a:gd name="connsiteX18" fmla="*/ 1431758 w 4114800"/>
              <a:gd name="connsiteY18" fmla="*/ 926432 h 1263316"/>
              <a:gd name="connsiteX19" fmla="*/ 1419727 w 4114800"/>
              <a:gd name="connsiteY19" fmla="*/ 1094874 h 1263316"/>
              <a:gd name="connsiteX20" fmla="*/ 842211 w 4114800"/>
              <a:gd name="connsiteY20" fmla="*/ 1106905 h 1263316"/>
              <a:gd name="connsiteX21" fmla="*/ 757990 w 4114800"/>
              <a:gd name="connsiteY21" fmla="*/ 1082842 h 1263316"/>
              <a:gd name="connsiteX22" fmla="*/ 661737 w 4114800"/>
              <a:gd name="connsiteY22" fmla="*/ 1106905 h 1263316"/>
              <a:gd name="connsiteX23" fmla="*/ 0 w 4114800"/>
              <a:gd name="connsiteY23" fmla="*/ 637674 h 1263316"/>
              <a:gd name="connsiteX0" fmla="*/ 4114800 w 4114800"/>
              <a:gd name="connsiteY0" fmla="*/ 1034716 h 1143000"/>
              <a:gd name="connsiteX1" fmla="*/ 3922295 w 4114800"/>
              <a:gd name="connsiteY1" fmla="*/ 1143000 h 1143000"/>
              <a:gd name="connsiteX2" fmla="*/ 3368843 w 4114800"/>
              <a:gd name="connsiteY2" fmla="*/ 649705 h 1143000"/>
              <a:gd name="connsiteX3" fmla="*/ 3224464 w 4114800"/>
              <a:gd name="connsiteY3" fmla="*/ 565484 h 1143000"/>
              <a:gd name="connsiteX4" fmla="*/ 3080085 w 4114800"/>
              <a:gd name="connsiteY4" fmla="*/ 409074 h 1143000"/>
              <a:gd name="connsiteX5" fmla="*/ 2923674 w 4114800"/>
              <a:gd name="connsiteY5" fmla="*/ 360948 h 1143000"/>
              <a:gd name="connsiteX6" fmla="*/ 2803358 w 4114800"/>
              <a:gd name="connsiteY6" fmla="*/ 312821 h 1143000"/>
              <a:gd name="connsiteX7" fmla="*/ 2767264 w 4114800"/>
              <a:gd name="connsiteY7" fmla="*/ 252663 h 1143000"/>
              <a:gd name="connsiteX8" fmla="*/ 2695074 w 4114800"/>
              <a:gd name="connsiteY8" fmla="*/ 60158 h 1143000"/>
              <a:gd name="connsiteX9" fmla="*/ 2622885 w 4114800"/>
              <a:gd name="connsiteY9" fmla="*/ 60158 h 1143000"/>
              <a:gd name="connsiteX10" fmla="*/ 2418348 w 4114800"/>
              <a:gd name="connsiteY10" fmla="*/ 144379 h 1143000"/>
              <a:gd name="connsiteX11" fmla="*/ 2346158 w 4114800"/>
              <a:gd name="connsiteY11" fmla="*/ 0 h 1143000"/>
              <a:gd name="connsiteX12" fmla="*/ 2249906 w 4114800"/>
              <a:gd name="connsiteY12" fmla="*/ 24063 h 1143000"/>
              <a:gd name="connsiteX13" fmla="*/ 1961148 w 4114800"/>
              <a:gd name="connsiteY13" fmla="*/ 144379 h 1143000"/>
              <a:gd name="connsiteX14" fmla="*/ 1564106 w 4114800"/>
              <a:gd name="connsiteY14" fmla="*/ 481263 h 1143000"/>
              <a:gd name="connsiteX15" fmla="*/ 1371600 w 4114800"/>
              <a:gd name="connsiteY15" fmla="*/ 637674 h 1143000"/>
              <a:gd name="connsiteX16" fmla="*/ 1371600 w 4114800"/>
              <a:gd name="connsiteY16" fmla="*/ 818148 h 1143000"/>
              <a:gd name="connsiteX17" fmla="*/ 1431758 w 4114800"/>
              <a:gd name="connsiteY17" fmla="*/ 926432 h 1143000"/>
              <a:gd name="connsiteX18" fmla="*/ 1419727 w 4114800"/>
              <a:gd name="connsiteY18" fmla="*/ 1094874 h 1143000"/>
              <a:gd name="connsiteX19" fmla="*/ 842211 w 4114800"/>
              <a:gd name="connsiteY19" fmla="*/ 1106905 h 1143000"/>
              <a:gd name="connsiteX20" fmla="*/ 757990 w 4114800"/>
              <a:gd name="connsiteY20" fmla="*/ 1082842 h 1143000"/>
              <a:gd name="connsiteX21" fmla="*/ 661737 w 4114800"/>
              <a:gd name="connsiteY21" fmla="*/ 1106905 h 1143000"/>
              <a:gd name="connsiteX22" fmla="*/ 0 w 4114800"/>
              <a:gd name="connsiteY22" fmla="*/ 637674 h 1143000"/>
              <a:gd name="connsiteX0" fmla="*/ 3922295 w 3922295"/>
              <a:gd name="connsiteY0" fmla="*/ 1143000 h 1143000"/>
              <a:gd name="connsiteX1" fmla="*/ 3368843 w 3922295"/>
              <a:gd name="connsiteY1" fmla="*/ 649705 h 1143000"/>
              <a:gd name="connsiteX2" fmla="*/ 3224464 w 3922295"/>
              <a:gd name="connsiteY2" fmla="*/ 565484 h 1143000"/>
              <a:gd name="connsiteX3" fmla="*/ 3080085 w 3922295"/>
              <a:gd name="connsiteY3" fmla="*/ 409074 h 1143000"/>
              <a:gd name="connsiteX4" fmla="*/ 2923674 w 3922295"/>
              <a:gd name="connsiteY4" fmla="*/ 360948 h 1143000"/>
              <a:gd name="connsiteX5" fmla="*/ 2803358 w 3922295"/>
              <a:gd name="connsiteY5" fmla="*/ 312821 h 1143000"/>
              <a:gd name="connsiteX6" fmla="*/ 2767264 w 3922295"/>
              <a:gd name="connsiteY6" fmla="*/ 252663 h 1143000"/>
              <a:gd name="connsiteX7" fmla="*/ 2695074 w 3922295"/>
              <a:gd name="connsiteY7" fmla="*/ 60158 h 1143000"/>
              <a:gd name="connsiteX8" fmla="*/ 2622885 w 3922295"/>
              <a:gd name="connsiteY8" fmla="*/ 60158 h 1143000"/>
              <a:gd name="connsiteX9" fmla="*/ 2418348 w 3922295"/>
              <a:gd name="connsiteY9" fmla="*/ 144379 h 1143000"/>
              <a:gd name="connsiteX10" fmla="*/ 2346158 w 3922295"/>
              <a:gd name="connsiteY10" fmla="*/ 0 h 1143000"/>
              <a:gd name="connsiteX11" fmla="*/ 2249906 w 3922295"/>
              <a:gd name="connsiteY11" fmla="*/ 24063 h 1143000"/>
              <a:gd name="connsiteX12" fmla="*/ 1961148 w 3922295"/>
              <a:gd name="connsiteY12" fmla="*/ 144379 h 1143000"/>
              <a:gd name="connsiteX13" fmla="*/ 1564106 w 3922295"/>
              <a:gd name="connsiteY13" fmla="*/ 481263 h 1143000"/>
              <a:gd name="connsiteX14" fmla="*/ 1371600 w 3922295"/>
              <a:gd name="connsiteY14" fmla="*/ 637674 h 1143000"/>
              <a:gd name="connsiteX15" fmla="*/ 1371600 w 3922295"/>
              <a:gd name="connsiteY15" fmla="*/ 818148 h 1143000"/>
              <a:gd name="connsiteX16" fmla="*/ 1431758 w 3922295"/>
              <a:gd name="connsiteY16" fmla="*/ 926432 h 1143000"/>
              <a:gd name="connsiteX17" fmla="*/ 1419727 w 3922295"/>
              <a:gd name="connsiteY17" fmla="*/ 1094874 h 1143000"/>
              <a:gd name="connsiteX18" fmla="*/ 842211 w 3922295"/>
              <a:gd name="connsiteY18" fmla="*/ 1106905 h 1143000"/>
              <a:gd name="connsiteX19" fmla="*/ 757990 w 3922295"/>
              <a:gd name="connsiteY19" fmla="*/ 1082842 h 1143000"/>
              <a:gd name="connsiteX20" fmla="*/ 661737 w 3922295"/>
              <a:gd name="connsiteY20" fmla="*/ 1106905 h 1143000"/>
              <a:gd name="connsiteX21" fmla="*/ 0 w 3922295"/>
              <a:gd name="connsiteY21" fmla="*/ 637674 h 1143000"/>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371600 w 3368843"/>
              <a:gd name="connsiteY13" fmla="*/ 637674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275347 w 3368843"/>
              <a:gd name="connsiteY13" fmla="*/ 733927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431758 w 3368843"/>
              <a:gd name="connsiteY15" fmla="*/ 926432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433137 w 3368843"/>
              <a:gd name="connsiteY19" fmla="*/ 1263316 h 1287379"/>
              <a:gd name="connsiteX20" fmla="*/ 0 w 3368843"/>
              <a:gd name="connsiteY20" fmla="*/ 637674 h 1287379"/>
              <a:gd name="connsiteX0" fmla="*/ 3681664 w 3681664"/>
              <a:gd name="connsiteY0" fmla="*/ 649705 h 1287379"/>
              <a:gd name="connsiteX1" fmla="*/ 3537285 w 3681664"/>
              <a:gd name="connsiteY1" fmla="*/ 565484 h 1287379"/>
              <a:gd name="connsiteX2" fmla="*/ 3392906 w 3681664"/>
              <a:gd name="connsiteY2" fmla="*/ 409074 h 1287379"/>
              <a:gd name="connsiteX3" fmla="*/ 3236495 w 3681664"/>
              <a:gd name="connsiteY3" fmla="*/ 360948 h 1287379"/>
              <a:gd name="connsiteX4" fmla="*/ 3116179 w 3681664"/>
              <a:gd name="connsiteY4" fmla="*/ 312821 h 1287379"/>
              <a:gd name="connsiteX5" fmla="*/ 3080085 w 3681664"/>
              <a:gd name="connsiteY5" fmla="*/ 252663 h 1287379"/>
              <a:gd name="connsiteX6" fmla="*/ 3007895 w 3681664"/>
              <a:gd name="connsiteY6" fmla="*/ 60158 h 1287379"/>
              <a:gd name="connsiteX7" fmla="*/ 2935706 w 3681664"/>
              <a:gd name="connsiteY7" fmla="*/ 60158 h 1287379"/>
              <a:gd name="connsiteX8" fmla="*/ 2731169 w 3681664"/>
              <a:gd name="connsiteY8" fmla="*/ 144379 h 1287379"/>
              <a:gd name="connsiteX9" fmla="*/ 2658979 w 3681664"/>
              <a:gd name="connsiteY9" fmla="*/ 0 h 1287379"/>
              <a:gd name="connsiteX10" fmla="*/ 2562727 w 3681664"/>
              <a:gd name="connsiteY10" fmla="*/ 24063 h 1287379"/>
              <a:gd name="connsiteX11" fmla="*/ 2273969 w 3681664"/>
              <a:gd name="connsiteY11" fmla="*/ 144379 h 1287379"/>
              <a:gd name="connsiteX12" fmla="*/ 1876927 w 3681664"/>
              <a:gd name="connsiteY12" fmla="*/ 481263 h 1287379"/>
              <a:gd name="connsiteX13" fmla="*/ 1588168 w 3681664"/>
              <a:gd name="connsiteY13" fmla="*/ 733927 h 1287379"/>
              <a:gd name="connsiteX14" fmla="*/ 1600200 w 3681664"/>
              <a:gd name="connsiteY14" fmla="*/ 890338 h 1287379"/>
              <a:gd name="connsiteX15" fmla="*/ 1660358 w 3681664"/>
              <a:gd name="connsiteY15" fmla="*/ 1034716 h 1287379"/>
              <a:gd name="connsiteX16" fmla="*/ 1564106 w 3681664"/>
              <a:gd name="connsiteY16" fmla="*/ 1287379 h 1287379"/>
              <a:gd name="connsiteX17" fmla="*/ 998621 w 3681664"/>
              <a:gd name="connsiteY17" fmla="*/ 1263316 h 1287379"/>
              <a:gd name="connsiteX18" fmla="*/ 830180 w 3681664"/>
              <a:gd name="connsiteY18" fmla="*/ 1227221 h 1287379"/>
              <a:gd name="connsiteX19" fmla="*/ 745958 w 3681664"/>
              <a:gd name="connsiteY19" fmla="*/ 1263316 h 1287379"/>
              <a:gd name="connsiteX20" fmla="*/ 0 w 3681664"/>
              <a:gd name="connsiteY20" fmla="*/ 709863 h 1287379"/>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60358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24263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392906 w 3681664"/>
              <a:gd name="connsiteY1" fmla="*/ 409074 h 1263316"/>
              <a:gd name="connsiteX2" fmla="*/ 3236495 w 3681664"/>
              <a:gd name="connsiteY2" fmla="*/ 360948 h 1263316"/>
              <a:gd name="connsiteX3" fmla="*/ 3116179 w 3681664"/>
              <a:gd name="connsiteY3" fmla="*/ 312821 h 1263316"/>
              <a:gd name="connsiteX4" fmla="*/ 3080085 w 3681664"/>
              <a:gd name="connsiteY4" fmla="*/ 252663 h 1263316"/>
              <a:gd name="connsiteX5" fmla="*/ 3007895 w 3681664"/>
              <a:gd name="connsiteY5" fmla="*/ 60158 h 1263316"/>
              <a:gd name="connsiteX6" fmla="*/ 2935706 w 3681664"/>
              <a:gd name="connsiteY6" fmla="*/ 60158 h 1263316"/>
              <a:gd name="connsiteX7" fmla="*/ 2731169 w 3681664"/>
              <a:gd name="connsiteY7" fmla="*/ 144379 h 1263316"/>
              <a:gd name="connsiteX8" fmla="*/ 2658979 w 3681664"/>
              <a:gd name="connsiteY8" fmla="*/ 0 h 1263316"/>
              <a:gd name="connsiteX9" fmla="*/ 2562727 w 3681664"/>
              <a:gd name="connsiteY9" fmla="*/ 24063 h 1263316"/>
              <a:gd name="connsiteX10" fmla="*/ 2273969 w 3681664"/>
              <a:gd name="connsiteY10" fmla="*/ 144379 h 1263316"/>
              <a:gd name="connsiteX11" fmla="*/ 1876927 w 3681664"/>
              <a:gd name="connsiteY11" fmla="*/ 481263 h 1263316"/>
              <a:gd name="connsiteX12" fmla="*/ 1588168 w 3681664"/>
              <a:gd name="connsiteY12" fmla="*/ 733927 h 1263316"/>
              <a:gd name="connsiteX13" fmla="*/ 1600200 w 3681664"/>
              <a:gd name="connsiteY13" fmla="*/ 890338 h 1263316"/>
              <a:gd name="connsiteX14" fmla="*/ 1624263 w 3681664"/>
              <a:gd name="connsiteY14" fmla="*/ 1034716 h 1263316"/>
              <a:gd name="connsiteX15" fmla="*/ 1552074 w 3681664"/>
              <a:gd name="connsiteY15" fmla="*/ 1251284 h 1263316"/>
              <a:gd name="connsiteX16" fmla="*/ 998621 w 3681664"/>
              <a:gd name="connsiteY16" fmla="*/ 1263316 h 1263316"/>
              <a:gd name="connsiteX17" fmla="*/ 830180 w 3681664"/>
              <a:gd name="connsiteY17" fmla="*/ 1227221 h 1263316"/>
              <a:gd name="connsiteX18" fmla="*/ 745958 w 3681664"/>
              <a:gd name="connsiteY18" fmla="*/ 1263316 h 1263316"/>
              <a:gd name="connsiteX19" fmla="*/ 0 w 3681664"/>
              <a:gd name="connsiteY19"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600200 w 3392906"/>
              <a:gd name="connsiteY12" fmla="*/ 890338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52274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477127 w 3477127"/>
              <a:gd name="connsiteY0" fmla="*/ 481264 h 1263316"/>
              <a:gd name="connsiteX1" fmla="*/ 3236495 w 3477127"/>
              <a:gd name="connsiteY1" fmla="*/ 360948 h 1263316"/>
              <a:gd name="connsiteX2" fmla="*/ 3152274 w 3477127"/>
              <a:gd name="connsiteY2" fmla="*/ 312821 h 1263316"/>
              <a:gd name="connsiteX3" fmla="*/ 3080085 w 3477127"/>
              <a:gd name="connsiteY3" fmla="*/ 252663 h 1263316"/>
              <a:gd name="connsiteX4" fmla="*/ 3007895 w 3477127"/>
              <a:gd name="connsiteY4" fmla="*/ 60158 h 1263316"/>
              <a:gd name="connsiteX5" fmla="*/ 2935706 w 3477127"/>
              <a:gd name="connsiteY5" fmla="*/ 60158 h 1263316"/>
              <a:gd name="connsiteX6" fmla="*/ 2731169 w 3477127"/>
              <a:gd name="connsiteY6" fmla="*/ 144379 h 1263316"/>
              <a:gd name="connsiteX7" fmla="*/ 2658979 w 3477127"/>
              <a:gd name="connsiteY7" fmla="*/ 0 h 1263316"/>
              <a:gd name="connsiteX8" fmla="*/ 2562727 w 3477127"/>
              <a:gd name="connsiteY8" fmla="*/ 24063 h 1263316"/>
              <a:gd name="connsiteX9" fmla="*/ 2273969 w 3477127"/>
              <a:gd name="connsiteY9" fmla="*/ 144379 h 1263316"/>
              <a:gd name="connsiteX10" fmla="*/ 1876927 w 3477127"/>
              <a:gd name="connsiteY10" fmla="*/ 481263 h 1263316"/>
              <a:gd name="connsiteX11" fmla="*/ 1588168 w 3477127"/>
              <a:gd name="connsiteY11" fmla="*/ 733927 h 1263316"/>
              <a:gd name="connsiteX12" fmla="*/ 1564106 w 3477127"/>
              <a:gd name="connsiteY12" fmla="*/ 902369 h 1263316"/>
              <a:gd name="connsiteX13" fmla="*/ 1624263 w 3477127"/>
              <a:gd name="connsiteY13" fmla="*/ 1034716 h 1263316"/>
              <a:gd name="connsiteX14" fmla="*/ 1552074 w 3477127"/>
              <a:gd name="connsiteY14" fmla="*/ 1251284 h 1263316"/>
              <a:gd name="connsiteX15" fmla="*/ 998621 w 3477127"/>
              <a:gd name="connsiteY15" fmla="*/ 1263316 h 1263316"/>
              <a:gd name="connsiteX16" fmla="*/ 830180 w 3477127"/>
              <a:gd name="connsiteY16" fmla="*/ 1227221 h 1263316"/>
              <a:gd name="connsiteX17" fmla="*/ 745958 w 3477127"/>
              <a:gd name="connsiteY17" fmla="*/ 1263316 h 1263316"/>
              <a:gd name="connsiteX18" fmla="*/ 0 w 3477127"/>
              <a:gd name="connsiteY18" fmla="*/ 709863 h 1263316"/>
              <a:gd name="connsiteX0" fmla="*/ 3477127 w 3477127"/>
              <a:gd name="connsiteY0" fmla="*/ 481264 h 1263316"/>
              <a:gd name="connsiteX1" fmla="*/ 3450056 w 3477127"/>
              <a:gd name="connsiteY1" fmla="*/ 493531 h 1263316"/>
              <a:gd name="connsiteX2" fmla="*/ 3236495 w 3477127"/>
              <a:gd name="connsiteY2" fmla="*/ 360948 h 1263316"/>
              <a:gd name="connsiteX3" fmla="*/ 3152274 w 3477127"/>
              <a:gd name="connsiteY3" fmla="*/ 312821 h 1263316"/>
              <a:gd name="connsiteX4" fmla="*/ 3080085 w 3477127"/>
              <a:gd name="connsiteY4" fmla="*/ 252663 h 1263316"/>
              <a:gd name="connsiteX5" fmla="*/ 3007895 w 3477127"/>
              <a:gd name="connsiteY5" fmla="*/ 60158 h 1263316"/>
              <a:gd name="connsiteX6" fmla="*/ 2935706 w 3477127"/>
              <a:gd name="connsiteY6" fmla="*/ 60158 h 1263316"/>
              <a:gd name="connsiteX7" fmla="*/ 2731169 w 3477127"/>
              <a:gd name="connsiteY7" fmla="*/ 144379 h 1263316"/>
              <a:gd name="connsiteX8" fmla="*/ 2658979 w 3477127"/>
              <a:gd name="connsiteY8" fmla="*/ 0 h 1263316"/>
              <a:gd name="connsiteX9" fmla="*/ 2562727 w 3477127"/>
              <a:gd name="connsiteY9" fmla="*/ 24063 h 1263316"/>
              <a:gd name="connsiteX10" fmla="*/ 2273969 w 3477127"/>
              <a:gd name="connsiteY10" fmla="*/ 144379 h 1263316"/>
              <a:gd name="connsiteX11" fmla="*/ 1876927 w 3477127"/>
              <a:gd name="connsiteY11" fmla="*/ 481263 h 1263316"/>
              <a:gd name="connsiteX12" fmla="*/ 1588168 w 3477127"/>
              <a:gd name="connsiteY12" fmla="*/ 733927 h 1263316"/>
              <a:gd name="connsiteX13" fmla="*/ 1564106 w 3477127"/>
              <a:gd name="connsiteY13" fmla="*/ 902369 h 1263316"/>
              <a:gd name="connsiteX14" fmla="*/ 1624263 w 3477127"/>
              <a:gd name="connsiteY14" fmla="*/ 1034716 h 1263316"/>
              <a:gd name="connsiteX15" fmla="*/ 1552074 w 3477127"/>
              <a:gd name="connsiteY15" fmla="*/ 1251284 h 1263316"/>
              <a:gd name="connsiteX16" fmla="*/ 998621 w 3477127"/>
              <a:gd name="connsiteY16" fmla="*/ 1263316 h 1263316"/>
              <a:gd name="connsiteX17" fmla="*/ 830180 w 3477127"/>
              <a:gd name="connsiteY17" fmla="*/ 1227221 h 1263316"/>
              <a:gd name="connsiteX18" fmla="*/ 745958 w 3477127"/>
              <a:gd name="connsiteY18" fmla="*/ 1263316 h 1263316"/>
              <a:gd name="connsiteX19" fmla="*/ 0 w 3477127"/>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871161 w 3871161"/>
              <a:gd name="connsiteY0" fmla="*/ 806352 h 1263316"/>
              <a:gd name="connsiteX1" fmla="*/ 3236495 w 3871161"/>
              <a:gd name="connsiteY1" fmla="*/ 360948 h 1263316"/>
              <a:gd name="connsiteX2" fmla="*/ 3152274 w 3871161"/>
              <a:gd name="connsiteY2" fmla="*/ 312821 h 1263316"/>
              <a:gd name="connsiteX3" fmla="*/ 3080085 w 3871161"/>
              <a:gd name="connsiteY3" fmla="*/ 252663 h 1263316"/>
              <a:gd name="connsiteX4" fmla="*/ 3007895 w 3871161"/>
              <a:gd name="connsiteY4" fmla="*/ 60158 h 1263316"/>
              <a:gd name="connsiteX5" fmla="*/ 2935706 w 3871161"/>
              <a:gd name="connsiteY5" fmla="*/ 60158 h 1263316"/>
              <a:gd name="connsiteX6" fmla="*/ 2731169 w 3871161"/>
              <a:gd name="connsiteY6" fmla="*/ 144379 h 1263316"/>
              <a:gd name="connsiteX7" fmla="*/ 2658979 w 3871161"/>
              <a:gd name="connsiteY7" fmla="*/ 0 h 1263316"/>
              <a:gd name="connsiteX8" fmla="*/ 2562727 w 3871161"/>
              <a:gd name="connsiteY8" fmla="*/ 24063 h 1263316"/>
              <a:gd name="connsiteX9" fmla="*/ 2273969 w 3871161"/>
              <a:gd name="connsiteY9" fmla="*/ 144379 h 1263316"/>
              <a:gd name="connsiteX10" fmla="*/ 1876927 w 3871161"/>
              <a:gd name="connsiteY10" fmla="*/ 481263 h 1263316"/>
              <a:gd name="connsiteX11" fmla="*/ 1588168 w 3871161"/>
              <a:gd name="connsiteY11" fmla="*/ 733927 h 1263316"/>
              <a:gd name="connsiteX12" fmla="*/ 1564106 w 3871161"/>
              <a:gd name="connsiteY12" fmla="*/ 902369 h 1263316"/>
              <a:gd name="connsiteX13" fmla="*/ 1624263 w 3871161"/>
              <a:gd name="connsiteY13" fmla="*/ 1034716 h 1263316"/>
              <a:gd name="connsiteX14" fmla="*/ 1552074 w 3871161"/>
              <a:gd name="connsiteY14" fmla="*/ 1251284 h 1263316"/>
              <a:gd name="connsiteX15" fmla="*/ 998621 w 3871161"/>
              <a:gd name="connsiteY15" fmla="*/ 1263316 h 1263316"/>
              <a:gd name="connsiteX16" fmla="*/ 830180 w 3871161"/>
              <a:gd name="connsiteY16" fmla="*/ 1227221 h 1263316"/>
              <a:gd name="connsiteX17" fmla="*/ 745958 w 3871161"/>
              <a:gd name="connsiteY17" fmla="*/ 1263316 h 1263316"/>
              <a:gd name="connsiteX18" fmla="*/ 0 w 3871161"/>
              <a:gd name="connsiteY18" fmla="*/ 709863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1161" h="1263316">
                <a:moveTo>
                  <a:pt x="3871161" y="806352"/>
                </a:moveTo>
                <a:cubicBezTo>
                  <a:pt x="3563354" y="561632"/>
                  <a:pt x="3448050" y="509416"/>
                  <a:pt x="3236495" y="360948"/>
                </a:cubicBezTo>
                <a:lnTo>
                  <a:pt x="3152274" y="312821"/>
                </a:lnTo>
                <a:lnTo>
                  <a:pt x="3080085" y="252663"/>
                </a:lnTo>
                <a:lnTo>
                  <a:pt x="3007895" y="60158"/>
                </a:lnTo>
                <a:lnTo>
                  <a:pt x="2935706" y="60158"/>
                </a:lnTo>
                <a:lnTo>
                  <a:pt x="2731169" y="144379"/>
                </a:lnTo>
                <a:lnTo>
                  <a:pt x="2658979" y="0"/>
                </a:lnTo>
                <a:lnTo>
                  <a:pt x="2562727" y="24063"/>
                </a:lnTo>
                <a:lnTo>
                  <a:pt x="2273969" y="144379"/>
                </a:lnTo>
                <a:lnTo>
                  <a:pt x="1876927" y="481263"/>
                </a:lnTo>
                <a:lnTo>
                  <a:pt x="1588168" y="733927"/>
                </a:lnTo>
                <a:lnTo>
                  <a:pt x="1564106" y="902369"/>
                </a:lnTo>
                <a:lnTo>
                  <a:pt x="1624263" y="1034716"/>
                </a:lnTo>
                <a:lnTo>
                  <a:pt x="1552074" y="1251284"/>
                </a:lnTo>
                <a:lnTo>
                  <a:pt x="998621" y="1263316"/>
                </a:lnTo>
                <a:lnTo>
                  <a:pt x="830180" y="1227221"/>
                </a:lnTo>
                <a:lnTo>
                  <a:pt x="745958" y="1263316"/>
                </a:lnTo>
                <a:lnTo>
                  <a:pt x="0" y="709863"/>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 name="TextBox 51"/>
          <p:cNvSpPr txBox="1"/>
          <p:nvPr/>
        </p:nvSpPr>
        <p:spPr>
          <a:xfrm>
            <a:off x="34892" y="134411"/>
            <a:ext cx="12083955" cy="461665"/>
          </a:xfrm>
          <a:prstGeom prst="rect">
            <a:avLst/>
          </a:prstGeom>
          <a:solidFill>
            <a:schemeClr val="bg1"/>
          </a:solidFill>
        </p:spPr>
        <p:txBody>
          <a:bodyPr wrap="square" rtlCol="0">
            <a:spAutoFit/>
          </a:bodyPr>
          <a:lstStyle/>
          <a:p>
            <a:r>
              <a:rPr lang="en-GB" sz="2400" b="1" dirty="0"/>
              <a:t>Figure 9: LATMP : Proposed temporary road closures except for authorised vehicles</a:t>
            </a:r>
          </a:p>
        </p:txBody>
      </p:sp>
      <p:cxnSp>
        <p:nvCxnSpPr>
          <p:cNvPr id="32" name="Straight Arrow Connector 31"/>
          <p:cNvCxnSpPr/>
          <p:nvPr/>
        </p:nvCxnSpPr>
        <p:spPr>
          <a:xfrm flipH="1" flipV="1">
            <a:off x="633985" y="2592270"/>
            <a:ext cx="4762" cy="2377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562535" y="2773052"/>
            <a:ext cx="152423" cy="276999"/>
          </a:xfrm>
          <a:prstGeom prst="rect">
            <a:avLst/>
          </a:prstGeom>
          <a:noFill/>
          <a:ln>
            <a:noFill/>
          </a:ln>
        </p:spPr>
        <p:txBody>
          <a:bodyPr wrap="square" rtlCol="0">
            <a:spAutoFit/>
          </a:bodyPr>
          <a:lstStyle/>
          <a:p>
            <a:pPr algn="ctr"/>
            <a:r>
              <a:rPr lang="en-GB" sz="1200" b="1" dirty="0"/>
              <a:t>N</a:t>
            </a:r>
            <a:endParaRPr lang="en-GB" sz="1200" dirty="0"/>
          </a:p>
        </p:txBody>
      </p:sp>
      <p:sp>
        <p:nvSpPr>
          <p:cNvPr id="35" name="Rectangle 34"/>
          <p:cNvSpPr/>
          <p:nvPr/>
        </p:nvSpPr>
        <p:spPr>
          <a:xfrm>
            <a:off x="8537748" y="51899"/>
            <a:ext cx="4332949" cy="246221"/>
          </a:xfrm>
          <a:prstGeom prst="rect">
            <a:avLst/>
          </a:prstGeom>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1000" dirty="0"/>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
        <p:nvSpPr>
          <p:cNvPr id="37" name="TextBox 36"/>
          <p:cNvSpPr txBox="1"/>
          <p:nvPr/>
        </p:nvSpPr>
        <p:spPr>
          <a:xfrm>
            <a:off x="7156298" y="8818830"/>
            <a:ext cx="5538787" cy="738664"/>
          </a:xfrm>
          <a:prstGeom prst="rect">
            <a:avLst/>
          </a:prstGeom>
          <a:solidFill>
            <a:schemeClr val="bg1"/>
          </a:solidFill>
          <a:ln>
            <a:solidFill>
              <a:schemeClr val="bg1">
                <a:lumMod val="50000"/>
              </a:schemeClr>
            </a:solidFill>
          </a:ln>
        </p:spPr>
        <p:txBody>
          <a:bodyPr wrap="square" rtlCol="0">
            <a:spAutoFit/>
          </a:bodyPr>
          <a:lstStyle/>
          <a:p>
            <a:r>
              <a:rPr lang="en-GB" sz="1400" b="1" u="sng" dirty="0"/>
              <a:t>KEY</a:t>
            </a:r>
          </a:p>
          <a:p>
            <a:r>
              <a:rPr lang="en-GB" sz="1400" dirty="0"/>
              <a:t>Proposed temporary road closures</a:t>
            </a:r>
          </a:p>
          <a:p>
            <a:endParaRPr lang="en-GB" sz="1400" dirty="0"/>
          </a:p>
        </p:txBody>
      </p:sp>
      <p:cxnSp>
        <p:nvCxnSpPr>
          <p:cNvPr id="49" name="Straight Connector 48"/>
          <p:cNvCxnSpPr/>
          <p:nvPr/>
        </p:nvCxnSpPr>
        <p:spPr>
          <a:xfrm>
            <a:off x="11024044" y="9225224"/>
            <a:ext cx="1207828" cy="0"/>
          </a:xfrm>
          <a:prstGeom prst="line">
            <a:avLst/>
          </a:pr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Freeform: Shape 16"/>
          <p:cNvSpPr/>
          <p:nvPr/>
        </p:nvSpPr>
        <p:spPr>
          <a:xfrm>
            <a:off x="7026834" y="4259503"/>
            <a:ext cx="866177" cy="45719"/>
          </a:xfrm>
          <a:custGeom>
            <a:avLst/>
            <a:gdLst>
              <a:gd name="connsiteX0" fmla="*/ 0 w 841472"/>
              <a:gd name="connsiteY0" fmla="*/ 0 h 36152"/>
              <a:gd name="connsiteX1" fmla="*/ 302930 w 841472"/>
              <a:gd name="connsiteY1" fmla="*/ 33659 h 36152"/>
              <a:gd name="connsiteX2" fmla="*/ 443175 w 841472"/>
              <a:gd name="connsiteY2" fmla="*/ 33659 h 36152"/>
              <a:gd name="connsiteX3" fmla="*/ 583421 w 841472"/>
              <a:gd name="connsiteY3" fmla="*/ 33659 h 36152"/>
              <a:gd name="connsiteX4" fmla="*/ 690007 w 841472"/>
              <a:gd name="connsiteY4" fmla="*/ 16829 h 36152"/>
              <a:gd name="connsiteX5" fmla="*/ 762935 w 841472"/>
              <a:gd name="connsiteY5" fmla="*/ 16829 h 36152"/>
              <a:gd name="connsiteX6" fmla="*/ 841472 w 841472"/>
              <a:gd name="connsiteY6" fmla="*/ 33659 h 3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72" h="36152">
                <a:moveTo>
                  <a:pt x="0" y="0"/>
                </a:moveTo>
                <a:cubicBezTo>
                  <a:pt x="114534" y="14024"/>
                  <a:pt x="229068" y="28049"/>
                  <a:pt x="302930" y="33659"/>
                </a:cubicBezTo>
                <a:cubicBezTo>
                  <a:pt x="376793" y="39269"/>
                  <a:pt x="443175" y="33659"/>
                  <a:pt x="443175" y="33659"/>
                </a:cubicBezTo>
                <a:cubicBezTo>
                  <a:pt x="489923" y="33659"/>
                  <a:pt x="542282" y="36464"/>
                  <a:pt x="583421" y="33659"/>
                </a:cubicBezTo>
                <a:cubicBezTo>
                  <a:pt x="624560" y="30854"/>
                  <a:pt x="660088" y="19634"/>
                  <a:pt x="690007" y="16829"/>
                </a:cubicBezTo>
                <a:cubicBezTo>
                  <a:pt x="719926" y="14024"/>
                  <a:pt x="737691" y="14024"/>
                  <a:pt x="762935" y="16829"/>
                </a:cubicBezTo>
                <a:cubicBezTo>
                  <a:pt x="788179" y="19634"/>
                  <a:pt x="814825" y="26646"/>
                  <a:pt x="841472" y="33659"/>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Shape 17"/>
          <p:cNvSpPr/>
          <p:nvPr/>
        </p:nvSpPr>
        <p:spPr>
          <a:xfrm>
            <a:off x="6571159" y="4672977"/>
            <a:ext cx="160620" cy="381467"/>
          </a:xfrm>
          <a:custGeom>
            <a:avLst/>
            <a:gdLst>
              <a:gd name="connsiteX0" fmla="*/ 160620 w 160620"/>
              <a:gd name="connsiteY0" fmla="*/ 0 h 381467"/>
              <a:gd name="connsiteX1" fmla="*/ 126961 w 160620"/>
              <a:gd name="connsiteY1" fmla="*/ 61708 h 381467"/>
              <a:gd name="connsiteX2" fmla="*/ 3545 w 160620"/>
              <a:gd name="connsiteY2" fmla="*/ 112196 h 381467"/>
              <a:gd name="connsiteX3" fmla="*/ 37204 w 160620"/>
              <a:gd name="connsiteY3" fmla="*/ 230002 h 381467"/>
              <a:gd name="connsiteX4" fmla="*/ 76473 w 160620"/>
              <a:gd name="connsiteY4" fmla="*/ 381467 h 38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0" h="381467">
                <a:moveTo>
                  <a:pt x="160620" y="0"/>
                </a:moveTo>
                <a:cubicBezTo>
                  <a:pt x="156880" y="21504"/>
                  <a:pt x="153140" y="43009"/>
                  <a:pt x="126961" y="61708"/>
                </a:cubicBezTo>
                <a:cubicBezTo>
                  <a:pt x="100782" y="80407"/>
                  <a:pt x="18504" y="84147"/>
                  <a:pt x="3545" y="112196"/>
                </a:cubicBezTo>
                <a:cubicBezTo>
                  <a:pt x="-11414" y="140245"/>
                  <a:pt x="25049" y="185124"/>
                  <a:pt x="37204" y="230002"/>
                </a:cubicBezTo>
                <a:cubicBezTo>
                  <a:pt x="49359" y="274880"/>
                  <a:pt x="62916" y="328173"/>
                  <a:pt x="76473" y="381467"/>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Freeform: Shape 18"/>
          <p:cNvSpPr/>
          <p:nvPr/>
        </p:nvSpPr>
        <p:spPr>
          <a:xfrm>
            <a:off x="3018081" y="1267818"/>
            <a:ext cx="1615627" cy="1262209"/>
          </a:xfrm>
          <a:custGeom>
            <a:avLst/>
            <a:gdLst>
              <a:gd name="connsiteX0" fmla="*/ 0 w 1576358"/>
              <a:gd name="connsiteY0" fmla="*/ 0 h 1239769"/>
              <a:gd name="connsiteX1" fmla="*/ 201953 w 1576358"/>
              <a:gd name="connsiteY1" fmla="*/ 100976 h 1239769"/>
              <a:gd name="connsiteX2" fmla="*/ 314149 w 1576358"/>
              <a:gd name="connsiteY2" fmla="*/ 162684 h 1239769"/>
              <a:gd name="connsiteX3" fmla="*/ 420736 w 1576358"/>
              <a:gd name="connsiteY3" fmla="*/ 330979 h 1239769"/>
              <a:gd name="connsiteX4" fmla="*/ 594640 w 1576358"/>
              <a:gd name="connsiteY4" fmla="*/ 431955 h 1239769"/>
              <a:gd name="connsiteX5" fmla="*/ 684397 w 1576358"/>
              <a:gd name="connsiteY5" fmla="*/ 532932 h 1239769"/>
              <a:gd name="connsiteX6" fmla="*/ 903180 w 1576358"/>
              <a:gd name="connsiteY6" fmla="*/ 650738 h 1239769"/>
              <a:gd name="connsiteX7" fmla="*/ 1049035 w 1576358"/>
              <a:gd name="connsiteY7" fmla="*/ 611470 h 1239769"/>
              <a:gd name="connsiteX8" fmla="*/ 1217330 w 1576358"/>
              <a:gd name="connsiteY8" fmla="*/ 600250 h 1239769"/>
              <a:gd name="connsiteX9" fmla="*/ 1357575 w 1576358"/>
              <a:gd name="connsiteY9" fmla="*/ 572201 h 1239769"/>
              <a:gd name="connsiteX10" fmla="*/ 1380014 w 1576358"/>
              <a:gd name="connsiteY10" fmla="*/ 617079 h 1239769"/>
              <a:gd name="connsiteX11" fmla="*/ 1391234 w 1576358"/>
              <a:gd name="connsiteY11" fmla="*/ 718056 h 1239769"/>
              <a:gd name="connsiteX12" fmla="*/ 1419283 w 1576358"/>
              <a:gd name="connsiteY12" fmla="*/ 920009 h 1239769"/>
              <a:gd name="connsiteX13" fmla="*/ 1452942 w 1576358"/>
              <a:gd name="connsiteY13" fmla="*/ 1015376 h 1239769"/>
              <a:gd name="connsiteX14" fmla="*/ 1458552 w 1576358"/>
              <a:gd name="connsiteY14" fmla="*/ 1071475 h 1239769"/>
              <a:gd name="connsiteX15" fmla="*/ 1509040 w 1576358"/>
              <a:gd name="connsiteY15" fmla="*/ 1060255 h 1239769"/>
              <a:gd name="connsiteX16" fmla="*/ 1525870 w 1576358"/>
              <a:gd name="connsiteY16" fmla="*/ 1065865 h 1239769"/>
              <a:gd name="connsiteX17" fmla="*/ 1553919 w 1576358"/>
              <a:gd name="connsiteY17" fmla="*/ 1127573 h 1239769"/>
              <a:gd name="connsiteX18" fmla="*/ 1559529 w 1576358"/>
              <a:gd name="connsiteY18" fmla="*/ 1172451 h 1239769"/>
              <a:gd name="connsiteX19" fmla="*/ 1576358 w 1576358"/>
              <a:gd name="connsiteY19" fmla="*/ 1239769 h 123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6358" h="1239769">
                <a:moveTo>
                  <a:pt x="0" y="0"/>
                </a:moveTo>
                <a:lnTo>
                  <a:pt x="201953" y="100976"/>
                </a:lnTo>
                <a:cubicBezTo>
                  <a:pt x="254311" y="128090"/>
                  <a:pt x="277685" y="124350"/>
                  <a:pt x="314149" y="162684"/>
                </a:cubicBezTo>
                <a:cubicBezTo>
                  <a:pt x="350613" y="201018"/>
                  <a:pt x="373988" y="286101"/>
                  <a:pt x="420736" y="330979"/>
                </a:cubicBezTo>
                <a:cubicBezTo>
                  <a:pt x="467484" y="375857"/>
                  <a:pt x="550697" y="398296"/>
                  <a:pt x="594640" y="431955"/>
                </a:cubicBezTo>
                <a:cubicBezTo>
                  <a:pt x="638583" y="465614"/>
                  <a:pt x="632974" y="496468"/>
                  <a:pt x="684397" y="532932"/>
                </a:cubicBezTo>
                <a:cubicBezTo>
                  <a:pt x="735820" y="569396"/>
                  <a:pt x="842407" y="637648"/>
                  <a:pt x="903180" y="650738"/>
                </a:cubicBezTo>
                <a:cubicBezTo>
                  <a:pt x="963953" y="663828"/>
                  <a:pt x="996677" y="619885"/>
                  <a:pt x="1049035" y="611470"/>
                </a:cubicBezTo>
                <a:cubicBezTo>
                  <a:pt x="1101393" y="603055"/>
                  <a:pt x="1165907" y="606795"/>
                  <a:pt x="1217330" y="600250"/>
                </a:cubicBezTo>
                <a:cubicBezTo>
                  <a:pt x="1268753" y="593705"/>
                  <a:pt x="1330461" y="569396"/>
                  <a:pt x="1357575" y="572201"/>
                </a:cubicBezTo>
                <a:cubicBezTo>
                  <a:pt x="1384689" y="575006"/>
                  <a:pt x="1374404" y="592770"/>
                  <a:pt x="1380014" y="617079"/>
                </a:cubicBezTo>
                <a:cubicBezTo>
                  <a:pt x="1385624" y="641388"/>
                  <a:pt x="1384689" y="667568"/>
                  <a:pt x="1391234" y="718056"/>
                </a:cubicBezTo>
                <a:cubicBezTo>
                  <a:pt x="1397779" y="768544"/>
                  <a:pt x="1408998" y="870456"/>
                  <a:pt x="1419283" y="920009"/>
                </a:cubicBezTo>
                <a:cubicBezTo>
                  <a:pt x="1429568" y="969562"/>
                  <a:pt x="1446397" y="990132"/>
                  <a:pt x="1452942" y="1015376"/>
                </a:cubicBezTo>
                <a:cubicBezTo>
                  <a:pt x="1459487" y="1040620"/>
                  <a:pt x="1449202" y="1063995"/>
                  <a:pt x="1458552" y="1071475"/>
                </a:cubicBezTo>
                <a:cubicBezTo>
                  <a:pt x="1467902" y="1078955"/>
                  <a:pt x="1509040" y="1060255"/>
                  <a:pt x="1509040" y="1060255"/>
                </a:cubicBezTo>
                <a:cubicBezTo>
                  <a:pt x="1520260" y="1059320"/>
                  <a:pt x="1518390" y="1054645"/>
                  <a:pt x="1525870" y="1065865"/>
                </a:cubicBezTo>
                <a:cubicBezTo>
                  <a:pt x="1533350" y="1077085"/>
                  <a:pt x="1548309" y="1109809"/>
                  <a:pt x="1553919" y="1127573"/>
                </a:cubicBezTo>
                <a:cubicBezTo>
                  <a:pt x="1559529" y="1145337"/>
                  <a:pt x="1555789" y="1153752"/>
                  <a:pt x="1559529" y="1172451"/>
                </a:cubicBezTo>
                <a:cubicBezTo>
                  <a:pt x="1563269" y="1191150"/>
                  <a:pt x="1569813" y="1215459"/>
                  <a:pt x="1576358" y="1239769"/>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Freeform: Shape 21"/>
          <p:cNvSpPr/>
          <p:nvPr/>
        </p:nvSpPr>
        <p:spPr>
          <a:xfrm>
            <a:off x="4734685" y="1172312"/>
            <a:ext cx="1206110" cy="196483"/>
          </a:xfrm>
          <a:custGeom>
            <a:avLst/>
            <a:gdLst>
              <a:gd name="connsiteX0" fmla="*/ 0 w 1206110"/>
              <a:gd name="connsiteY0" fmla="*/ 112336 h 196483"/>
              <a:gd name="connsiteX1" fmla="*/ 319759 w 1206110"/>
              <a:gd name="connsiteY1" fmla="*/ 5749 h 196483"/>
              <a:gd name="connsiteX2" fmla="*/ 426346 w 1206110"/>
              <a:gd name="connsiteY2" fmla="*/ 16969 h 196483"/>
              <a:gd name="connsiteX3" fmla="*/ 555371 w 1206110"/>
              <a:gd name="connsiteY3" fmla="*/ 39408 h 196483"/>
              <a:gd name="connsiteX4" fmla="*/ 622689 w 1206110"/>
              <a:gd name="connsiteY4" fmla="*/ 95506 h 196483"/>
              <a:gd name="connsiteX5" fmla="*/ 684397 w 1206110"/>
              <a:gd name="connsiteY5" fmla="*/ 95506 h 196483"/>
              <a:gd name="connsiteX6" fmla="*/ 734886 w 1206110"/>
              <a:gd name="connsiteY6" fmla="*/ 78677 h 196483"/>
              <a:gd name="connsiteX7" fmla="*/ 807813 w 1206110"/>
              <a:gd name="connsiteY7" fmla="*/ 117946 h 196483"/>
              <a:gd name="connsiteX8" fmla="*/ 914400 w 1206110"/>
              <a:gd name="connsiteY8" fmla="*/ 106726 h 196483"/>
              <a:gd name="connsiteX9" fmla="*/ 1004157 w 1206110"/>
              <a:gd name="connsiteY9" fmla="*/ 106726 h 196483"/>
              <a:gd name="connsiteX10" fmla="*/ 1077084 w 1206110"/>
              <a:gd name="connsiteY10" fmla="*/ 145995 h 196483"/>
              <a:gd name="connsiteX11" fmla="*/ 1138792 w 1206110"/>
              <a:gd name="connsiteY11" fmla="*/ 168434 h 196483"/>
              <a:gd name="connsiteX12" fmla="*/ 1206110 w 1206110"/>
              <a:gd name="connsiteY12" fmla="*/ 196483 h 19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6110" h="196483">
                <a:moveTo>
                  <a:pt x="0" y="112336"/>
                </a:moveTo>
                <a:cubicBezTo>
                  <a:pt x="124350" y="66989"/>
                  <a:pt x="248701" y="21643"/>
                  <a:pt x="319759" y="5749"/>
                </a:cubicBezTo>
                <a:cubicBezTo>
                  <a:pt x="390817" y="-10145"/>
                  <a:pt x="387077" y="11359"/>
                  <a:pt x="426346" y="16969"/>
                </a:cubicBezTo>
                <a:cubicBezTo>
                  <a:pt x="465615" y="22579"/>
                  <a:pt x="522647" y="26319"/>
                  <a:pt x="555371" y="39408"/>
                </a:cubicBezTo>
                <a:cubicBezTo>
                  <a:pt x="588095" y="52497"/>
                  <a:pt x="601185" y="86156"/>
                  <a:pt x="622689" y="95506"/>
                </a:cubicBezTo>
                <a:cubicBezTo>
                  <a:pt x="644193" y="104856"/>
                  <a:pt x="665698" y="98311"/>
                  <a:pt x="684397" y="95506"/>
                </a:cubicBezTo>
                <a:cubicBezTo>
                  <a:pt x="703097" y="92701"/>
                  <a:pt x="714317" y="74937"/>
                  <a:pt x="734886" y="78677"/>
                </a:cubicBezTo>
                <a:cubicBezTo>
                  <a:pt x="755455" y="82417"/>
                  <a:pt x="777894" y="113271"/>
                  <a:pt x="807813" y="117946"/>
                </a:cubicBezTo>
                <a:cubicBezTo>
                  <a:pt x="837732" y="122621"/>
                  <a:pt x="881676" y="108596"/>
                  <a:pt x="914400" y="106726"/>
                </a:cubicBezTo>
                <a:cubicBezTo>
                  <a:pt x="947124" y="104856"/>
                  <a:pt x="977043" y="100181"/>
                  <a:pt x="1004157" y="106726"/>
                </a:cubicBezTo>
                <a:cubicBezTo>
                  <a:pt x="1031271" y="113271"/>
                  <a:pt x="1054645" y="135710"/>
                  <a:pt x="1077084" y="145995"/>
                </a:cubicBezTo>
                <a:cubicBezTo>
                  <a:pt x="1099523" y="156280"/>
                  <a:pt x="1117288" y="160019"/>
                  <a:pt x="1138792" y="168434"/>
                </a:cubicBezTo>
                <a:cubicBezTo>
                  <a:pt x="1160296" y="176849"/>
                  <a:pt x="1183203" y="186666"/>
                  <a:pt x="1206110" y="196483"/>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 name="TextBox 49"/>
          <p:cNvSpPr txBox="1"/>
          <p:nvPr/>
        </p:nvSpPr>
        <p:spPr>
          <a:xfrm rot="19382656">
            <a:off x="1810871" y="3057436"/>
            <a:ext cx="8641977" cy="3170099"/>
          </a:xfrm>
          <a:prstGeom prst="rect">
            <a:avLst/>
          </a:prstGeom>
          <a:noFill/>
        </p:spPr>
        <p:txBody>
          <a:bodyPr wrap="square" rtlCol="0">
            <a:spAutoFit/>
          </a:bodyPr>
          <a:lstStyle/>
          <a:p>
            <a:pPr algn="ctr"/>
            <a:r>
              <a:rPr lang="en-GB" sz="20000" dirty="0">
                <a:solidFill>
                  <a:schemeClr val="tx1">
                    <a:alpha val="15000"/>
                  </a:schemeClr>
                </a:solidFill>
              </a:rPr>
              <a:t>DRAFT</a:t>
            </a:r>
          </a:p>
        </p:txBody>
      </p:sp>
    </p:spTree>
    <p:extLst>
      <p:ext uri="{BB962C8B-B14F-4D97-AF65-F5344CB8AC3E}">
        <p14:creationId xmlns:p14="http://schemas.microsoft.com/office/powerpoint/2010/main" val="222850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9382656">
            <a:off x="1810871" y="3057436"/>
            <a:ext cx="8641977" cy="3170099"/>
          </a:xfrm>
          <a:prstGeom prst="rect">
            <a:avLst/>
          </a:prstGeom>
          <a:noFill/>
        </p:spPr>
        <p:txBody>
          <a:bodyPr wrap="square" rtlCol="0">
            <a:spAutoFit/>
          </a:bodyPr>
          <a:lstStyle/>
          <a:p>
            <a:pPr algn="ctr"/>
            <a:r>
              <a:rPr lang="en-GB" sz="20000" dirty="0">
                <a:solidFill>
                  <a:schemeClr val="tx1">
                    <a:alpha val="15000"/>
                  </a:schemeClr>
                </a:solidFill>
              </a:rPr>
              <a:t>DRAFT</a:t>
            </a:r>
          </a:p>
        </p:txBody>
      </p:sp>
      <p:sp>
        <p:nvSpPr>
          <p:cNvPr id="4" name="Title 3"/>
          <p:cNvSpPr>
            <a:spLocks noGrp="1"/>
          </p:cNvSpPr>
          <p:nvPr>
            <p:ph type="title"/>
          </p:nvPr>
        </p:nvSpPr>
        <p:spPr>
          <a:xfrm>
            <a:off x="880110" y="328297"/>
            <a:ext cx="11041380" cy="533852"/>
          </a:xfrm>
        </p:spPr>
        <p:txBody>
          <a:bodyPr>
            <a:noAutofit/>
          </a:bodyPr>
          <a:lstStyle/>
          <a:p>
            <a:r>
              <a:rPr lang="en-GB" sz="3600" b="1" dirty="0">
                <a:latin typeface="+mn-lt"/>
              </a:rPr>
              <a:t>Other traffic and transport matters</a:t>
            </a:r>
          </a:p>
        </p:txBody>
      </p:sp>
      <p:sp>
        <p:nvSpPr>
          <p:cNvPr id="5" name="Content Placeholder 4"/>
          <p:cNvSpPr>
            <a:spLocks noGrp="1"/>
          </p:cNvSpPr>
          <p:nvPr>
            <p:ph idx="1"/>
          </p:nvPr>
        </p:nvSpPr>
        <p:spPr>
          <a:xfrm>
            <a:off x="880110" y="886533"/>
            <a:ext cx="11041380" cy="7855131"/>
          </a:xfrm>
        </p:spPr>
        <p:txBody>
          <a:bodyPr>
            <a:normAutofit fontScale="47500" lnSpcReduction="20000"/>
          </a:bodyPr>
          <a:lstStyle/>
          <a:p>
            <a:pPr marL="0" indent="0">
              <a:spcBef>
                <a:spcPts val="600"/>
              </a:spcBef>
              <a:spcAft>
                <a:spcPts val="600"/>
              </a:spcAft>
              <a:buNone/>
            </a:pPr>
            <a:r>
              <a:rPr lang="en-GB" dirty="0"/>
              <a:t>Proposals to address the following matters are still under development:</a:t>
            </a:r>
          </a:p>
          <a:p>
            <a:pPr>
              <a:spcBef>
                <a:spcPts val="600"/>
              </a:spcBef>
              <a:spcAft>
                <a:spcPts val="600"/>
              </a:spcAft>
            </a:pPr>
            <a:r>
              <a:rPr lang="en-GB" b="1" dirty="0"/>
              <a:t>Drop-offs </a:t>
            </a:r>
            <a:r>
              <a:rPr lang="en-GB" dirty="0"/>
              <a:t>– at the event are currently not provided for and any driver attempting to drop-off/pick-up a ticket holder via the authorised vehicle route will be directed away from the site and towards the Normandy Barracks P&amp;R from where they can purchase a two-way shuttle bus ticket.  This will require a ticket office being provided at the Normandy Barracks site.</a:t>
            </a:r>
          </a:p>
          <a:p>
            <a:pPr>
              <a:spcBef>
                <a:spcPts val="600"/>
              </a:spcBef>
              <a:spcAft>
                <a:spcPts val="600"/>
              </a:spcAft>
            </a:pPr>
            <a:r>
              <a:rPr lang="en-GB" b="1" dirty="0"/>
              <a:t>Walking </a:t>
            </a:r>
            <a:r>
              <a:rPr lang="en-GB" dirty="0"/>
              <a:t>– to the event is not being promoted due to the large number of authorised vehicles using the main access to the event.  Prior public information and the proposed clearway order will go someway to deterring ticket holders from either walking or being dropped off and walking to the event.  However, despite these mitigations it is still likely that walking will be attempted by some ticket holders in which case it is proposed that a “sweeper” bus service is operated along the authorised vehicle route to pick up walkers and transport them safely to the event.  Once at the event a facility will be available for them to either purchase a shuttle bus ticket.</a:t>
            </a:r>
          </a:p>
          <a:p>
            <a:pPr>
              <a:spcBef>
                <a:spcPts val="600"/>
              </a:spcBef>
              <a:spcAft>
                <a:spcPts val="600"/>
              </a:spcAft>
            </a:pPr>
            <a:r>
              <a:rPr lang="en-GB" b="1" dirty="0"/>
              <a:t>Cycling </a:t>
            </a:r>
            <a:r>
              <a:rPr lang="en-GB" dirty="0"/>
              <a:t>– to the event is not being promoted due to the large number of authorised vehicles using the main access to the event.  It is not envisaged that there will be a large number of ticket holders attempting to travel by cycle.  Where this does occur they will be permitted to use the authorised vehicle route in the correct direction of travel.  Cycle parking at the event will not be provided and cyclists will be advised that any cycles brought onto the site will be wholly at the cycle owners risk.</a:t>
            </a:r>
          </a:p>
          <a:p>
            <a:pPr>
              <a:spcBef>
                <a:spcPts val="600"/>
              </a:spcBef>
              <a:spcAft>
                <a:spcPts val="600"/>
              </a:spcAft>
            </a:pPr>
            <a:r>
              <a:rPr lang="en-GB" sz="4000" b="1" dirty="0"/>
              <a:t>Taxis/PHVs </a:t>
            </a:r>
            <a:r>
              <a:rPr lang="en-GB" sz="4000" dirty="0"/>
              <a:t>– a taxi/PHV area will be provided at the site to facilitate drop-offs and potential pick-ups.  The facility will not operate as a hackney carriage rank and will be available for both taxi and PHV usage.  A taxi/PHV drop-off location is proposed in the Albion Street car park in Hull to facilitate taxi/PHV movements during the event exit phase on both days.</a:t>
            </a:r>
          </a:p>
          <a:p>
            <a:pPr>
              <a:spcBef>
                <a:spcPts val="600"/>
              </a:spcBef>
              <a:spcAft>
                <a:spcPts val="600"/>
              </a:spcAft>
            </a:pPr>
            <a:r>
              <a:rPr lang="en-GB" sz="4000" b="1" dirty="0"/>
              <a:t>Local Ticket holders </a:t>
            </a:r>
            <a:r>
              <a:rPr lang="en-GB" sz="4000" dirty="0"/>
              <a:t>– there is potential that residents of local villages (</a:t>
            </a:r>
            <a:r>
              <a:rPr lang="en-GB" sz="4000" dirty="0" err="1"/>
              <a:t>e.g</a:t>
            </a:r>
            <a:r>
              <a:rPr lang="en-GB" sz="4000" dirty="0"/>
              <a:t> Sproatley, </a:t>
            </a:r>
            <a:r>
              <a:rPr lang="en-GB" sz="4000" dirty="0" err="1"/>
              <a:t>Marton</a:t>
            </a:r>
            <a:r>
              <a:rPr lang="en-GB" sz="4000" dirty="0"/>
              <a:t>, New </a:t>
            </a:r>
            <a:r>
              <a:rPr lang="en-GB" sz="4000" dirty="0" err="1"/>
              <a:t>Ellerby</a:t>
            </a:r>
            <a:r>
              <a:rPr lang="en-GB" sz="4000" dirty="0"/>
              <a:t>) will obtain tickets to the event and it is considered impractical for these residents to travel to the event by shuttle bus.  To help facilitate these local movements it is proposed to provide a local pick-up service at the start and finish of the event. </a:t>
            </a:r>
          </a:p>
          <a:p>
            <a:pPr>
              <a:spcBef>
                <a:spcPts val="600"/>
              </a:spcBef>
              <a:spcAft>
                <a:spcPts val="600"/>
              </a:spcAft>
            </a:pPr>
            <a:r>
              <a:rPr lang="en-GB" sz="4000" b="1" dirty="0"/>
              <a:t>Dilapidation Survey </a:t>
            </a:r>
            <a:r>
              <a:rPr lang="en-GB" sz="4000" dirty="0"/>
              <a:t>– ERYC will require a dilapidation survey of the authorised vehicle route to be undertaken prior to the event.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Tree>
    <p:extLst>
      <p:ext uri="{BB962C8B-B14F-4D97-AF65-F5344CB8AC3E}">
        <p14:creationId xmlns:p14="http://schemas.microsoft.com/office/powerpoint/2010/main" val="72454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110" y="511177"/>
            <a:ext cx="11041380" cy="533852"/>
          </a:xfrm>
        </p:spPr>
        <p:txBody>
          <a:bodyPr>
            <a:noAutofit/>
          </a:bodyPr>
          <a:lstStyle/>
          <a:p>
            <a:r>
              <a:rPr lang="en-GB" sz="4400" b="1" dirty="0">
                <a:latin typeface="+mn-lt"/>
              </a:rPr>
              <a:t>General Arrangements</a:t>
            </a:r>
          </a:p>
        </p:txBody>
      </p:sp>
      <p:sp>
        <p:nvSpPr>
          <p:cNvPr id="5" name="Content Placeholder 4"/>
          <p:cNvSpPr>
            <a:spLocks noGrp="1"/>
          </p:cNvSpPr>
          <p:nvPr>
            <p:ph idx="1"/>
          </p:nvPr>
        </p:nvSpPr>
        <p:spPr>
          <a:xfrm>
            <a:off x="880110" y="1455575"/>
            <a:ext cx="11041380" cy="7192173"/>
          </a:xfrm>
        </p:spPr>
        <p:txBody>
          <a:bodyPr>
            <a:normAutofit fontScale="55000" lnSpcReduction="20000"/>
          </a:bodyPr>
          <a:lstStyle/>
          <a:p>
            <a:r>
              <a:rPr lang="en-GB" b="1" dirty="0"/>
              <a:t>Figure 1 </a:t>
            </a:r>
            <a:r>
              <a:rPr lang="en-GB" dirty="0"/>
              <a:t>outlines the key travel arrangements in relation to the event site.</a:t>
            </a:r>
          </a:p>
          <a:p>
            <a:r>
              <a:rPr lang="en-GB" dirty="0"/>
              <a:t>There is no parking at the event for ticket holders except for Blue Badge holders (with a ticket) and special guests (by invitation).</a:t>
            </a:r>
          </a:p>
          <a:p>
            <a:r>
              <a:rPr lang="en-GB" dirty="0"/>
              <a:t>It is envisaged that the large proportion of ticket holders will be transported to/from the event by shuttle buses operating from designated pick-up points and temporary Park &amp; Ride facilities.</a:t>
            </a:r>
          </a:p>
          <a:p>
            <a:r>
              <a:rPr lang="en-GB" dirty="0"/>
              <a:t>Vehicular access to the event will be by authorised vehicles only including:</a:t>
            </a:r>
          </a:p>
          <a:p>
            <a:pPr lvl="1"/>
            <a:r>
              <a:rPr lang="en-GB" dirty="0"/>
              <a:t>Bus shuttle services operating from Hull Paragon Interchange, Walton Street/KC Stadium (P&amp;R), Grovehill Depot, Beverley (Drop-off/Pick-up) and Normandy Barracks </a:t>
            </a:r>
            <a:r>
              <a:rPr lang="en-GB" dirty="0" err="1"/>
              <a:t>Leconfield</a:t>
            </a:r>
            <a:r>
              <a:rPr lang="en-GB" dirty="0"/>
              <a:t> (P&amp;R).</a:t>
            </a:r>
          </a:p>
          <a:p>
            <a:pPr lvl="1"/>
            <a:r>
              <a:rPr lang="en-GB" dirty="0"/>
              <a:t>Taxis and Private Hire Vehicles carrying ticket holders (AM).  </a:t>
            </a:r>
          </a:p>
          <a:p>
            <a:pPr lvl="1"/>
            <a:r>
              <a:rPr lang="en-GB" dirty="0"/>
              <a:t>Blue badge holders (with ticket)</a:t>
            </a:r>
          </a:p>
          <a:p>
            <a:pPr lvl="1"/>
            <a:r>
              <a:rPr lang="en-GB" dirty="0"/>
              <a:t>Special guests (by invitation)</a:t>
            </a:r>
          </a:p>
          <a:p>
            <a:pPr lvl="1"/>
            <a:r>
              <a:rPr lang="en-GB" dirty="0"/>
              <a:t>Operational and Production vehicles</a:t>
            </a:r>
          </a:p>
          <a:p>
            <a:pPr lvl="1"/>
            <a:r>
              <a:rPr lang="en-GB" dirty="0"/>
              <a:t>Artistes vehicles</a:t>
            </a:r>
          </a:p>
          <a:p>
            <a:pPr lvl="1"/>
            <a:r>
              <a:rPr lang="en-GB" dirty="0"/>
              <a:t>Emergency services vehicles</a:t>
            </a:r>
          </a:p>
          <a:p>
            <a:pPr lvl="1"/>
            <a:r>
              <a:rPr lang="en-GB" dirty="0"/>
              <a:t>Local Residents (by permit)</a:t>
            </a:r>
          </a:p>
          <a:p>
            <a:r>
              <a:rPr lang="en-GB" dirty="0"/>
              <a:t>Bus shuttle transport from the event will be facilitated by a temporary bus station located adjacent to the main event area.</a:t>
            </a:r>
          </a:p>
          <a:p>
            <a:r>
              <a:rPr lang="en-GB" dirty="0"/>
              <a:t>There are no suitable walking or cycling routes to the event and “drop-offs” near to the event need to be discouraged through clear messaging prior to the event and  traffic regulation/visible enforcement on the event days.</a:t>
            </a:r>
          </a:p>
          <a:p>
            <a:r>
              <a:rPr lang="en-GB" dirty="0"/>
              <a:t>A Local Area Traffic Management Plan (LATMP) will be implemented in and around Burton Constable and surrounding villages to manage both access to the event and parking/waiting/stopping activities on surrounding roads.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
        <p:nvSpPr>
          <p:cNvPr id="7" name="TextBox 6"/>
          <p:cNvSpPr txBox="1"/>
          <p:nvPr/>
        </p:nvSpPr>
        <p:spPr>
          <a:xfrm rot="19382656">
            <a:off x="1810871" y="3057436"/>
            <a:ext cx="8641977" cy="3170099"/>
          </a:xfrm>
          <a:prstGeom prst="rect">
            <a:avLst/>
          </a:prstGeom>
          <a:noFill/>
        </p:spPr>
        <p:txBody>
          <a:bodyPr wrap="square" rtlCol="0">
            <a:spAutoFit/>
          </a:bodyPr>
          <a:lstStyle/>
          <a:p>
            <a:pPr algn="ctr"/>
            <a:r>
              <a:rPr lang="en-GB" sz="20000" dirty="0">
                <a:solidFill>
                  <a:schemeClr val="tx1">
                    <a:alpha val="15000"/>
                  </a:schemeClr>
                </a:solidFill>
              </a:rPr>
              <a:t>DRAFT</a:t>
            </a:r>
          </a:p>
        </p:txBody>
      </p:sp>
    </p:spTree>
    <p:extLst>
      <p:ext uri="{BB962C8B-B14F-4D97-AF65-F5344CB8AC3E}">
        <p14:creationId xmlns:p14="http://schemas.microsoft.com/office/powerpoint/2010/main" val="194925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414" y="142859"/>
            <a:ext cx="12607650" cy="9393100"/>
          </a:xfrm>
          <a:prstGeom prst="rect">
            <a:avLst/>
          </a:prstGeom>
          <a:noFill/>
          <a:ln w="76200">
            <a:noFill/>
          </a:ln>
        </p:spPr>
      </p:pic>
      <p:sp>
        <p:nvSpPr>
          <p:cNvPr id="5" name="TextBox 4"/>
          <p:cNvSpPr txBox="1"/>
          <p:nvPr/>
        </p:nvSpPr>
        <p:spPr>
          <a:xfrm>
            <a:off x="3361174" y="8967930"/>
            <a:ext cx="2226578" cy="492443"/>
          </a:xfrm>
          <a:prstGeom prst="rect">
            <a:avLst/>
          </a:prstGeom>
          <a:solidFill>
            <a:schemeClr val="accent2">
              <a:lumMod val="60000"/>
              <a:lumOff val="40000"/>
            </a:schemeClr>
          </a:solidFill>
        </p:spPr>
        <p:txBody>
          <a:bodyPr wrap="square" rtlCol="0">
            <a:spAutoFit/>
          </a:bodyPr>
          <a:lstStyle>
            <a:defPPr>
              <a:defRPr lang="en-US"/>
            </a:defPPr>
            <a:lvl1pPr>
              <a:defRPr sz="1400"/>
            </a:lvl1pPr>
          </a:lstStyle>
          <a:p>
            <a:r>
              <a:rPr lang="en-GB" dirty="0"/>
              <a:t>Priory Park P&amp;R</a:t>
            </a:r>
          </a:p>
          <a:p>
            <a:pPr marL="285750" indent="-285750">
              <a:buFont typeface="Arial" panose="020B0604020202020204" pitchFamily="34" charset="0"/>
              <a:buChar char="•"/>
            </a:pPr>
            <a:r>
              <a:rPr lang="en-GB" sz="1200" dirty="0"/>
              <a:t>Bus access to Interchange</a:t>
            </a:r>
          </a:p>
        </p:txBody>
      </p:sp>
      <p:sp>
        <p:nvSpPr>
          <p:cNvPr id="9" name="TextBox 8"/>
          <p:cNvSpPr txBox="1"/>
          <p:nvPr/>
        </p:nvSpPr>
        <p:spPr>
          <a:xfrm>
            <a:off x="419209" y="1139534"/>
            <a:ext cx="1697690" cy="492443"/>
          </a:xfrm>
          <a:prstGeom prst="rect">
            <a:avLst/>
          </a:prstGeom>
          <a:solidFill>
            <a:schemeClr val="accent5">
              <a:lumMod val="60000"/>
              <a:lumOff val="40000"/>
            </a:schemeClr>
          </a:solidFill>
        </p:spPr>
        <p:txBody>
          <a:bodyPr wrap="square" rtlCol="0">
            <a:spAutoFit/>
          </a:bodyPr>
          <a:lstStyle/>
          <a:p>
            <a:r>
              <a:rPr lang="en-GB" sz="1400" dirty="0"/>
              <a:t>Normandy Barracks</a:t>
            </a:r>
          </a:p>
          <a:p>
            <a:pPr marL="285750" indent="-285750">
              <a:buFont typeface="Arial" panose="020B0604020202020204" pitchFamily="34" charset="0"/>
              <a:buChar char="•"/>
            </a:pPr>
            <a:r>
              <a:rPr lang="en-GB" sz="1200" dirty="0"/>
              <a:t>P&amp;R</a:t>
            </a:r>
          </a:p>
        </p:txBody>
      </p:sp>
      <p:sp>
        <p:nvSpPr>
          <p:cNvPr id="10" name="Rectangle 9"/>
          <p:cNvSpPr/>
          <p:nvPr/>
        </p:nvSpPr>
        <p:spPr>
          <a:xfrm>
            <a:off x="8347052" y="2197523"/>
            <a:ext cx="3229980" cy="3279227"/>
          </a:xfrm>
          <a:prstGeom prst="rect">
            <a:avLst/>
          </a:prstGeom>
          <a:solidFill>
            <a:srgbClr val="92D050">
              <a:alpha val="30000"/>
            </a:srgb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388723" y="8404925"/>
            <a:ext cx="2154967" cy="492443"/>
          </a:xfrm>
          <a:prstGeom prst="rect">
            <a:avLst/>
          </a:prstGeom>
          <a:solidFill>
            <a:schemeClr val="accent4">
              <a:lumMod val="60000"/>
              <a:lumOff val="40000"/>
            </a:schemeClr>
          </a:solidFill>
        </p:spPr>
        <p:txBody>
          <a:bodyPr wrap="square" rtlCol="0">
            <a:spAutoFit/>
          </a:bodyPr>
          <a:lstStyle>
            <a:defPPr>
              <a:defRPr lang="en-US"/>
            </a:defPPr>
            <a:lvl1pPr>
              <a:defRPr sz="1400"/>
            </a:lvl1pPr>
          </a:lstStyle>
          <a:p>
            <a:r>
              <a:rPr lang="en-GB" dirty="0"/>
              <a:t>Hull Paragon Interchange</a:t>
            </a:r>
          </a:p>
          <a:p>
            <a:pPr marL="171450" indent="-171450">
              <a:buFont typeface="Arial" panose="020B0604020202020204" pitchFamily="34" charset="0"/>
              <a:buChar char="•"/>
            </a:pPr>
            <a:r>
              <a:rPr lang="en-GB" sz="1200" dirty="0"/>
              <a:t>Bus Shuttle Pick-up/Drop-off</a:t>
            </a:r>
          </a:p>
        </p:txBody>
      </p:sp>
      <p:sp>
        <p:nvSpPr>
          <p:cNvPr id="17" name="TextBox 16"/>
          <p:cNvSpPr txBox="1"/>
          <p:nvPr/>
        </p:nvSpPr>
        <p:spPr>
          <a:xfrm>
            <a:off x="5208376" y="5577318"/>
            <a:ext cx="847554" cy="461665"/>
          </a:xfrm>
          <a:prstGeom prst="rect">
            <a:avLst/>
          </a:prstGeom>
          <a:solidFill>
            <a:schemeClr val="bg1"/>
          </a:solidFill>
        </p:spPr>
        <p:txBody>
          <a:bodyPr wrap="square" rtlCol="0">
            <a:spAutoFit/>
          </a:bodyPr>
          <a:lstStyle/>
          <a:p>
            <a:pPr algn="ctr"/>
            <a:r>
              <a:rPr lang="en-GB" sz="1200" dirty="0"/>
              <a:t>Kingston upon Hull</a:t>
            </a:r>
          </a:p>
        </p:txBody>
      </p:sp>
      <p:sp>
        <p:nvSpPr>
          <p:cNvPr id="18" name="TextBox 17"/>
          <p:cNvSpPr txBox="1"/>
          <p:nvPr/>
        </p:nvSpPr>
        <p:spPr>
          <a:xfrm>
            <a:off x="2669766" y="5414039"/>
            <a:ext cx="1073177" cy="276999"/>
          </a:xfrm>
          <a:prstGeom prst="rect">
            <a:avLst/>
          </a:prstGeom>
          <a:solidFill>
            <a:schemeClr val="bg1"/>
          </a:solidFill>
        </p:spPr>
        <p:txBody>
          <a:bodyPr wrap="square" rtlCol="0">
            <a:spAutoFit/>
          </a:bodyPr>
          <a:lstStyle/>
          <a:p>
            <a:pPr algn="ctr"/>
            <a:r>
              <a:rPr lang="en-GB" sz="1200" dirty="0"/>
              <a:t>Cottingham</a:t>
            </a:r>
          </a:p>
        </p:txBody>
      </p:sp>
      <p:sp>
        <p:nvSpPr>
          <p:cNvPr id="19" name="TextBox 18"/>
          <p:cNvSpPr txBox="1"/>
          <p:nvPr/>
        </p:nvSpPr>
        <p:spPr>
          <a:xfrm>
            <a:off x="10119219" y="7664189"/>
            <a:ext cx="1073177" cy="276999"/>
          </a:xfrm>
          <a:prstGeom prst="rect">
            <a:avLst/>
          </a:prstGeom>
          <a:solidFill>
            <a:schemeClr val="bg1"/>
          </a:solidFill>
        </p:spPr>
        <p:txBody>
          <a:bodyPr wrap="square" rtlCol="0">
            <a:spAutoFit/>
          </a:bodyPr>
          <a:lstStyle/>
          <a:p>
            <a:pPr algn="ctr"/>
            <a:r>
              <a:rPr lang="en-GB" sz="1200" dirty="0" err="1"/>
              <a:t>Hedon</a:t>
            </a:r>
            <a:endParaRPr lang="en-GB" sz="1200" dirty="0"/>
          </a:p>
        </p:txBody>
      </p:sp>
      <p:sp>
        <p:nvSpPr>
          <p:cNvPr id="23" name="Freeform: Shape 22"/>
          <p:cNvSpPr/>
          <p:nvPr/>
        </p:nvSpPr>
        <p:spPr>
          <a:xfrm>
            <a:off x="2998470" y="166407"/>
            <a:ext cx="297180" cy="2857500"/>
          </a:xfrm>
          <a:custGeom>
            <a:avLst/>
            <a:gdLst>
              <a:gd name="connsiteX0" fmla="*/ 0 w 297180"/>
              <a:gd name="connsiteY0" fmla="*/ 0 h 2857500"/>
              <a:gd name="connsiteX1" fmla="*/ 137160 w 297180"/>
              <a:gd name="connsiteY1" fmla="*/ 369570 h 2857500"/>
              <a:gd name="connsiteX2" fmla="*/ 80010 w 297180"/>
              <a:gd name="connsiteY2" fmla="*/ 723900 h 2857500"/>
              <a:gd name="connsiteX3" fmla="*/ 80010 w 297180"/>
              <a:gd name="connsiteY3" fmla="*/ 1306830 h 2857500"/>
              <a:gd name="connsiteX4" fmla="*/ 125730 w 297180"/>
              <a:gd name="connsiteY4" fmla="*/ 1844040 h 2857500"/>
              <a:gd name="connsiteX5" fmla="*/ 182880 w 297180"/>
              <a:gd name="connsiteY5" fmla="*/ 2461260 h 2857500"/>
              <a:gd name="connsiteX6" fmla="*/ 297180 w 297180"/>
              <a:gd name="connsiteY6" fmla="*/ 285750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80" h="2857500">
                <a:moveTo>
                  <a:pt x="0" y="0"/>
                </a:moveTo>
                <a:cubicBezTo>
                  <a:pt x="61912" y="124460"/>
                  <a:pt x="123825" y="248920"/>
                  <a:pt x="137160" y="369570"/>
                </a:cubicBezTo>
                <a:cubicBezTo>
                  <a:pt x="150495" y="490220"/>
                  <a:pt x="89535" y="567690"/>
                  <a:pt x="80010" y="723900"/>
                </a:cubicBezTo>
                <a:cubicBezTo>
                  <a:pt x="70485" y="880110"/>
                  <a:pt x="72390" y="1120140"/>
                  <a:pt x="80010" y="1306830"/>
                </a:cubicBezTo>
                <a:cubicBezTo>
                  <a:pt x="87630" y="1493520"/>
                  <a:pt x="108585" y="1651635"/>
                  <a:pt x="125730" y="1844040"/>
                </a:cubicBezTo>
                <a:cubicBezTo>
                  <a:pt x="142875" y="2036445"/>
                  <a:pt x="154305" y="2292350"/>
                  <a:pt x="182880" y="2461260"/>
                </a:cubicBezTo>
                <a:cubicBezTo>
                  <a:pt x="211455" y="2630170"/>
                  <a:pt x="254317" y="2743835"/>
                  <a:pt x="297180" y="2857500"/>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Freeform: Shape 23"/>
          <p:cNvSpPr/>
          <p:nvPr/>
        </p:nvSpPr>
        <p:spPr>
          <a:xfrm>
            <a:off x="3295650" y="3018827"/>
            <a:ext cx="2260600" cy="4373268"/>
          </a:xfrm>
          <a:custGeom>
            <a:avLst/>
            <a:gdLst>
              <a:gd name="connsiteX0" fmla="*/ 0 w 2260600"/>
              <a:gd name="connsiteY0" fmla="*/ 0 h 4373268"/>
              <a:gd name="connsiteX1" fmla="*/ 165100 w 2260600"/>
              <a:gd name="connsiteY1" fmla="*/ 419100 h 4373268"/>
              <a:gd name="connsiteX2" fmla="*/ 317500 w 2260600"/>
              <a:gd name="connsiteY2" fmla="*/ 1244600 h 4373268"/>
              <a:gd name="connsiteX3" fmla="*/ 419100 w 2260600"/>
              <a:gd name="connsiteY3" fmla="*/ 2374900 h 4373268"/>
              <a:gd name="connsiteX4" fmla="*/ 635000 w 2260600"/>
              <a:gd name="connsiteY4" fmla="*/ 3054350 h 4373268"/>
              <a:gd name="connsiteX5" fmla="*/ 774700 w 2260600"/>
              <a:gd name="connsiteY5" fmla="*/ 3403600 h 4373268"/>
              <a:gd name="connsiteX6" fmla="*/ 889000 w 2260600"/>
              <a:gd name="connsiteY6" fmla="*/ 3657600 h 4373268"/>
              <a:gd name="connsiteX7" fmla="*/ 990600 w 2260600"/>
              <a:gd name="connsiteY7" fmla="*/ 3892550 h 4373268"/>
              <a:gd name="connsiteX8" fmla="*/ 1206500 w 2260600"/>
              <a:gd name="connsiteY8" fmla="*/ 4044950 h 4373268"/>
              <a:gd name="connsiteX9" fmla="*/ 1498600 w 2260600"/>
              <a:gd name="connsiteY9" fmla="*/ 4095750 h 4373268"/>
              <a:gd name="connsiteX10" fmla="*/ 1651000 w 2260600"/>
              <a:gd name="connsiteY10" fmla="*/ 4216400 h 4373268"/>
              <a:gd name="connsiteX11" fmla="*/ 1955800 w 2260600"/>
              <a:gd name="connsiteY11" fmla="*/ 4362450 h 4373268"/>
              <a:gd name="connsiteX12" fmla="*/ 2260600 w 2260600"/>
              <a:gd name="connsiteY12" fmla="*/ 4362450 h 4373268"/>
              <a:gd name="connsiteX13" fmla="*/ 2260600 w 2260600"/>
              <a:gd name="connsiteY13" fmla="*/ 4362450 h 437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0600" h="4373268">
                <a:moveTo>
                  <a:pt x="0" y="0"/>
                </a:moveTo>
                <a:cubicBezTo>
                  <a:pt x="56091" y="105833"/>
                  <a:pt x="112183" y="211667"/>
                  <a:pt x="165100" y="419100"/>
                </a:cubicBezTo>
                <a:cubicBezTo>
                  <a:pt x="218017" y="626533"/>
                  <a:pt x="275167" y="918633"/>
                  <a:pt x="317500" y="1244600"/>
                </a:cubicBezTo>
                <a:cubicBezTo>
                  <a:pt x="359833" y="1570567"/>
                  <a:pt x="366183" y="2073275"/>
                  <a:pt x="419100" y="2374900"/>
                </a:cubicBezTo>
                <a:cubicBezTo>
                  <a:pt x="472017" y="2676525"/>
                  <a:pt x="575733" y="2882900"/>
                  <a:pt x="635000" y="3054350"/>
                </a:cubicBezTo>
                <a:cubicBezTo>
                  <a:pt x="694267" y="3225800"/>
                  <a:pt x="732367" y="3303058"/>
                  <a:pt x="774700" y="3403600"/>
                </a:cubicBezTo>
                <a:cubicBezTo>
                  <a:pt x="817033" y="3504142"/>
                  <a:pt x="853017" y="3576108"/>
                  <a:pt x="889000" y="3657600"/>
                </a:cubicBezTo>
                <a:cubicBezTo>
                  <a:pt x="924983" y="3739092"/>
                  <a:pt x="937683" y="3827992"/>
                  <a:pt x="990600" y="3892550"/>
                </a:cubicBezTo>
                <a:cubicBezTo>
                  <a:pt x="1043517" y="3957108"/>
                  <a:pt x="1121833" y="4011083"/>
                  <a:pt x="1206500" y="4044950"/>
                </a:cubicBezTo>
                <a:cubicBezTo>
                  <a:pt x="1291167" y="4078817"/>
                  <a:pt x="1424517" y="4067175"/>
                  <a:pt x="1498600" y="4095750"/>
                </a:cubicBezTo>
                <a:cubicBezTo>
                  <a:pt x="1572683" y="4124325"/>
                  <a:pt x="1574800" y="4171950"/>
                  <a:pt x="1651000" y="4216400"/>
                </a:cubicBezTo>
                <a:cubicBezTo>
                  <a:pt x="1727200" y="4260850"/>
                  <a:pt x="1854200" y="4338108"/>
                  <a:pt x="1955800" y="4362450"/>
                </a:cubicBezTo>
                <a:cubicBezTo>
                  <a:pt x="2057400" y="4386792"/>
                  <a:pt x="2260600" y="4362450"/>
                  <a:pt x="2260600" y="4362450"/>
                </a:cubicBezTo>
                <a:lnTo>
                  <a:pt x="2260600" y="4362450"/>
                </a:ln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p:cNvSpPr/>
          <p:nvPr/>
        </p:nvSpPr>
        <p:spPr>
          <a:xfrm>
            <a:off x="1726442" y="7396536"/>
            <a:ext cx="3807725" cy="1713011"/>
          </a:xfrm>
          <a:custGeom>
            <a:avLst/>
            <a:gdLst>
              <a:gd name="connsiteX0" fmla="*/ 0 w 3807725"/>
              <a:gd name="connsiteY0" fmla="*/ 1562669 h 1713011"/>
              <a:gd name="connsiteX1" fmla="*/ 252483 w 3807725"/>
              <a:gd name="connsiteY1" fmla="*/ 1562669 h 1713011"/>
              <a:gd name="connsiteX2" fmla="*/ 464024 w 3807725"/>
              <a:gd name="connsiteY2" fmla="*/ 1589964 h 1713011"/>
              <a:gd name="connsiteX3" fmla="*/ 600501 w 3807725"/>
              <a:gd name="connsiteY3" fmla="*/ 1658203 h 1713011"/>
              <a:gd name="connsiteX4" fmla="*/ 736979 w 3807725"/>
              <a:gd name="connsiteY4" fmla="*/ 1712794 h 1713011"/>
              <a:gd name="connsiteX5" fmla="*/ 1016758 w 3807725"/>
              <a:gd name="connsiteY5" fmla="*/ 1637731 h 1713011"/>
              <a:gd name="connsiteX6" fmla="*/ 1337480 w 3807725"/>
              <a:gd name="connsiteY6" fmla="*/ 1514901 h 1713011"/>
              <a:gd name="connsiteX7" fmla="*/ 1508077 w 3807725"/>
              <a:gd name="connsiteY7" fmla="*/ 1446663 h 1713011"/>
              <a:gd name="connsiteX8" fmla="*/ 1644555 w 3807725"/>
              <a:gd name="connsiteY8" fmla="*/ 1412543 h 1713011"/>
              <a:gd name="connsiteX9" fmla="*/ 2019868 w 3807725"/>
              <a:gd name="connsiteY9" fmla="*/ 1330657 h 1713011"/>
              <a:gd name="connsiteX10" fmla="*/ 2347415 w 3807725"/>
              <a:gd name="connsiteY10" fmla="*/ 1221475 h 1713011"/>
              <a:gd name="connsiteX11" fmla="*/ 2606722 w 3807725"/>
              <a:gd name="connsiteY11" fmla="*/ 1153236 h 1713011"/>
              <a:gd name="connsiteX12" fmla="*/ 2825086 w 3807725"/>
              <a:gd name="connsiteY12" fmla="*/ 1071349 h 1713011"/>
              <a:gd name="connsiteX13" fmla="*/ 2906973 w 3807725"/>
              <a:gd name="connsiteY13" fmla="*/ 921224 h 1713011"/>
              <a:gd name="connsiteX14" fmla="*/ 2941092 w 3807725"/>
              <a:gd name="connsiteY14" fmla="*/ 723331 h 1713011"/>
              <a:gd name="connsiteX15" fmla="*/ 3050274 w 3807725"/>
              <a:gd name="connsiteY15" fmla="*/ 498143 h 1713011"/>
              <a:gd name="connsiteX16" fmla="*/ 3248167 w 3807725"/>
              <a:gd name="connsiteY16" fmla="*/ 225188 h 1713011"/>
              <a:gd name="connsiteX17" fmla="*/ 3500651 w 3807725"/>
              <a:gd name="connsiteY17" fmla="*/ 75063 h 1713011"/>
              <a:gd name="connsiteX18" fmla="*/ 3807725 w 3807725"/>
              <a:gd name="connsiteY18" fmla="*/ 0 h 1713011"/>
              <a:gd name="connsiteX19" fmla="*/ 3807725 w 3807725"/>
              <a:gd name="connsiteY19" fmla="*/ 0 h 171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07725" h="1713011">
                <a:moveTo>
                  <a:pt x="0" y="1562669"/>
                </a:moveTo>
                <a:cubicBezTo>
                  <a:pt x="87573" y="1560394"/>
                  <a:pt x="175146" y="1558120"/>
                  <a:pt x="252483" y="1562669"/>
                </a:cubicBezTo>
                <a:cubicBezTo>
                  <a:pt x="329820" y="1567218"/>
                  <a:pt x="406021" y="1574042"/>
                  <a:pt x="464024" y="1589964"/>
                </a:cubicBezTo>
                <a:cubicBezTo>
                  <a:pt x="522027" y="1605886"/>
                  <a:pt x="555008" y="1637731"/>
                  <a:pt x="600501" y="1658203"/>
                </a:cubicBezTo>
                <a:cubicBezTo>
                  <a:pt x="645994" y="1678675"/>
                  <a:pt x="667603" y="1716206"/>
                  <a:pt x="736979" y="1712794"/>
                </a:cubicBezTo>
                <a:cubicBezTo>
                  <a:pt x="806355" y="1709382"/>
                  <a:pt x="916675" y="1670713"/>
                  <a:pt x="1016758" y="1637731"/>
                </a:cubicBezTo>
                <a:cubicBezTo>
                  <a:pt x="1116841" y="1604749"/>
                  <a:pt x="1255594" y="1546746"/>
                  <a:pt x="1337480" y="1514901"/>
                </a:cubicBezTo>
                <a:cubicBezTo>
                  <a:pt x="1419367" y="1483056"/>
                  <a:pt x="1456898" y="1463723"/>
                  <a:pt x="1508077" y="1446663"/>
                </a:cubicBezTo>
                <a:cubicBezTo>
                  <a:pt x="1559256" y="1429603"/>
                  <a:pt x="1644555" y="1412543"/>
                  <a:pt x="1644555" y="1412543"/>
                </a:cubicBezTo>
                <a:cubicBezTo>
                  <a:pt x="1729853" y="1393209"/>
                  <a:pt x="1902725" y="1362502"/>
                  <a:pt x="2019868" y="1330657"/>
                </a:cubicBezTo>
                <a:cubicBezTo>
                  <a:pt x="2137011" y="1298812"/>
                  <a:pt x="2249606" y="1251045"/>
                  <a:pt x="2347415" y="1221475"/>
                </a:cubicBezTo>
                <a:cubicBezTo>
                  <a:pt x="2445224" y="1191905"/>
                  <a:pt x="2527110" y="1178257"/>
                  <a:pt x="2606722" y="1153236"/>
                </a:cubicBezTo>
                <a:cubicBezTo>
                  <a:pt x="2686334" y="1128215"/>
                  <a:pt x="2775044" y="1110018"/>
                  <a:pt x="2825086" y="1071349"/>
                </a:cubicBezTo>
                <a:cubicBezTo>
                  <a:pt x="2875128" y="1032680"/>
                  <a:pt x="2887639" y="979227"/>
                  <a:pt x="2906973" y="921224"/>
                </a:cubicBezTo>
                <a:cubicBezTo>
                  <a:pt x="2926307" y="863221"/>
                  <a:pt x="2917209" y="793844"/>
                  <a:pt x="2941092" y="723331"/>
                </a:cubicBezTo>
                <a:cubicBezTo>
                  <a:pt x="2964976" y="652817"/>
                  <a:pt x="2999095" y="581167"/>
                  <a:pt x="3050274" y="498143"/>
                </a:cubicBezTo>
                <a:cubicBezTo>
                  <a:pt x="3101453" y="415119"/>
                  <a:pt x="3173104" y="295701"/>
                  <a:pt x="3248167" y="225188"/>
                </a:cubicBezTo>
                <a:cubicBezTo>
                  <a:pt x="3323230" y="154675"/>
                  <a:pt x="3407391" y="112594"/>
                  <a:pt x="3500651" y="75063"/>
                </a:cubicBezTo>
                <a:cubicBezTo>
                  <a:pt x="3593911" y="37532"/>
                  <a:pt x="3807725" y="0"/>
                  <a:pt x="3807725" y="0"/>
                </a:cubicBezTo>
                <a:lnTo>
                  <a:pt x="3807725" y="0"/>
                </a:ln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2296655" y="2538637"/>
            <a:ext cx="847554" cy="276999"/>
          </a:xfrm>
          <a:prstGeom prst="rect">
            <a:avLst/>
          </a:prstGeom>
          <a:solidFill>
            <a:schemeClr val="bg1"/>
          </a:solidFill>
        </p:spPr>
        <p:txBody>
          <a:bodyPr wrap="square" rtlCol="0">
            <a:spAutoFit/>
          </a:bodyPr>
          <a:lstStyle/>
          <a:p>
            <a:pPr algn="ctr"/>
            <a:r>
              <a:rPr lang="en-GB" sz="1200" dirty="0"/>
              <a:t>Beverley</a:t>
            </a:r>
          </a:p>
        </p:txBody>
      </p:sp>
      <p:sp>
        <p:nvSpPr>
          <p:cNvPr id="27" name="Freeform: Shape 26"/>
          <p:cNvSpPr/>
          <p:nvPr/>
        </p:nvSpPr>
        <p:spPr>
          <a:xfrm>
            <a:off x="134343" y="8959237"/>
            <a:ext cx="1568781" cy="43467"/>
          </a:xfrm>
          <a:custGeom>
            <a:avLst/>
            <a:gdLst>
              <a:gd name="connsiteX0" fmla="*/ 1568781 w 1568781"/>
              <a:gd name="connsiteY0" fmla="*/ 0 h 43467"/>
              <a:gd name="connsiteX1" fmla="*/ 910066 w 1568781"/>
              <a:gd name="connsiteY1" fmla="*/ 43336 h 43467"/>
              <a:gd name="connsiteX2" fmla="*/ 199348 w 1568781"/>
              <a:gd name="connsiteY2" fmla="*/ 13001 h 43467"/>
              <a:gd name="connsiteX3" fmla="*/ 0 w 1568781"/>
              <a:gd name="connsiteY3" fmla="*/ 0 h 43467"/>
            </a:gdLst>
            <a:ahLst/>
            <a:cxnLst>
              <a:cxn ang="0">
                <a:pos x="connsiteX0" y="connsiteY0"/>
              </a:cxn>
              <a:cxn ang="0">
                <a:pos x="connsiteX1" y="connsiteY1"/>
              </a:cxn>
              <a:cxn ang="0">
                <a:pos x="connsiteX2" y="connsiteY2"/>
              </a:cxn>
              <a:cxn ang="0">
                <a:pos x="connsiteX3" y="connsiteY3"/>
              </a:cxn>
            </a:cxnLst>
            <a:rect l="l" t="t" r="r" b="b"/>
            <a:pathLst>
              <a:path w="1568781" h="43467">
                <a:moveTo>
                  <a:pt x="1568781" y="0"/>
                </a:moveTo>
                <a:cubicBezTo>
                  <a:pt x="1353543" y="20584"/>
                  <a:pt x="1138305" y="41169"/>
                  <a:pt x="910066" y="43336"/>
                </a:cubicBezTo>
                <a:cubicBezTo>
                  <a:pt x="681827" y="45503"/>
                  <a:pt x="351026" y="20224"/>
                  <a:pt x="199348" y="13001"/>
                </a:cubicBezTo>
                <a:cubicBezTo>
                  <a:pt x="47670" y="5778"/>
                  <a:pt x="23835" y="2889"/>
                  <a:pt x="0" y="0"/>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52" name="Straight Arrow Connector 51"/>
          <p:cNvCxnSpPr>
            <a:cxnSpLocks/>
            <a:stCxn id="11" idx="0"/>
          </p:cNvCxnSpPr>
          <p:nvPr/>
        </p:nvCxnSpPr>
        <p:spPr>
          <a:xfrm flipH="1" flipV="1">
            <a:off x="5602563" y="7391973"/>
            <a:ext cx="863644" cy="10129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p:cNvCxnSpPr>
          <p:nvPr/>
        </p:nvCxnSpPr>
        <p:spPr>
          <a:xfrm flipV="1">
            <a:off x="1639272" y="778345"/>
            <a:ext cx="912393" cy="3611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40" idx="1"/>
            <a:endCxn id="12" idx="0"/>
          </p:cNvCxnSpPr>
          <p:nvPr/>
        </p:nvCxnSpPr>
        <p:spPr>
          <a:xfrm flipH="1" flipV="1">
            <a:off x="3763108" y="2286000"/>
            <a:ext cx="816109" cy="106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a:stCxn id="5" idx="0"/>
          </p:cNvCxnSpPr>
          <p:nvPr/>
        </p:nvCxnSpPr>
        <p:spPr>
          <a:xfrm flipH="1" flipV="1">
            <a:off x="3483551" y="8618012"/>
            <a:ext cx="990912" cy="3499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867450" y="6222460"/>
            <a:ext cx="1030381" cy="276999"/>
          </a:xfrm>
          <a:prstGeom prst="rect">
            <a:avLst/>
          </a:prstGeom>
          <a:solidFill>
            <a:schemeClr val="bg1"/>
          </a:solidFill>
        </p:spPr>
        <p:txBody>
          <a:bodyPr wrap="square" rtlCol="0">
            <a:spAutoFit/>
          </a:bodyPr>
          <a:lstStyle/>
          <a:p>
            <a:pPr algn="ctr"/>
            <a:r>
              <a:rPr lang="en-GB" sz="1200" dirty="0"/>
              <a:t>City Centre</a:t>
            </a:r>
          </a:p>
        </p:txBody>
      </p:sp>
      <p:sp>
        <p:nvSpPr>
          <p:cNvPr id="88" name="TextBox 87"/>
          <p:cNvSpPr txBox="1"/>
          <p:nvPr/>
        </p:nvSpPr>
        <p:spPr>
          <a:xfrm>
            <a:off x="11321675" y="9271400"/>
            <a:ext cx="1231251" cy="184666"/>
          </a:xfrm>
          <a:prstGeom prst="rect">
            <a:avLst/>
          </a:prstGeom>
          <a:solidFill>
            <a:schemeClr val="bg1"/>
          </a:solidFill>
        </p:spPr>
        <p:txBody>
          <a:bodyPr wrap="square" rtlCol="0">
            <a:spAutoFit/>
          </a:bodyPr>
          <a:lstStyle/>
          <a:p>
            <a:pPr algn="ctr"/>
            <a:r>
              <a:rPr lang="en-GB" sz="600" dirty="0"/>
              <a:t>Reproduced from OS Open data</a:t>
            </a:r>
          </a:p>
        </p:txBody>
      </p:sp>
      <p:sp>
        <p:nvSpPr>
          <p:cNvPr id="59" name="TextBox 58"/>
          <p:cNvSpPr txBox="1"/>
          <p:nvPr/>
        </p:nvSpPr>
        <p:spPr>
          <a:xfrm>
            <a:off x="2547940" y="6916495"/>
            <a:ext cx="1621724" cy="492443"/>
          </a:xfrm>
          <a:prstGeom prst="rect">
            <a:avLst/>
          </a:prstGeom>
          <a:solidFill>
            <a:schemeClr val="accent5">
              <a:lumMod val="60000"/>
              <a:lumOff val="40000"/>
            </a:schemeClr>
          </a:solidFill>
        </p:spPr>
        <p:txBody>
          <a:bodyPr wrap="square" rtlCol="0">
            <a:spAutoFit/>
          </a:bodyPr>
          <a:lstStyle>
            <a:defPPr>
              <a:defRPr lang="en-US"/>
            </a:defPPr>
            <a:lvl1pPr>
              <a:defRPr sz="1400"/>
            </a:lvl1pPr>
          </a:lstStyle>
          <a:p>
            <a:r>
              <a:rPr lang="en-GB" dirty="0"/>
              <a:t>Walton Street/KCS</a:t>
            </a:r>
          </a:p>
          <a:p>
            <a:pPr marL="171450" indent="-171450">
              <a:buFont typeface="Arial" panose="020B0604020202020204" pitchFamily="34" charset="0"/>
              <a:buChar char="•"/>
            </a:pPr>
            <a:r>
              <a:rPr lang="en-GB" sz="1200" dirty="0"/>
              <a:t>P&amp;R</a:t>
            </a:r>
          </a:p>
        </p:txBody>
      </p:sp>
      <p:cxnSp>
        <p:nvCxnSpPr>
          <p:cNvPr id="60" name="Straight Arrow Connector 59"/>
          <p:cNvCxnSpPr>
            <a:cxnSpLocks/>
            <a:stCxn id="59" idx="3"/>
          </p:cNvCxnSpPr>
          <p:nvPr/>
        </p:nvCxnSpPr>
        <p:spPr>
          <a:xfrm>
            <a:off x="4169664" y="7162717"/>
            <a:ext cx="742663" cy="1573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Shape 42"/>
          <p:cNvSpPr/>
          <p:nvPr/>
        </p:nvSpPr>
        <p:spPr>
          <a:xfrm>
            <a:off x="8088573" y="5467652"/>
            <a:ext cx="1119117" cy="450376"/>
          </a:xfrm>
          <a:custGeom>
            <a:avLst/>
            <a:gdLst>
              <a:gd name="connsiteX0" fmla="*/ 0 w 1119117"/>
              <a:gd name="connsiteY0" fmla="*/ 450376 h 450376"/>
              <a:gd name="connsiteX1" fmla="*/ 145576 w 1119117"/>
              <a:gd name="connsiteY1" fmla="*/ 277505 h 450376"/>
              <a:gd name="connsiteX2" fmla="*/ 254758 w 1119117"/>
              <a:gd name="connsiteY2" fmla="*/ 118281 h 450376"/>
              <a:gd name="connsiteX3" fmla="*/ 341194 w 1119117"/>
              <a:gd name="connsiteY3" fmla="*/ 109182 h 450376"/>
              <a:gd name="connsiteX4" fmla="*/ 491320 w 1119117"/>
              <a:gd name="connsiteY4" fmla="*/ 95535 h 450376"/>
              <a:gd name="connsiteX5" fmla="*/ 641445 w 1119117"/>
              <a:gd name="connsiteY5" fmla="*/ 109182 h 450376"/>
              <a:gd name="connsiteX6" fmla="*/ 818866 w 1119117"/>
              <a:gd name="connsiteY6" fmla="*/ 122830 h 450376"/>
              <a:gd name="connsiteX7" fmla="*/ 1019033 w 1119117"/>
              <a:gd name="connsiteY7" fmla="*/ 72788 h 450376"/>
              <a:gd name="connsiteX8" fmla="*/ 1119117 w 1119117"/>
              <a:gd name="connsiteY8" fmla="*/ 0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117" h="450376">
                <a:moveTo>
                  <a:pt x="0" y="450376"/>
                </a:moveTo>
                <a:cubicBezTo>
                  <a:pt x="51558" y="391615"/>
                  <a:pt x="103116" y="332854"/>
                  <a:pt x="145576" y="277505"/>
                </a:cubicBezTo>
                <a:cubicBezTo>
                  <a:pt x="188036" y="222156"/>
                  <a:pt x="222155" y="146335"/>
                  <a:pt x="254758" y="118281"/>
                </a:cubicBezTo>
                <a:cubicBezTo>
                  <a:pt x="287361" y="90227"/>
                  <a:pt x="341194" y="109182"/>
                  <a:pt x="341194" y="109182"/>
                </a:cubicBezTo>
                <a:cubicBezTo>
                  <a:pt x="380621" y="105391"/>
                  <a:pt x="441278" y="95535"/>
                  <a:pt x="491320" y="95535"/>
                </a:cubicBezTo>
                <a:cubicBezTo>
                  <a:pt x="541362" y="95535"/>
                  <a:pt x="641445" y="109182"/>
                  <a:pt x="641445" y="109182"/>
                </a:cubicBezTo>
                <a:cubicBezTo>
                  <a:pt x="696036" y="113731"/>
                  <a:pt x="755935" y="128896"/>
                  <a:pt x="818866" y="122830"/>
                </a:cubicBezTo>
                <a:cubicBezTo>
                  <a:pt x="881797" y="116764"/>
                  <a:pt x="968991" y="93260"/>
                  <a:pt x="1019033" y="72788"/>
                </a:cubicBezTo>
                <a:cubicBezTo>
                  <a:pt x="1069075" y="52316"/>
                  <a:pt x="1094096" y="26158"/>
                  <a:pt x="1119117" y="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 name="Freeform: Shape 43"/>
          <p:cNvSpPr/>
          <p:nvPr/>
        </p:nvSpPr>
        <p:spPr>
          <a:xfrm>
            <a:off x="8356979" y="4744321"/>
            <a:ext cx="186520" cy="823415"/>
          </a:xfrm>
          <a:custGeom>
            <a:avLst/>
            <a:gdLst>
              <a:gd name="connsiteX0" fmla="*/ 186520 w 186520"/>
              <a:gd name="connsiteY0" fmla="*/ 0 h 823415"/>
              <a:gd name="connsiteX1" fmla="*/ 45493 w 186520"/>
              <a:gd name="connsiteY1" fmla="*/ 177421 h 823415"/>
              <a:gd name="connsiteX2" fmla="*/ 27296 w 186520"/>
              <a:gd name="connsiteY2" fmla="*/ 291152 h 823415"/>
              <a:gd name="connsiteX3" fmla="*/ 36394 w 186520"/>
              <a:gd name="connsiteY3" fmla="*/ 409433 h 823415"/>
              <a:gd name="connsiteX4" fmla="*/ 40943 w 186520"/>
              <a:gd name="connsiteY4" fmla="*/ 504967 h 823415"/>
              <a:gd name="connsiteX5" fmla="*/ 68239 w 186520"/>
              <a:gd name="connsiteY5" fmla="*/ 623248 h 823415"/>
              <a:gd name="connsiteX6" fmla="*/ 27296 w 186520"/>
              <a:gd name="connsiteY6" fmla="*/ 777922 h 823415"/>
              <a:gd name="connsiteX7" fmla="*/ 0 w 186520"/>
              <a:gd name="connsiteY7" fmla="*/ 823415 h 82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20" h="823415">
                <a:moveTo>
                  <a:pt x="186520" y="0"/>
                </a:moveTo>
                <a:cubicBezTo>
                  <a:pt x="129275" y="64448"/>
                  <a:pt x="72030" y="128896"/>
                  <a:pt x="45493" y="177421"/>
                </a:cubicBezTo>
                <a:cubicBezTo>
                  <a:pt x="18956" y="225946"/>
                  <a:pt x="28813" y="252483"/>
                  <a:pt x="27296" y="291152"/>
                </a:cubicBezTo>
                <a:cubicBezTo>
                  <a:pt x="25779" y="329821"/>
                  <a:pt x="34120" y="373797"/>
                  <a:pt x="36394" y="409433"/>
                </a:cubicBezTo>
                <a:cubicBezTo>
                  <a:pt x="38668" y="445069"/>
                  <a:pt x="35636" y="469331"/>
                  <a:pt x="40943" y="504967"/>
                </a:cubicBezTo>
                <a:cubicBezTo>
                  <a:pt x="46250" y="540603"/>
                  <a:pt x="70513" y="577756"/>
                  <a:pt x="68239" y="623248"/>
                </a:cubicBezTo>
                <a:cubicBezTo>
                  <a:pt x="65965" y="668740"/>
                  <a:pt x="38669" y="744561"/>
                  <a:pt x="27296" y="777922"/>
                </a:cubicBezTo>
                <a:cubicBezTo>
                  <a:pt x="15923" y="811283"/>
                  <a:pt x="7961" y="817349"/>
                  <a:pt x="0" y="823415"/>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 name="Freeform: Shape 44"/>
          <p:cNvSpPr/>
          <p:nvPr/>
        </p:nvSpPr>
        <p:spPr>
          <a:xfrm>
            <a:off x="9196316" y="4630391"/>
            <a:ext cx="1425539" cy="837635"/>
          </a:xfrm>
          <a:custGeom>
            <a:avLst/>
            <a:gdLst>
              <a:gd name="connsiteX0" fmla="*/ 222914 w 1037306"/>
              <a:gd name="connsiteY0" fmla="*/ 2001672 h 2001672"/>
              <a:gd name="connsiteX1" fmla="*/ 90985 w 1037306"/>
              <a:gd name="connsiteY1" fmla="*/ 1983475 h 2001672"/>
              <a:gd name="connsiteX2" fmla="*/ 9099 w 1037306"/>
              <a:gd name="connsiteY2" fmla="*/ 1965277 h 2001672"/>
              <a:gd name="connsiteX3" fmla="*/ 77338 w 1037306"/>
              <a:gd name="connsiteY3" fmla="*/ 1796955 h 2001672"/>
              <a:gd name="connsiteX4" fmla="*/ 159224 w 1037306"/>
              <a:gd name="connsiteY4" fmla="*/ 1665027 h 2001672"/>
              <a:gd name="connsiteX5" fmla="*/ 213815 w 1037306"/>
              <a:gd name="connsiteY5" fmla="*/ 1569492 h 2001672"/>
              <a:gd name="connsiteX6" fmla="*/ 291153 w 1037306"/>
              <a:gd name="connsiteY6" fmla="*/ 1469409 h 2001672"/>
              <a:gd name="connsiteX7" fmla="*/ 382138 w 1037306"/>
              <a:gd name="connsiteY7" fmla="*/ 1382973 h 2001672"/>
              <a:gd name="connsiteX8" fmla="*/ 459475 w 1037306"/>
              <a:gd name="connsiteY8" fmla="*/ 1346579 h 2001672"/>
              <a:gd name="connsiteX9" fmla="*/ 545911 w 1037306"/>
              <a:gd name="connsiteY9" fmla="*/ 1328382 h 2001672"/>
              <a:gd name="connsiteX10" fmla="*/ 655093 w 1037306"/>
              <a:gd name="connsiteY10" fmla="*/ 1314734 h 2001672"/>
              <a:gd name="connsiteX11" fmla="*/ 777923 w 1037306"/>
              <a:gd name="connsiteY11" fmla="*/ 1287439 h 2001672"/>
              <a:gd name="connsiteX12" fmla="*/ 896203 w 1037306"/>
              <a:gd name="connsiteY12" fmla="*/ 1269242 h 2001672"/>
              <a:gd name="connsiteX13" fmla="*/ 1009935 w 1037306"/>
              <a:gd name="connsiteY13" fmla="*/ 1237397 h 2001672"/>
              <a:gd name="connsiteX14" fmla="*/ 1037230 w 1037306"/>
              <a:gd name="connsiteY14" fmla="*/ 1219200 h 2001672"/>
              <a:gd name="connsiteX15" fmla="*/ 1005385 w 1037306"/>
              <a:gd name="connsiteY15" fmla="*/ 1132764 h 2001672"/>
              <a:gd name="connsiteX16" fmla="*/ 968991 w 1037306"/>
              <a:gd name="connsiteY16" fmla="*/ 1050877 h 2001672"/>
              <a:gd name="connsiteX17" fmla="*/ 905302 w 1037306"/>
              <a:gd name="connsiteY17" fmla="*/ 878006 h 2001672"/>
              <a:gd name="connsiteX18" fmla="*/ 878006 w 1037306"/>
              <a:gd name="connsiteY18" fmla="*/ 841612 h 2001672"/>
              <a:gd name="connsiteX19" fmla="*/ 782472 w 1037306"/>
              <a:gd name="connsiteY19" fmla="*/ 787021 h 2001672"/>
              <a:gd name="connsiteX20" fmla="*/ 705135 w 1037306"/>
              <a:gd name="connsiteY20" fmla="*/ 705134 h 2001672"/>
              <a:gd name="connsiteX21" fmla="*/ 614150 w 1037306"/>
              <a:gd name="connsiteY21" fmla="*/ 482221 h 2001672"/>
              <a:gd name="connsiteX22" fmla="*/ 550460 w 1037306"/>
              <a:gd name="connsiteY22" fmla="*/ 441277 h 2001672"/>
              <a:gd name="connsiteX23" fmla="*/ 400335 w 1037306"/>
              <a:gd name="connsiteY23" fmla="*/ 327546 h 2001672"/>
              <a:gd name="connsiteX24" fmla="*/ 286603 w 1037306"/>
              <a:gd name="connsiteY24" fmla="*/ 232012 h 2001672"/>
              <a:gd name="connsiteX25" fmla="*/ 195618 w 1037306"/>
              <a:gd name="connsiteY25" fmla="*/ 177421 h 2001672"/>
              <a:gd name="connsiteX26" fmla="*/ 122830 w 1037306"/>
              <a:gd name="connsiteY26" fmla="*/ 118280 h 2001672"/>
              <a:gd name="connsiteX27" fmla="*/ 59141 w 1037306"/>
              <a:gd name="connsiteY27" fmla="*/ 63689 h 2001672"/>
              <a:gd name="connsiteX28" fmla="*/ 0 w 1037306"/>
              <a:gd name="connsiteY28" fmla="*/ 0 h 2001672"/>
              <a:gd name="connsiteX0" fmla="*/ 222914 w 1037306"/>
              <a:gd name="connsiteY0" fmla="*/ 2001672 h 2001672"/>
              <a:gd name="connsiteX1" fmla="*/ 90985 w 1037306"/>
              <a:gd name="connsiteY1" fmla="*/ 1983475 h 2001672"/>
              <a:gd name="connsiteX2" fmla="*/ 9099 w 1037306"/>
              <a:gd name="connsiteY2" fmla="*/ 1965277 h 2001672"/>
              <a:gd name="connsiteX3" fmla="*/ 77338 w 1037306"/>
              <a:gd name="connsiteY3" fmla="*/ 1796955 h 2001672"/>
              <a:gd name="connsiteX4" fmla="*/ 159224 w 1037306"/>
              <a:gd name="connsiteY4" fmla="*/ 1665027 h 2001672"/>
              <a:gd name="connsiteX5" fmla="*/ 213815 w 1037306"/>
              <a:gd name="connsiteY5" fmla="*/ 1569492 h 2001672"/>
              <a:gd name="connsiteX6" fmla="*/ 291153 w 1037306"/>
              <a:gd name="connsiteY6" fmla="*/ 1469409 h 2001672"/>
              <a:gd name="connsiteX7" fmla="*/ 382138 w 1037306"/>
              <a:gd name="connsiteY7" fmla="*/ 1382973 h 2001672"/>
              <a:gd name="connsiteX8" fmla="*/ 459475 w 1037306"/>
              <a:gd name="connsiteY8" fmla="*/ 1346579 h 2001672"/>
              <a:gd name="connsiteX9" fmla="*/ 545911 w 1037306"/>
              <a:gd name="connsiteY9" fmla="*/ 1328382 h 2001672"/>
              <a:gd name="connsiteX10" fmla="*/ 777923 w 1037306"/>
              <a:gd name="connsiteY10" fmla="*/ 1287439 h 2001672"/>
              <a:gd name="connsiteX11" fmla="*/ 896203 w 1037306"/>
              <a:gd name="connsiteY11" fmla="*/ 1269242 h 2001672"/>
              <a:gd name="connsiteX12" fmla="*/ 1009935 w 1037306"/>
              <a:gd name="connsiteY12" fmla="*/ 1237397 h 2001672"/>
              <a:gd name="connsiteX13" fmla="*/ 1037230 w 1037306"/>
              <a:gd name="connsiteY13" fmla="*/ 1219200 h 2001672"/>
              <a:gd name="connsiteX14" fmla="*/ 1005385 w 1037306"/>
              <a:gd name="connsiteY14" fmla="*/ 1132764 h 2001672"/>
              <a:gd name="connsiteX15" fmla="*/ 968991 w 1037306"/>
              <a:gd name="connsiteY15" fmla="*/ 1050877 h 2001672"/>
              <a:gd name="connsiteX16" fmla="*/ 905302 w 1037306"/>
              <a:gd name="connsiteY16" fmla="*/ 878006 h 2001672"/>
              <a:gd name="connsiteX17" fmla="*/ 878006 w 1037306"/>
              <a:gd name="connsiteY17" fmla="*/ 841612 h 2001672"/>
              <a:gd name="connsiteX18" fmla="*/ 782472 w 1037306"/>
              <a:gd name="connsiteY18" fmla="*/ 787021 h 2001672"/>
              <a:gd name="connsiteX19" fmla="*/ 705135 w 1037306"/>
              <a:gd name="connsiteY19" fmla="*/ 705134 h 2001672"/>
              <a:gd name="connsiteX20" fmla="*/ 614150 w 1037306"/>
              <a:gd name="connsiteY20" fmla="*/ 482221 h 2001672"/>
              <a:gd name="connsiteX21" fmla="*/ 550460 w 1037306"/>
              <a:gd name="connsiteY21" fmla="*/ 441277 h 2001672"/>
              <a:gd name="connsiteX22" fmla="*/ 400335 w 1037306"/>
              <a:gd name="connsiteY22" fmla="*/ 327546 h 2001672"/>
              <a:gd name="connsiteX23" fmla="*/ 286603 w 1037306"/>
              <a:gd name="connsiteY23" fmla="*/ 232012 h 2001672"/>
              <a:gd name="connsiteX24" fmla="*/ 195618 w 1037306"/>
              <a:gd name="connsiteY24" fmla="*/ 177421 h 2001672"/>
              <a:gd name="connsiteX25" fmla="*/ 122830 w 1037306"/>
              <a:gd name="connsiteY25" fmla="*/ 118280 h 2001672"/>
              <a:gd name="connsiteX26" fmla="*/ 59141 w 1037306"/>
              <a:gd name="connsiteY26" fmla="*/ 63689 h 2001672"/>
              <a:gd name="connsiteX27" fmla="*/ 0 w 1037306"/>
              <a:gd name="connsiteY27" fmla="*/ 0 h 2001672"/>
              <a:gd name="connsiteX0" fmla="*/ 222914 w 1037306"/>
              <a:gd name="connsiteY0" fmla="*/ 2001672 h 2001672"/>
              <a:gd name="connsiteX1" fmla="*/ 90985 w 1037306"/>
              <a:gd name="connsiteY1" fmla="*/ 1983475 h 2001672"/>
              <a:gd name="connsiteX2" fmla="*/ 9099 w 1037306"/>
              <a:gd name="connsiteY2" fmla="*/ 1965277 h 2001672"/>
              <a:gd name="connsiteX3" fmla="*/ 77338 w 1037306"/>
              <a:gd name="connsiteY3" fmla="*/ 1796955 h 2001672"/>
              <a:gd name="connsiteX4" fmla="*/ 159224 w 1037306"/>
              <a:gd name="connsiteY4" fmla="*/ 1665027 h 2001672"/>
              <a:gd name="connsiteX5" fmla="*/ 213815 w 1037306"/>
              <a:gd name="connsiteY5" fmla="*/ 1569492 h 2001672"/>
              <a:gd name="connsiteX6" fmla="*/ 291153 w 1037306"/>
              <a:gd name="connsiteY6" fmla="*/ 1469409 h 2001672"/>
              <a:gd name="connsiteX7" fmla="*/ 382138 w 1037306"/>
              <a:gd name="connsiteY7" fmla="*/ 1382973 h 2001672"/>
              <a:gd name="connsiteX8" fmla="*/ 459475 w 1037306"/>
              <a:gd name="connsiteY8" fmla="*/ 1346579 h 2001672"/>
              <a:gd name="connsiteX9" fmla="*/ 777923 w 1037306"/>
              <a:gd name="connsiteY9" fmla="*/ 1287439 h 2001672"/>
              <a:gd name="connsiteX10" fmla="*/ 896203 w 1037306"/>
              <a:gd name="connsiteY10" fmla="*/ 1269242 h 2001672"/>
              <a:gd name="connsiteX11" fmla="*/ 1009935 w 1037306"/>
              <a:gd name="connsiteY11" fmla="*/ 1237397 h 2001672"/>
              <a:gd name="connsiteX12" fmla="*/ 1037230 w 1037306"/>
              <a:gd name="connsiteY12" fmla="*/ 1219200 h 2001672"/>
              <a:gd name="connsiteX13" fmla="*/ 1005385 w 1037306"/>
              <a:gd name="connsiteY13" fmla="*/ 1132764 h 2001672"/>
              <a:gd name="connsiteX14" fmla="*/ 968991 w 1037306"/>
              <a:gd name="connsiteY14" fmla="*/ 1050877 h 2001672"/>
              <a:gd name="connsiteX15" fmla="*/ 905302 w 1037306"/>
              <a:gd name="connsiteY15" fmla="*/ 878006 h 2001672"/>
              <a:gd name="connsiteX16" fmla="*/ 878006 w 1037306"/>
              <a:gd name="connsiteY16" fmla="*/ 841612 h 2001672"/>
              <a:gd name="connsiteX17" fmla="*/ 782472 w 1037306"/>
              <a:gd name="connsiteY17" fmla="*/ 787021 h 2001672"/>
              <a:gd name="connsiteX18" fmla="*/ 705135 w 1037306"/>
              <a:gd name="connsiteY18" fmla="*/ 705134 h 2001672"/>
              <a:gd name="connsiteX19" fmla="*/ 614150 w 1037306"/>
              <a:gd name="connsiteY19" fmla="*/ 482221 h 2001672"/>
              <a:gd name="connsiteX20" fmla="*/ 550460 w 1037306"/>
              <a:gd name="connsiteY20" fmla="*/ 441277 h 2001672"/>
              <a:gd name="connsiteX21" fmla="*/ 400335 w 1037306"/>
              <a:gd name="connsiteY21" fmla="*/ 327546 h 2001672"/>
              <a:gd name="connsiteX22" fmla="*/ 286603 w 1037306"/>
              <a:gd name="connsiteY22" fmla="*/ 232012 h 2001672"/>
              <a:gd name="connsiteX23" fmla="*/ 195618 w 1037306"/>
              <a:gd name="connsiteY23" fmla="*/ 177421 h 2001672"/>
              <a:gd name="connsiteX24" fmla="*/ 122830 w 1037306"/>
              <a:gd name="connsiteY24" fmla="*/ 118280 h 2001672"/>
              <a:gd name="connsiteX25" fmla="*/ 59141 w 1037306"/>
              <a:gd name="connsiteY25" fmla="*/ 63689 h 2001672"/>
              <a:gd name="connsiteX26" fmla="*/ 0 w 1037306"/>
              <a:gd name="connsiteY26" fmla="*/ 0 h 2001672"/>
              <a:gd name="connsiteX0" fmla="*/ 222914 w 1037306"/>
              <a:gd name="connsiteY0" fmla="*/ 2001672 h 2001672"/>
              <a:gd name="connsiteX1" fmla="*/ 90985 w 1037306"/>
              <a:gd name="connsiteY1" fmla="*/ 1983475 h 2001672"/>
              <a:gd name="connsiteX2" fmla="*/ 9099 w 1037306"/>
              <a:gd name="connsiteY2" fmla="*/ 1965277 h 2001672"/>
              <a:gd name="connsiteX3" fmla="*/ 77338 w 1037306"/>
              <a:gd name="connsiteY3" fmla="*/ 1796955 h 2001672"/>
              <a:gd name="connsiteX4" fmla="*/ 159224 w 1037306"/>
              <a:gd name="connsiteY4" fmla="*/ 1665027 h 2001672"/>
              <a:gd name="connsiteX5" fmla="*/ 213815 w 1037306"/>
              <a:gd name="connsiteY5" fmla="*/ 1569492 h 2001672"/>
              <a:gd name="connsiteX6" fmla="*/ 291153 w 1037306"/>
              <a:gd name="connsiteY6" fmla="*/ 1469409 h 2001672"/>
              <a:gd name="connsiteX7" fmla="*/ 382138 w 1037306"/>
              <a:gd name="connsiteY7" fmla="*/ 1382973 h 2001672"/>
              <a:gd name="connsiteX8" fmla="*/ 777923 w 1037306"/>
              <a:gd name="connsiteY8" fmla="*/ 1287439 h 2001672"/>
              <a:gd name="connsiteX9" fmla="*/ 896203 w 1037306"/>
              <a:gd name="connsiteY9" fmla="*/ 1269242 h 2001672"/>
              <a:gd name="connsiteX10" fmla="*/ 1009935 w 1037306"/>
              <a:gd name="connsiteY10" fmla="*/ 1237397 h 2001672"/>
              <a:gd name="connsiteX11" fmla="*/ 1037230 w 1037306"/>
              <a:gd name="connsiteY11" fmla="*/ 1219200 h 2001672"/>
              <a:gd name="connsiteX12" fmla="*/ 1005385 w 1037306"/>
              <a:gd name="connsiteY12" fmla="*/ 1132764 h 2001672"/>
              <a:gd name="connsiteX13" fmla="*/ 968991 w 1037306"/>
              <a:gd name="connsiteY13" fmla="*/ 1050877 h 2001672"/>
              <a:gd name="connsiteX14" fmla="*/ 905302 w 1037306"/>
              <a:gd name="connsiteY14" fmla="*/ 878006 h 2001672"/>
              <a:gd name="connsiteX15" fmla="*/ 878006 w 1037306"/>
              <a:gd name="connsiteY15" fmla="*/ 841612 h 2001672"/>
              <a:gd name="connsiteX16" fmla="*/ 782472 w 1037306"/>
              <a:gd name="connsiteY16" fmla="*/ 787021 h 2001672"/>
              <a:gd name="connsiteX17" fmla="*/ 705135 w 1037306"/>
              <a:gd name="connsiteY17" fmla="*/ 705134 h 2001672"/>
              <a:gd name="connsiteX18" fmla="*/ 614150 w 1037306"/>
              <a:gd name="connsiteY18" fmla="*/ 482221 h 2001672"/>
              <a:gd name="connsiteX19" fmla="*/ 550460 w 1037306"/>
              <a:gd name="connsiteY19" fmla="*/ 441277 h 2001672"/>
              <a:gd name="connsiteX20" fmla="*/ 400335 w 1037306"/>
              <a:gd name="connsiteY20" fmla="*/ 327546 h 2001672"/>
              <a:gd name="connsiteX21" fmla="*/ 286603 w 1037306"/>
              <a:gd name="connsiteY21" fmla="*/ 232012 h 2001672"/>
              <a:gd name="connsiteX22" fmla="*/ 195618 w 1037306"/>
              <a:gd name="connsiteY22" fmla="*/ 177421 h 2001672"/>
              <a:gd name="connsiteX23" fmla="*/ 122830 w 1037306"/>
              <a:gd name="connsiteY23" fmla="*/ 118280 h 2001672"/>
              <a:gd name="connsiteX24" fmla="*/ 59141 w 1037306"/>
              <a:gd name="connsiteY24" fmla="*/ 63689 h 2001672"/>
              <a:gd name="connsiteX25" fmla="*/ 0 w 1037306"/>
              <a:gd name="connsiteY25" fmla="*/ 0 h 2001672"/>
              <a:gd name="connsiteX0" fmla="*/ 222914 w 1037306"/>
              <a:gd name="connsiteY0" fmla="*/ 2001672 h 2001672"/>
              <a:gd name="connsiteX1" fmla="*/ 90985 w 1037306"/>
              <a:gd name="connsiteY1" fmla="*/ 1983475 h 2001672"/>
              <a:gd name="connsiteX2" fmla="*/ 9099 w 1037306"/>
              <a:gd name="connsiteY2" fmla="*/ 1965277 h 2001672"/>
              <a:gd name="connsiteX3" fmla="*/ 77338 w 1037306"/>
              <a:gd name="connsiteY3" fmla="*/ 1796955 h 2001672"/>
              <a:gd name="connsiteX4" fmla="*/ 159224 w 1037306"/>
              <a:gd name="connsiteY4" fmla="*/ 1665027 h 2001672"/>
              <a:gd name="connsiteX5" fmla="*/ 213815 w 1037306"/>
              <a:gd name="connsiteY5" fmla="*/ 1569492 h 2001672"/>
              <a:gd name="connsiteX6" fmla="*/ 291153 w 1037306"/>
              <a:gd name="connsiteY6" fmla="*/ 1469409 h 2001672"/>
              <a:gd name="connsiteX7" fmla="*/ 777923 w 1037306"/>
              <a:gd name="connsiteY7" fmla="*/ 1287439 h 2001672"/>
              <a:gd name="connsiteX8" fmla="*/ 896203 w 1037306"/>
              <a:gd name="connsiteY8" fmla="*/ 1269242 h 2001672"/>
              <a:gd name="connsiteX9" fmla="*/ 1009935 w 1037306"/>
              <a:gd name="connsiteY9" fmla="*/ 1237397 h 2001672"/>
              <a:gd name="connsiteX10" fmla="*/ 1037230 w 1037306"/>
              <a:gd name="connsiteY10" fmla="*/ 1219200 h 2001672"/>
              <a:gd name="connsiteX11" fmla="*/ 1005385 w 1037306"/>
              <a:gd name="connsiteY11" fmla="*/ 1132764 h 2001672"/>
              <a:gd name="connsiteX12" fmla="*/ 968991 w 1037306"/>
              <a:gd name="connsiteY12" fmla="*/ 1050877 h 2001672"/>
              <a:gd name="connsiteX13" fmla="*/ 905302 w 1037306"/>
              <a:gd name="connsiteY13" fmla="*/ 878006 h 2001672"/>
              <a:gd name="connsiteX14" fmla="*/ 878006 w 1037306"/>
              <a:gd name="connsiteY14" fmla="*/ 841612 h 2001672"/>
              <a:gd name="connsiteX15" fmla="*/ 782472 w 1037306"/>
              <a:gd name="connsiteY15" fmla="*/ 787021 h 2001672"/>
              <a:gd name="connsiteX16" fmla="*/ 705135 w 1037306"/>
              <a:gd name="connsiteY16" fmla="*/ 705134 h 2001672"/>
              <a:gd name="connsiteX17" fmla="*/ 614150 w 1037306"/>
              <a:gd name="connsiteY17" fmla="*/ 482221 h 2001672"/>
              <a:gd name="connsiteX18" fmla="*/ 550460 w 1037306"/>
              <a:gd name="connsiteY18" fmla="*/ 441277 h 2001672"/>
              <a:gd name="connsiteX19" fmla="*/ 400335 w 1037306"/>
              <a:gd name="connsiteY19" fmla="*/ 327546 h 2001672"/>
              <a:gd name="connsiteX20" fmla="*/ 286603 w 1037306"/>
              <a:gd name="connsiteY20" fmla="*/ 232012 h 2001672"/>
              <a:gd name="connsiteX21" fmla="*/ 195618 w 1037306"/>
              <a:gd name="connsiteY21" fmla="*/ 177421 h 2001672"/>
              <a:gd name="connsiteX22" fmla="*/ 122830 w 1037306"/>
              <a:gd name="connsiteY22" fmla="*/ 118280 h 2001672"/>
              <a:gd name="connsiteX23" fmla="*/ 59141 w 1037306"/>
              <a:gd name="connsiteY23" fmla="*/ 63689 h 2001672"/>
              <a:gd name="connsiteX24" fmla="*/ 0 w 1037306"/>
              <a:gd name="connsiteY24" fmla="*/ 0 h 2001672"/>
              <a:gd name="connsiteX0" fmla="*/ 222914 w 1037306"/>
              <a:gd name="connsiteY0" fmla="*/ 2001672 h 2001672"/>
              <a:gd name="connsiteX1" fmla="*/ 90985 w 1037306"/>
              <a:gd name="connsiteY1" fmla="*/ 1983475 h 2001672"/>
              <a:gd name="connsiteX2" fmla="*/ 9099 w 1037306"/>
              <a:gd name="connsiteY2" fmla="*/ 1965277 h 2001672"/>
              <a:gd name="connsiteX3" fmla="*/ 77338 w 1037306"/>
              <a:gd name="connsiteY3" fmla="*/ 1796955 h 2001672"/>
              <a:gd name="connsiteX4" fmla="*/ 159224 w 1037306"/>
              <a:gd name="connsiteY4" fmla="*/ 1665027 h 2001672"/>
              <a:gd name="connsiteX5" fmla="*/ 291153 w 1037306"/>
              <a:gd name="connsiteY5" fmla="*/ 1469409 h 2001672"/>
              <a:gd name="connsiteX6" fmla="*/ 777923 w 1037306"/>
              <a:gd name="connsiteY6" fmla="*/ 1287439 h 2001672"/>
              <a:gd name="connsiteX7" fmla="*/ 896203 w 1037306"/>
              <a:gd name="connsiteY7" fmla="*/ 1269242 h 2001672"/>
              <a:gd name="connsiteX8" fmla="*/ 1009935 w 1037306"/>
              <a:gd name="connsiteY8" fmla="*/ 1237397 h 2001672"/>
              <a:gd name="connsiteX9" fmla="*/ 1037230 w 1037306"/>
              <a:gd name="connsiteY9" fmla="*/ 1219200 h 2001672"/>
              <a:gd name="connsiteX10" fmla="*/ 1005385 w 1037306"/>
              <a:gd name="connsiteY10" fmla="*/ 1132764 h 2001672"/>
              <a:gd name="connsiteX11" fmla="*/ 968991 w 1037306"/>
              <a:gd name="connsiteY11" fmla="*/ 1050877 h 2001672"/>
              <a:gd name="connsiteX12" fmla="*/ 905302 w 1037306"/>
              <a:gd name="connsiteY12" fmla="*/ 878006 h 2001672"/>
              <a:gd name="connsiteX13" fmla="*/ 878006 w 1037306"/>
              <a:gd name="connsiteY13" fmla="*/ 841612 h 2001672"/>
              <a:gd name="connsiteX14" fmla="*/ 782472 w 1037306"/>
              <a:gd name="connsiteY14" fmla="*/ 787021 h 2001672"/>
              <a:gd name="connsiteX15" fmla="*/ 705135 w 1037306"/>
              <a:gd name="connsiteY15" fmla="*/ 705134 h 2001672"/>
              <a:gd name="connsiteX16" fmla="*/ 614150 w 1037306"/>
              <a:gd name="connsiteY16" fmla="*/ 482221 h 2001672"/>
              <a:gd name="connsiteX17" fmla="*/ 550460 w 1037306"/>
              <a:gd name="connsiteY17" fmla="*/ 441277 h 2001672"/>
              <a:gd name="connsiteX18" fmla="*/ 400335 w 1037306"/>
              <a:gd name="connsiteY18" fmla="*/ 327546 h 2001672"/>
              <a:gd name="connsiteX19" fmla="*/ 286603 w 1037306"/>
              <a:gd name="connsiteY19" fmla="*/ 232012 h 2001672"/>
              <a:gd name="connsiteX20" fmla="*/ 195618 w 1037306"/>
              <a:gd name="connsiteY20" fmla="*/ 177421 h 2001672"/>
              <a:gd name="connsiteX21" fmla="*/ 122830 w 1037306"/>
              <a:gd name="connsiteY21" fmla="*/ 118280 h 2001672"/>
              <a:gd name="connsiteX22" fmla="*/ 59141 w 1037306"/>
              <a:gd name="connsiteY22" fmla="*/ 63689 h 2001672"/>
              <a:gd name="connsiteX23" fmla="*/ 0 w 1037306"/>
              <a:gd name="connsiteY23" fmla="*/ 0 h 2001672"/>
              <a:gd name="connsiteX0" fmla="*/ 222914 w 1037306"/>
              <a:gd name="connsiteY0" fmla="*/ 2001672 h 2001672"/>
              <a:gd name="connsiteX1" fmla="*/ 90985 w 1037306"/>
              <a:gd name="connsiteY1" fmla="*/ 1983475 h 2001672"/>
              <a:gd name="connsiteX2" fmla="*/ 9099 w 1037306"/>
              <a:gd name="connsiteY2" fmla="*/ 1965277 h 2001672"/>
              <a:gd name="connsiteX3" fmla="*/ 77338 w 1037306"/>
              <a:gd name="connsiteY3" fmla="*/ 1796955 h 2001672"/>
              <a:gd name="connsiteX4" fmla="*/ 291153 w 1037306"/>
              <a:gd name="connsiteY4" fmla="*/ 1469409 h 2001672"/>
              <a:gd name="connsiteX5" fmla="*/ 777923 w 1037306"/>
              <a:gd name="connsiteY5" fmla="*/ 1287439 h 2001672"/>
              <a:gd name="connsiteX6" fmla="*/ 896203 w 1037306"/>
              <a:gd name="connsiteY6" fmla="*/ 1269242 h 2001672"/>
              <a:gd name="connsiteX7" fmla="*/ 1009935 w 1037306"/>
              <a:gd name="connsiteY7" fmla="*/ 1237397 h 2001672"/>
              <a:gd name="connsiteX8" fmla="*/ 1037230 w 1037306"/>
              <a:gd name="connsiteY8" fmla="*/ 1219200 h 2001672"/>
              <a:gd name="connsiteX9" fmla="*/ 1005385 w 1037306"/>
              <a:gd name="connsiteY9" fmla="*/ 1132764 h 2001672"/>
              <a:gd name="connsiteX10" fmla="*/ 968991 w 1037306"/>
              <a:gd name="connsiteY10" fmla="*/ 1050877 h 2001672"/>
              <a:gd name="connsiteX11" fmla="*/ 905302 w 1037306"/>
              <a:gd name="connsiteY11" fmla="*/ 878006 h 2001672"/>
              <a:gd name="connsiteX12" fmla="*/ 878006 w 1037306"/>
              <a:gd name="connsiteY12" fmla="*/ 841612 h 2001672"/>
              <a:gd name="connsiteX13" fmla="*/ 782472 w 1037306"/>
              <a:gd name="connsiteY13" fmla="*/ 787021 h 2001672"/>
              <a:gd name="connsiteX14" fmla="*/ 705135 w 1037306"/>
              <a:gd name="connsiteY14" fmla="*/ 705134 h 2001672"/>
              <a:gd name="connsiteX15" fmla="*/ 614150 w 1037306"/>
              <a:gd name="connsiteY15" fmla="*/ 482221 h 2001672"/>
              <a:gd name="connsiteX16" fmla="*/ 550460 w 1037306"/>
              <a:gd name="connsiteY16" fmla="*/ 441277 h 2001672"/>
              <a:gd name="connsiteX17" fmla="*/ 400335 w 1037306"/>
              <a:gd name="connsiteY17" fmla="*/ 327546 h 2001672"/>
              <a:gd name="connsiteX18" fmla="*/ 286603 w 1037306"/>
              <a:gd name="connsiteY18" fmla="*/ 232012 h 2001672"/>
              <a:gd name="connsiteX19" fmla="*/ 195618 w 1037306"/>
              <a:gd name="connsiteY19" fmla="*/ 177421 h 2001672"/>
              <a:gd name="connsiteX20" fmla="*/ 122830 w 1037306"/>
              <a:gd name="connsiteY20" fmla="*/ 118280 h 2001672"/>
              <a:gd name="connsiteX21" fmla="*/ 59141 w 1037306"/>
              <a:gd name="connsiteY21" fmla="*/ 63689 h 2001672"/>
              <a:gd name="connsiteX22" fmla="*/ 0 w 1037306"/>
              <a:gd name="connsiteY22" fmla="*/ 0 h 2001672"/>
              <a:gd name="connsiteX0" fmla="*/ 222914 w 1037306"/>
              <a:gd name="connsiteY0" fmla="*/ 2001672 h 2007086"/>
              <a:gd name="connsiteX1" fmla="*/ 90985 w 1037306"/>
              <a:gd name="connsiteY1" fmla="*/ 1983475 h 2007086"/>
              <a:gd name="connsiteX2" fmla="*/ 9099 w 1037306"/>
              <a:gd name="connsiteY2" fmla="*/ 1965277 h 2007086"/>
              <a:gd name="connsiteX3" fmla="*/ 291153 w 1037306"/>
              <a:gd name="connsiteY3" fmla="*/ 1469409 h 2007086"/>
              <a:gd name="connsiteX4" fmla="*/ 777923 w 1037306"/>
              <a:gd name="connsiteY4" fmla="*/ 1287439 h 2007086"/>
              <a:gd name="connsiteX5" fmla="*/ 896203 w 1037306"/>
              <a:gd name="connsiteY5" fmla="*/ 1269242 h 2007086"/>
              <a:gd name="connsiteX6" fmla="*/ 1009935 w 1037306"/>
              <a:gd name="connsiteY6" fmla="*/ 1237397 h 2007086"/>
              <a:gd name="connsiteX7" fmla="*/ 1037230 w 1037306"/>
              <a:gd name="connsiteY7" fmla="*/ 1219200 h 2007086"/>
              <a:gd name="connsiteX8" fmla="*/ 1005385 w 1037306"/>
              <a:gd name="connsiteY8" fmla="*/ 1132764 h 2007086"/>
              <a:gd name="connsiteX9" fmla="*/ 968991 w 1037306"/>
              <a:gd name="connsiteY9" fmla="*/ 1050877 h 2007086"/>
              <a:gd name="connsiteX10" fmla="*/ 905302 w 1037306"/>
              <a:gd name="connsiteY10" fmla="*/ 878006 h 2007086"/>
              <a:gd name="connsiteX11" fmla="*/ 878006 w 1037306"/>
              <a:gd name="connsiteY11" fmla="*/ 841612 h 2007086"/>
              <a:gd name="connsiteX12" fmla="*/ 782472 w 1037306"/>
              <a:gd name="connsiteY12" fmla="*/ 787021 h 2007086"/>
              <a:gd name="connsiteX13" fmla="*/ 705135 w 1037306"/>
              <a:gd name="connsiteY13" fmla="*/ 705134 h 2007086"/>
              <a:gd name="connsiteX14" fmla="*/ 614150 w 1037306"/>
              <a:gd name="connsiteY14" fmla="*/ 482221 h 2007086"/>
              <a:gd name="connsiteX15" fmla="*/ 550460 w 1037306"/>
              <a:gd name="connsiteY15" fmla="*/ 441277 h 2007086"/>
              <a:gd name="connsiteX16" fmla="*/ 400335 w 1037306"/>
              <a:gd name="connsiteY16" fmla="*/ 327546 h 2007086"/>
              <a:gd name="connsiteX17" fmla="*/ 286603 w 1037306"/>
              <a:gd name="connsiteY17" fmla="*/ 232012 h 2007086"/>
              <a:gd name="connsiteX18" fmla="*/ 195618 w 1037306"/>
              <a:gd name="connsiteY18" fmla="*/ 177421 h 2007086"/>
              <a:gd name="connsiteX19" fmla="*/ 122830 w 1037306"/>
              <a:gd name="connsiteY19" fmla="*/ 118280 h 2007086"/>
              <a:gd name="connsiteX20" fmla="*/ 59141 w 1037306"/>
              <a:gd name="connsiteY20" fmla="*/ 63689 h 2007086"/>
              <a:gd name="connsiteX21" fmla="*/ 0 w 1037306"/>
              <a:gd name="connsiteY21" fmla="*/ 0 h 2007086"/>
              <a:gd name="connsiteX0" fmla="*/ 222914 w 1037306"/>
              <a:gd name="connsiteY0" fmla="*/ 2001672 h 2026619"/>
              <a:gd name="connsiteX1" fmla="*/ 90985 w 1037306"/>
              <a:gd name="connsiteY1" fmla="*/ 1983475 h 2026619"/>
              <a:gd name="connsiteX2" fmla="*/ 291153 w 1037306"/>
              <a:gd name="connsiteY2" fmla="*/ 1469409 h 2026619"/>
              <a:gd name="connsiteX3" fmla="*/ 777923 w 1037306"/>
              <a:gd name="connsiteY3" fmla="*/ 1287439 h 2026619"/>
              <a:gd name="connsiteX4" fmla="*/ 896203 w 1037306"/>
              <a:gd name="connsiteY4" fmla="*/ 1269242 h 2026619"/>
              <a:gd name="connsiteX5" fmla="*/ 1009935 w 1037306"/>
              <a:gd name="connsiteY5" fmla="*/ 1237397 h 2026619"/>
              <a:gd name="connsiteX6" fmla="*/ 1037230 w 1037306"/>
              <a:gd name="connsiteY6" fmla="*/ 1219200 h 2026619"/>
              <a:gd name="connsiteX7" fmla="*/ 1005385 w 1037306"/>
              <a:gd name="connsiteY7" fmla="*/ 1132764 h 2026619"/>
              <a:gd name="connsiteX8" fmla="*/ 968991 w 1037306"/>
              <a:gd name="connsiteY8" fmla="*/ 1050877 h 2026619"/>
              <a:gd name="connsiteX9" fmla="*/ 905302 w 1037306"/>
              <a:gd name="connsiteY9" fmla="*/ 878006 h 2026619"/>
              <a:gd name="connsiteX10" fmla="*/ 878006 w 1037306"/>
              <a:gd name="connsiteY10" fmla="*/ 841612 h 2026619"/>
              <a:gd name="connsiteX11" fmla="*/ 782472 w 1037306"/>
              <a:gd name="connsiteY11" fmla="*/ 787021 h 2026619"/>
              <a:gd name="connsiteX12" fmla="*/ 705135 w 1037306"/>
              <a:gd name="connsiteY12" fmla="*/ 705134 h 2026619"/>
              <a:gd name="connsiteX13" fmla="*/ 614150 w 1037306"/>
              <a:gd name="connsiteY13" fmla="*/ 482221 h 2026619"/>
              <a:gd name="connsiteX14" fmla="*/ 550460 w 1037306"/>
              <a:gd name="connsiteY14" fmla="*/ 441277 h 2026619"/>
              <a:gd name="connsiteX15" fmla="*/ 400335 w 1037306"/>
              <a:gd name="connsiteY15" fmla="*/ 327546 h 2026619"/>
              <a:gd name="connsiteX16" fmla="*/ 286603 w 1037306"/>
              <a:gd name="connsiteY16" fmla="*/ 232012 h 2026619"/>
              <a:gd name="connsiteX17" fmla="*/ 195618 w 1037306"/>
              <a:gd name="connsiteY17" fmla="*/ 177421 h 2026619"/>
              <a:gd name="connsiteX18" fmla="*/ 122830 w 1037306"/>
              <a:gd name="connsiteY18" fmla="*/ 118280 h 2026619"/>
              <a:gd name="connsiteX19" fmla="*/ 59141 w 1037306"/>
              <a:gd name="connsiteY19" fmla="*/ 63689 h 2026619"/>
              <a:gd name="connsiteX20" fmla="*/ 0 w 1037306"/>
              <a:gd name="connsiteY20" fmla="*/ 0 h 2026619"/>
              <a:gd name="connsiteX0" fmla="*/ 222914 w 1037306"/>
              <a:gd name="connsiteY0" fmla="*/ 2001672 h 2001672"/>
              <a:gd name="connsiteX1" fmla="*/ 291153 w 1037306"/>
              <a:gd name="connsiteY1" fmla="*/ 1469409 h 2001672"/>
              <a:gd name="connsiteX2" fmla="*/ 777923 w 1037306"/>
              <a:gd name="connsiteY2" fmla="*/ 1287439 h 2001672"/>
              <a:gd name="connsiteX3" fmla="*/ 896203 w 1037306"/>
              <a:gd name="connsiteY3" fmla="*/ 1269242 h 2001672"/>
              <a:gd name="connsiteX4" fmla="*/ 1009935 w 1037306"/>
              <a:gd name="connsiteY4" fmla="*/ 1237397 h 2001672"/>
              <a:gd name="connsiteX5" fmla="*/ 1037230 w 1037306"/>
              <a:gd name="connsiteY5" fmla="*/ 1219200 h 2001672"/>
              <a:gd name="connsiteX6" fmla="*/ 1005385 w 1037306"/>
              <a:gd name="connsiteY6" fmla="*/ 1132764 h 2001672"/>
              <a:gd name="connsiteX7" fmla="*/ 968991 w 1037306"/>
              <a:gd name="connsiteY7" fmla="*/ 1050877 h 2001672"/>
              <a:gd name="connsiteX8" fmla="*/ 905302 w 1037306"/>
              <a:gd name="connsiteY8" fmla="*/ 878006 h 2001672"/>
              <a:gd name="connsiteX9" fmla="*/ 878006 w 1037306"/>
              <a:gd name="connsiteY9" fmla="*/ 841612 h 2001672"/>
              <a:gd name="connsiteX10" fmla="*/ 782472 w 1037306"/>
              <a:gd name="connsiteY10" fmla="*/ 787021 h 2001672"/>
              <a:gd name="connsiteX11" fmla="*/ 705135 w 1037306"/>
              <a:gd name="connsiteY11" fmla="*/ 705134 h 2001672"/>
              <a:gd name="connsiteX12" fmla="*/ 614150 w 1037306"/>
              <a:gd name="connsiteY12" fmla="*/ 482221 h 2001672"/>
              <a:gd name="connsiteX13" fmla="*/ 550460 w 1037306"/>
              <a:gd name="connsiteY13" fmla="*/ 441277 h 2001672"/>
              <a:gd name="connsiteX14" fmla="*/ 400335 w 1037306"/>
              <a:gd name="connsiteY14" fmla="*/ 327546 h 2001672"/>
              <a:gd name="connsiteX15" fmla="*/ 286603 w 1037306"/>
              <a:gd name="connsiteY15" fmla="*/ 232012 h 2001672"/>
              <a:gd name="connsiteX16" fmla="*/ 195618 w 1037306"/>
              <a:gd name="connsiteY16" fmla="*/ 177421 h 2001672"/>
              <a:gd name="connsiteX17" fmla="*/ 122830 w 1037306"/>
              <a:gd name="connsiteY17" fmla="*/ 118280 h 2001672"/>
              <a:gd name="connsiteX18" fmla="*/ 59141 w 1037306"/>
              <a:gd name="connsiteY18" fmla="*/ 63689 h 2001672"/>
              <a:gd name="connsiteX19" fmla="*/ 0 w 1037306"/>
              <a:gd name="connsiteY19" fmla="*/ 0 h 2001672"/>
              <a:gd name="connsiteX0" fmla="*/ 222914 w 1040416"/>
              <a:gd name="connsiteY0" fmla="*/ 2001672 h 2001672"/>
              <a:gd name="connsiteX1" fmla="*/ 291153 w 1040416"/>
              <a:gd name="connsiteY1" fmla="*/ 1469409 h 2001672"/>
              <a:gd name="connsiteX2" fmla="*/ 777923 w 1040416"/>
              <a:gd name="connsiteY2" fmla="*/ 1287439 h 2001672"/>
              <a:gd name="connsiteX3" fmla="*/ 1009935 w 1040416"/>
              <a:gd name="connsiteY3" fmla="*/ 1237397 h 2001672"/>
              <a:gd name="connsiteX4" fmla="*/ 1037230 w 1040416"/>
              <a:gd name="connsiteY4" fmla="*/ 1219200 h 2001672"/>
              <a:gd name="connsiteX5" fmla="*/ 1005385 w 1040416"/>
              <a:gd name="connsiteY5" fmla="*/ 1132764 h 2001672"/>
              <a:gd name="connsiteX6" fmla="*/ 968991 w 1040416"/>
              <a:gd name="connsiteY6" fmla="*/ 1050877 h 2001672"/>
              <a:gd name="connsiteX7" fmla="*/ 905302 w 1040416"/>
              <a:gd name="connsiteY7" fmla="*/ 878006 h 2001672"/>
              <a:gd name="connsiteX8" fmla="*/ 878006 w 1040416"/>
              <a:gd name="connsiteY8" fmla="*/ 841612 h 2001672"/>
              <a:gd name="connsiteX9" fmla="*/ 782472 w 1040416"/>
              <a:gd name="connsiteY9" fmla="*/ 787021 h 2001672"/>
              <a:gd name="connsiteX10" fmla="*/ 705135 w 1040416"/>
              <a:gd name="connsiteY10" fmla="*/ 705134 h 2001672"/>
              <a:gd name="connsiteX11" fmla="*/ 614150 w 1040416"/>
              <a:gd name="connsiteY11" fmla="*/ 482221 h 2001672"/>
              <a:gd name="connsiteX12" fmla="*/ 550460 w 1040416"/>
              <a:gd name="connsiteY12" fmla="*/ 441277 h 2001672"/>
              <a:gd name="connsiteX13" fmla="*/ 400335 w 1040416"/>
              <a:gd name="connsiteY13" fmla="*/ 327546 h 2001672"/>
              <a:gd name="connsiteX14" fmla="*/ 286603 w 1040416"/>
              <a:gd name="connsiteY14" fmla="*/ 232012 h 2001672"/>
              <a:gd name="connsiteX15" fmla="*/ 195618 w 1040416"/>
              <a:gd name="connsiteY15" fmla="*/ 177421 h 2001672"/>
              <a:gd name="connsiteX16" fmla="*/ 122830 w 1040416"/>
              <a:gd name="connsiteY16" fmla="*/ 118280 h 2001672"/>
              <a:gd name="connsiteX17" fmla="*/ 59141 w 1040416"/>
              <a:gd name="connsiteY17" fmla="*/ 63689 h 2001672"/>
              <a:gd name="connsiteX18" fmla="*/ 0 w 1040416"/>
              <a:gd name="connsiteY18" fmla="*/ 0 h 2001672"/>
              <a:gd name="connsiteX0" fmla="*/ 222914 w 1027121"/>
              <a:gd name="connsiteY0" fmla="*/ 2001672 h 2001672"/>
              <a:gd name="connsiteX1" fmla="*/ 291153 w 1027121"/>
              <a:gd name="connsiteY1" fmla="*/ 1469409 h 2001672"/>
              <a:gd name="connsiteX2" fmla="*/ 777923 w 1027121"/>
              <a:gd name="connsiteY2" fmla="*/ 1287439 h 2001672"/>
              <a:gd name="connsiteX3" fmla="*/ 1009935 w 1027121"/>
              <a:gd name="connsiteY3" fmla="*/ 1237397 h 2001672"/>
              <a:gd name="connsiteX4" fmla="*/ 1005385 w 1027121"/>
              <a:gd name="connsiteY4" fmla="*/ 1132764 h 2001672"/>
              <a:gd name="connsiteX5" fmla="*/ 968991 w 1027121"/>
              <a:gd name="connsiteY5" fmla="*/ 1050877 h 2001672"/>
              <a:gd name="connsiteX6" fmla="*/ 905302 w 1027121"/>
              <a:gd name="connsiteY6" fmla="*/ 878006 h 2001672"/>
              <a:gd name="connsiteX7" fmla="*/ 878006 w 1027121"/>
              <a:gd name="connsiteY7" fmla="*/ 841612 h 2001672"/>
              <a:gd name="connsiteX8" fmla="*/ 782472 w 1027121"/>
              <a:gd name="connsiteY8" fmla="*/ 787021 h 2001672"/>
              <a:gd name="connsiteX9" fmla="*/ 705135 w 1027121"/>
              <a:gd name="connsiteY9" fmla="*/ 705134 h 2001672"/>
              <a:gd name="connsiteX10" fmla="*/ 614150 w 1027121"/>
              <a:gd name="connsiteY10" fmla="*/ 482221 h 2001672"/>
              <a:gd name="connsiteX11" fmla="*/ 550460 w 1027121"/>
              <a:gd name="connsiteY11" fmla="*/ 441277 h 2001672"/>
              <a:gd name="connsiteX12" fmla="*/ 400335 w 1027121"/>
              <a:gd name="connsiteY12" fmla="*/ 327546 h 2001672"/>
              <a:gd name="connsiteX13" fmla="*/ 286603 w 1027121"/>
              <a:gd name="connsiteY13" fmla="*/ 232012 h 2001672"/>
              <a:gd name="connsiteX14" fmla="*/ 195618 w 1027121"/>
              <a:gd name="connsiteY14" fmla="*/ 177421 h 2001672"/>
              <a:gd name="connsiteX15" fmla="*/ 122830 w 1027121"/>
              <a:gd name="connsiteY15" fmla="*/ 118280 h 2001672"/>
              <a:gd name="connsiteX16" fmla="*/ 59141 w 1027121"/>
              <a:gd name="connsiteY16" fmla="*/ 63689 h 2001672"/>
              <a:gd name="connsiteX17" fmla="*/ 0 w 1027121"/>
              <a:gd name="connsiteY17" fmla="*/ 0 h 2001672"/>
              <a:gd name="connsiteX0" fmla="*/ 222914 w 1015561"/>
              <a:gd name="connsiteY0" fmla="*/ 2001672 h 2001672"/>
              <a:gd name="connsiteX1" fmla="*/ 291153 w 1015561"/>
              <a:gd name="connsiteY1" fmla="*/ 1469409 h 2001672"/>
              <a:gd name="connsiteX2" fmla="*/ 777923 w 1015561"/>
              <a:gd name="connsiteY2" fmla="*/ 1287439 h 2001672"/>
              <a:gd name="connsiteX3" fmla="*/ 1005385 w 1015561"/>
              <a:gd name="connsiteY3" fmla="*/ 1132764 h 2001672"/>
              <a:gd name="connsiteX4" fmla="*/ 968991 w 1015561"/>
              <a:gd name="connsiteY4" fmla="*/ 1050877 h 2001672"/>
              <a:gd name="connsiteX5" fmla="*/ 905302 w 1015561"/>
              <a:gd name="connsiteY5" fmla="*/ 878006 h 2001672"/>
              <a:gd name="connsiteX6" fmla="*/ 878006 w 1015561"/>
              <a:gd name="connsiteY6" fmla="*/ 841612 h 2001672"/>
              <a:gd name="connsiteX7" fmla="*/ 782472 w 1015561"/>
              <a:gd name="connsiteY7" fmla="*/ 787021 h 2001672"/>
              <a:gd name="connsiteX8" fmla="*/ 705135 w 1015561"/>
              <a:gd name="connsiteY8" fmla="*/ 705134 h 2001672"/>
              <a:gd name="connsiteX9" fmla="*/ 614150 w 1015561"/>
              <a:gd name="connsiteY9" fmla="*/ 482221 h 2001672"/>
              <a:gd name="connsiteX10" fmla="*/ 550460 w 1015561"/>
              <a:gd name="connsiteY10" fmla="*/ 441277 h 2001672"/>
              <a:gd name="connsiteX11" fmla="*/ 400335 w 1015561"/>
              <a:gd name="connsiteY11" fmla="*/ 327546 h 2001672"/>
              <a:gd name="connsiteX12" fmla="*/ 286603 w 1015561"/>
              <a:gd name="connsiteY12" fmla="*/ 232012 h 2001672"/>
              <a:gd name="connsiteX13" fmla="*/ 195618 w 1015561"/>
              <a:gd name="connsiteY13" fmla="*/ 177421 h 2001672"/>
              <a:gd name="connsiteX14" fmla="*/ 122830 w 1015561"/>
              <a:gd name="connsiteY14" fmla="*/ 118280 h 2001672"/>
              <a:gd name="connsiteX15" fmla="*/ 59141 w 1015561"/>
              <a:gd name="connsiteY15" fmla="*/ 63689 h 2001672"/>
              <a:gd name="connsiteX16" fmla="*/ 0 w 1015561"/>
              <a:gd name="connsiteY16" fmla="*/ 0 h 2001672"/>
              <a:gd name="connsiteX0" fmla="*/ 222914 w 1050516"/>
              <a:gd name="connsiteY0" fmla="*/ 2001672 h 2001672"/>
              <a:gd name="connsiteX1" fmla="*/ 291153 w 1050516"/>
              <a:gd name="connsiteY1" fmla="*/ 1469409 h 2001672"/>
              <a:gd name="connsiteX2" fmla="*/ 1005385 w 1050516"/>
              <a:gd name="connsiteY2" fmla="*/ 1132764 h 2001672"/>
              <a:gd name="connsiteX3" fmla="*/ 968991 w 1050516"/>
              <a:gd name="connsiteY3" fmla="*/ 1050877 h 2001672"/>
              <a:gd name="connsiteX4" fmla="*/ 905302 w 1050516"/>
              <a:gd name="connsiteY4" fmla="*/ 878006 h 2001672"/>
              <a:gd name="connsiteX5" fmla="*/ 878006 w 1050516"/>
              <a:gd name="connsiteY5" fmla="*/ 841612 h 2001672"/>
              <a:gd name="connsiteX6" fmla="*/ 782472 w 1050516"/>
              <a:gd name="connsiteY6" fmla="*/ 787021 h 2001672"/>
              <a:gd name="connsiteX7" fmla="*/ 705135 w 1050516"/>
              <a:gd name="connsiteY7" fmla="*/ 705134 h 2001672"/>
              <a:gd name="connsiteX8" fmla="*/ 614150 w 1050516"/>
              <a:gd name="connsiteY8" fmla="*/ 482221 h 2001672"/>
              <a:gd name="connsiteX9" fmla="*/ 550460 w 1050516"/>
              <a:gd name="connsiteY9" fmla="*/ 441277 h 2001672"/>
              <a:gd name="connsiteX10" fmla="*/ 400335 w 1050516"/>
              <a:gd name="connsiteY10" fmla="*/ 327546 h 2001672"/>
              <a:gd name="connsiteX11" fmla="*/ 286603 w 1050516"/>
              <a:gd name="connsiteY11" fmla="*/ 232012 h 2001672"/>
              <a:gd name="connsiteX12" fmla="*/ 195618 w 1050516"/>
              <a:gd name="connsiteY12" fmla="*/ 177421 h 2001672"/>
              <a:gd name="connsiteX13" fmla="*/ 122830 w 1050516"/>
              <a:gd name="connsiteY13" fmla="*/ 118280 h 2001672"/>
              <a:gd name="connsiteX14" fmla="*/ 59141 w 1050516"/>
              <a:gd name="connsiteY14" fmla="*/ 63689 h 2001672"/>
              <a:gd name="connsiteX15" fmla="*/ 0 w 1050516"/>
              <a:gd name="connsiteY15" fmla="*/ 0 h 2001672"/>
              <a:gd name="connsiteX0" fmla="*/ 222914 w 1055518"/>
              <a:gd name="connsiteY0" fmla="*/ 2001672 h 2001672"/>
              <a:gd name="connsiteX1" fmla="*/ 1005385 w 1055518"/>
              <a:gd name="connsiteY1" fmla="*/ 1132764 h 2001672"/>
              <a:gd name="connsiteX2" fmla="*/ 968991 w 1055518"/>
              <a:gd name="connsiteY2" fmla="*/ 1050877 h 2001672"/>
              <a:gd name="connsiteX3" fmla="*/ 905302 w 1055518"/>
              <a:gd name="connsiteY3" fmla="*/ 878006 h 2001672"/>
              <a:gd name="connsiteX4" fmla="*/ 878006 w 1055518"/>
              <a:gd name="connsiteY4" fmla="*/ 841612 h 2001672"/>
              <a:gd name="connsiteX5" fmla="*/ 782472 w 1055518"/>
              <a:gd name="connsiteY5" fmla="*/ 787021 h 2001672"/>
              <a:gd name="connsiteX6" fmla="*/ 705135 w 1055518"/>
              <a:gd name="connsiteY6" fmla="*/ 705134 h 2001672"/>
              <a:gd name="connsiteX7" fmla="*/ 614150 w 1055518"/>
              <a:gd name="connsiteY7" fmla="*/ 482221 h 2001672"/>
              <a:gd name="connsiteX8" fmla="*/ 550460 w 1055518"/>
              <a:gd name="connsiteY8" fmla="*/ 441277 h 2001672"/>
              <a:gd name="connsiteX9" fmla="*/ 400335 w 1055518"/>
              <a:gd name="connsiteY9" fmla="*/ 327546 h 2001672"/>
              <a:gd name="connsiteX10" fmla="*/ 286603 w 1055518"/>
              <a:gd name="connsiteY10" fmla="*/ 232012 h 2001672"/>
              <a:gd name="connsiteX11" fmla="*/ 195618 w 1055518"/>
              <a:gd name="connsiteY11" fmla="*/ 177421 h 2001672"/>
              <a:gd name="connsiteX12" fmla="*/ 122830 w 1055518"/>
              <a:gd name="connsiteY12" fmla="*/ 118280 h 2001672"/>
              <a:gd name="connsiteX13" fmla="*/ 59141 w 1055518"/>
              <a:gd name="connsiteY13" fmla="*/ 63689 h 2001672"/>
              <a:gd name="connsiteX14" fmla="*/ 0 w 1055518"/>
              <a:gd name="connsiteY14" fmla="*/ 0 h 2001672"/>
              <a:gd name="connsiteX0" fmla="*/ 1005385 w 1055518"/>
              <a:gd name="connsiteY0" fmla="*/ 1132764 h 1132764"/>
              <a:gd name="connsiteX1" fmla="*/ 968991 w 1055518"/>
              <a:gd name="connsiteY1" fmla="*/ 1050877 h 1132764"/>
              <a:gd name="connsiteX2" fmla="*/ 905302 w 1055518"/>
              <a:gd name="connsiteY2" fmla="*/ 878006 h 1132764"/>
              <a:gd name="connsiteX3" fmla="*/ 878006 w 1055518"/>
              <a:gd name="connsiteY3" fmla="*/ 841612 h 1132764"/>
              <a:gd name="connsiteX4" fmla="*/ 782472 w 1055518"/>
              <a:gd name="connsiteY4" fmla="*/ 787021 h 1132764"/>
              <a:gd name="connsiteX5" fmla="*/ 705135 w 1055518"/>
              <a:gd name="connsiteY5" fmla="*/ 705134 h 1132764"/>
              <a:gd name="connsiteX6" fmla="*/ 614150 w 1055518"/>
              <a:gd name="connsiteY6" fmla="*/ 482221 h 1132764"/>
              <a:gd name="connsiteX7" fmla="*/ 550460 w 1055518"/>
              <a:gd name="connsiteY7" fmla="*/ 441277 h 1132764"/>
              <a:gd name="connsiteX8" fmla="*/ 400335 w 1055518"/>
              <a:gd name="connsiteY8" fmla="*/ 327546 h 1132764"/>
              <a:gd name="connsiteX9" fmla="*/ 286603 w 1055518"/>
              <a:gd name="connsiteY9" fmla="*/ 232012 h 1132764"/>
              <a:gd name="connsiteX10" fmla="*/ 195618 w 1055518"/>
              <a:gd name="connsiteY10" fmla="*/ 177421 h 1132764"/>
              <a:gd name="connsiteX11" fmla="*/ 122830 w 1055518"/>
              <a:gd name="connsiteY11" fmla="*/ 118280 h 1132764"/>
              <a:gd name="connsiteX12" fmla="*/ 59141 w 1055518"/>
              <a:gd name="connsiteY12" fmla="*/ 63689 h 1132764"/>
              <a:gd name="connsiteX13" fmla="*/ 0 w 1055518"/>
              <a:gd name="connsiteY13" fmla="*/ 0 h 1132764"/>
              <a:gd name="connsiteX0" fmla="*/ 1005385 w 1005385"/>
              <a:gd name="connsiteY0" fmla="*/ 1132764 h 1132764"/>
              <a:gd name="connsiteX1" fmla="*/ 905302 w 1005385"/>
              <a:gd name="connsiteY1" fmla="*/ 878006 h 1132764"/>
              <a:gd name="connsiteX2" fmla="*/ 878006 w 1005385"/>
              <a:gd name="connsiteY2" fmla="*/ 841612 h 1132764"/>
              <a:gd name="connsiteX3" fmla="*/ 782472 w 1005385"/>
              <a:gd name="connsiteY3" fmla="*/ 787021 h 1132764"/>
              <a:gd name="connsiteX4" fmla="*/ 705135 w 1005385"/>
              <a:gd name="connsiteY4" fmla="*/ 705134 h 1132764"/>
              <a:gd name="connsiteX5" fmla="*/ 614150 w 1005385"/>
              <a:gd name="connsiteY5" fmla="*/ 482221 h 1132764"/>
              <a:gd name="connsiteX6" fmla="*/ 550460 w 1005385"/>
              <a:gd name="connsiteY6" fmla="*/ 441277 h 1132764"/>
              <a:gd name="connsiteX7" fmla="*/ 400335 w 1005385"/>
              <a:gd name="connsiteY7" fmla="*/ 327546 h 1132764"/>
              <a:gd name="connsiteX8" fmla="*/ 286603 w 1005385"/>
              <a:gd name="connsiteY8" fmla="*/ 232012 h 1132764"/>
              <a:gd name="connsiteX9" fmla="*/ 195618 w 1005385"/>
              <a:gd name="connsiteY9" fmla="*/ 177421 h 1132764"/>
              <a:gd name="connsiteX10" fmla="*/ 122830 w 1005385"/>
              <a:gd name="connsiteY10" fmla="*/ 118280 h 1132764"/>
              <a:gd name="connsiteX11" fmla="*/ 59141 w 1005385"/>
              <a:gd name="connsiteY11" fmla="*/ 63689 h 1132764"/>
              <a:gd name="connsiteX12" fmla="*/ 0 w 1005385"/>
              <a:gd name="connsiteY12" fmla="*/ 0 h 1132764"/>
              <a:gd name="connsiteX0" fmla="*/ 1005385 w 1005385"/>
              <a:gd name="connsiteY0" fmla="*/ 1132764 h 1132764"/>
              <a:gd name="connsiteX1" fmla="*/ 905302 w 1005385"/>
              <a:gd name="connsiteY1" fmla="*/ 878006 h 1132764"/>
              <a:gd name="connsiteX2" fmla="*/ 782472 w 1005385"/>
              <a:gd name="connsiteY2" fmla="*/ 787021 h 1132764"/>
              <a:gd name="connsiteX3" fmla="*/ 705135 w 1005385"/>
              <a:gd name="connsiteY3" fmla="*/ 705134 h 1132764"/>
              <a:gd name="connsiteX4" fmla="*/ 614150 w 1005385"/>
              <a:gd name="connsiteY4" fmla="*/ 482221 h 1132764"/>
              <a:gd name="connsiteX5" fmla="*/ 550460 w 1005385"/>
              <a:gd name="connsiteY5" fmla="*/ 441277 h 1132764"/>
              <a:gd name="connsiteX6" fmla="*/ 400335 w 1005385"/>
              <a:gd name="connsiteY6" fmla="*/ 327546 h 1132764"/>
              <a:gd name="connsiteX7" fmla="*/ 286603 w 1005385"/>
              <a:gd name="connsiteY7" fmla="*/ 232012 h 1132764"/>
              <a:gd name="connsiteX8" fmla="*/ 195618 w 1005385"/>
              <a:gd name="connsiteY8" fmla="*/ 177421 h 1132764"/>
              <a:gd name="connsiteX9" fmla="*/ 122830 w 1005385"/>
              <a:gd name="connsiteY9" fmla="*/ 118280 h 1132764"/>
              <a:gd name="connsiteX10" fmla="*/ 59141 w 1005385"/>
              <a:gd name="connsiteY10" fmla="*/ 63689 h 1132764"/>
              <a:gd name="connsiteX11" fmla="*/ 0 w 1005385"/>
              <a:gd name="connsiteY11" fmla="*/ 0 h 1132764"/>
              <a:gd name="connsiteX0" fmla="*/ 1005385 w 1005385"/>
              <a:gd name="connsiteY0" fmla="*/ 1132764 h 1132764"/>
              <a:gd name="connsiteX1" fmla="*/ 782472 w 1005385"/>
              <a:gd name="connsiteY1" fmla="*/ 787021 h 1132764"/>
              <a:gd name="connsiteX2" fmla="*/ 705135 w 1005385"/>
              <a:gd name="connsiteY2" fmla="*/ 705134 h 1132764"/>
              <a:gd name="connsiteX3" fmla="*/ 614150 w 1005385"/>
              <a:gd name="connsiteY3" fmla="*/ 482221 h 1132764"/>
              <a:gd name="connsiteX4" fmla="*/ 550460 w 1005385"/>
              <a:gd name="connsiteY4" fmla="*/ 441277 h 1132764"/>
              <a:gd name="connsiteX5" fmla="*/ 400335 w 1005385"/>
              <a:gd name="connsiteY5" fmla="*/ 327546 h 1132764"/>
              <a:gd name="connsiteX6" fmla="*/ 286603 w 1005385"/>
              <a:gd name="connsiteY6" fmla="*/ 232012 h 1132764"/>
              <a:gd name="connsiteX7" fmla="*/ 195618 w 1005385"/>
              <a:gd name="connsiteY7" fmla="*/ 177421 h 1132764"/>
              <a:gd name="connsiteX8" fmla="*/ 122830 w 1005385"/>
              <a:gd name="connsiteY8" fmla="*/ 118280 h 1132764"/>
              <a:gd name="connsiteX9" fmla="*/ 59141 w 1005385"/>
              <a:gd name="connsiteY9" fmla="*/ 63689 h 1132764"/>
              <a:gd name="connsiteX10" fmla="*/ 0 w 1005385"/>
              <a:gd name="connsiteY10" fmla="*/ 0 h 1132764"/>
              <a:gd name="connsiteX0" fmla="*/ 782472 w 782472"/>
              <a:gd name="connsiteY0" fmla="*/ 787021 h 787021"/>
              <a:gd name="connsiteX1" fmla="*/ 705135 w 782472"/>
              <a:gd name="connsiteY1" fmla="*/ 705134 h 787021"/>
              <a:gd name="connsiteX2" fmla="*/ 614150 w 782472"/>
              <a:gd name="connsiteY2" fmla="*/ 482221 h 787021"/>
              <a:gd name="connsiteX3" fmla="*/ 550460 w 782472"/>
              <a:gd name="connsiteY3" fmla="*/ 441277 h 787021"/>
              <a:gd name="connsiteX4" fmla="*/ 400335 w 782472"/>
              <a:gd name="connsiteY4" fmla="*/ 327546 h 787021"/>
              <a:gd name="connsiteX5" fmla="*/ 286603 w 782472"/>
              <a:gd name="connsiteY5" fmla="*/ 232012 h 787021"/>
              <a:gd name="connsiteX6" fmla="*/ 195618 w 782472"/>
              <a:gd name="connsiteY6" fmla="*/ 177421 h 787021"/>
              <a:gd name="connsiteX7" fmla="*/ 122830 w 782472"/>
              <a:gd name="connsiteY7" fmla="*/ 118280 h 787021"/>
              <a:gd name="connsiteX8" fmla="*/ 59141 w 782472"/>
              <a:gd name="connsiteY8" fmla="*/ 63689 h 787021"/>
              <a:gd name="connsiteX9" fmla="*/ 0 w 782472"/>
              <a:gd name="connsiteY9" fmla="*/ 0 h 787021"/>
              <a:gd name="connsiteX0" fmla="*/ 782472 w 782472"/>
              <a:gd name="connsiteY0" fmla="*/ 822260 h 822260"/>
              <a:gd name="connsiteX1" fmla="*/ 705135 w 782472"/>
              <a:gd name="connsiteY1" fmla="*/ 740373 h 822260"/>
              <a:gd name="connsiteX2" fmla="*/ 614150 w 782472"/>
              <a:gd name="connsiteY2" fmla="*/ 517460 h 822260"/>
              <a:gd name="connsiteX3" fmla="*/ 550460 w 782472"/>
              <a:gd name="connsiteY3" fmla="*/ 476516 h 822260"/>
              <a:gd name="connsiteX4" fmla="*/ 400335 w 782472"/>
              <a:gd name="connsiteY4" fmla="*/ 362785 h 822260"/>
              <a:gd name="connsiteX5" fmla="*/ 286603 w 782472"/>
              <a:gd name="connsiteY5" fmla="*/ 267251 h 822260"/>
              <a:gd name="connsiteX6" fmla="*/ 195618 w 782472"/>
              <a:gd name="connsiteY6" fmla="*/ 212660 h 822260"/>
              <a:gd name="connsiteX7" fmla="*/ 122830 w 782472"/>
              <a:gd name="connsiteY7" fmla="*/ 153519 h 822260"/>
              <a:gd name="connsiteX8" fmla="*/ 147851 w 782472"/>
              <a:gd name="connsiteY8" fmla="*/ 3394 h 822260"/>
              <a:gd name="connsiteX9" fmla="*/ 0 w 782472"/>
              <a:gd name="connsiteY9" fmla="*/ 35239 h 822260"/>
              <a:gd name="connsiteX0" fmla="*/ 782472 w 782472"/>
              <a:gd name="connsiteY0" fmla="*/ 825200 h 825200"/>
              <a:gd name="connsiteX1" fmla="*/ 705135 w 782472"/>
              <a:gd name="connsiteY1" fmla="*/ 743313 h 825200"/>
              <a:gd name="connsiteX2" fmla="*/ 614150 w 782472"/>
              <a:gd name="connsiteY2" fmla="*/ 520400 h 825200"/>
              <a:gd name="connsiteX3" fmla="*/ 550460 w 782472"/>
              <a:gd name="connsiteY3" fmla="*/ 479456 h 825200"/>
              <a:gd name="connsiteX4" fmla="*/ 400335 w 782472"/>
              <a:gd name="connsiteY4" fmla="*/ 365725 h 825200"/>
              <a:gd name="connsiteX5" fmla="*/ 286603 w 782472"/>
              <a:gd name="connsiteY5" fmla="*/ 270191 h 825200"/>
              <a:gd name="connsiteX6" fmla="*/ 195618 w 782472"/>
              <a:gd name="connsiteY6" fmla="*/ 215600 h 825200"/>
              <a:gd name="connsiteX7" fmla="*/ 354842 w 782472"/>
              <a:gd name="connsiteY7" fmla="*/ 13157 h 825200"/>
              <a:gd name="connsiteX8" fmla="*/ 147851 w 782472"/>
              <a:gd name="connsiteY8" fmla="*/ 6334 h 825200"/>
              <a:gd name="connsiteX9" fmla="*/ 0 w 782472"/>
              <a:gd name="connsiteY9" fmla="*/ 38179 h 825200"/>
              <a:gd name="connsiteX0" fmla="*/ 782472 w 782472"/>
              <a:gd name="connsiteY0" fmla="*/ 899344 h 899344"/>
              <a:gd name="connsiteX1" fmla="*/ 705135 w 782472"/>
              <a:gd name="connsiteY1" fmla="*/ 817457 h 899344"/>
              <a:gd name="connsiteX2" fmla="*/ 614150 w 782472"/>
              <a:gd name="connsiteY2" fmla="*/ 594544 h 899344"/>
              <a:gd name="connsiteX3" fmla="*/ 550460 w 782472"/>
              <a:gd name="connsiteY3" fmla="*/ 553600 h 899344"/>
              <a:gd name="connsiteX4" fmla="*/ 400335 w 782472"/>
              <a:gd name="connsiteY4" fmla="*/ 439869 h 899344"/>
              <a:gd name="connsiteX5" fmla="*/ 286603 w 782472"/>
              <a:gd name="connsiteY5" fmla="*/ 344335 h 899344"/>
              <a:gd name="connsiteX6" fmla="*/ 475397 w 782472"/>
              <a:gd name="connsiteY6" fmla="*/ 9965 h 899344"/>
              <a:gd name="connsiteX7" fmla="*/ 354842 w 782472"/>
              <a:gd name="connsiteY7" fmla="*/ 87301 h 899344"/>
              <a:gd name="connsiteX8" fmla="*/ 147851 w 782472"/>
              <a:gd name="connsiteY8" fmla="*/ 80478 h 899344"/>
              <a:gd name="connsiteX9" fmla="*/ 0 w 782472"/>
              <a:gd name="connsiteY9" fmla="*/ 112323 h 899344"/>
              <a:gd name="connsiteX0" fmla="*/ 782472 w 782472"/>
              <a:gd name="connsiteY0" fmla="*/ 974713 h 974713"/>
              <a:gd name="connsiteX1" fmla="*/ 705135 w 782472"/>
              <a:gd name="connsiteY1" fmla="*/ 892826 h 974713"/>
              <a:gd name="connsiteX2" fmla="*/ 614150 w 782472"/>
              <a:gd name="connsiteY2" fmla="*/ 669913 h 974713"/>
              <a:gd name="connsiteX3" fmla="*/ 550460 w 782472"/>
              <a:gd name="connsiteY3" fmla="*/ 628969 h 974713"/>
              <a:gd name="connsiteX4" fmla="*/ 400335 w 782472"/>
              <a:gd name="connsiteY4" fmla="*/ 515238 h 974713"/>
              <a:gd name="connsiteX5" fmla="*/ 689212 w 782472"/>
              <a:gd name="connsiteY5" fmla="*/ 23919 h 974713"/>
              <a:gd name="connsiteX6" fmla="*/ 475397 w 782472"/>
              <a:gd name="connsiteY6" fmla="*/ 85334 h 974713"/>
              <a:gd name="connsiteX7" fmla="*/ 354842 w 782472"/>
              <a:gd name="connsiteY7" fmla="*/ 162670 h 974713"/>
              <a:gd name="connsiteX8" fmla="*/ 147851 w 782472"/>
              <a:gd name="connsiteY8" fmla="*/ 155847 h 974713"/>
              <a:gd name="connsiteX9" fmla="*/ 0 w 782472"/>
              <a:gd name="connsiteY9" fmla="*/ 187692 h 974713"/>
              <a:gd name="connsiteX0" fmla="*/ 782472 w 836408"/>
              <a:gd name="connsiteY0" fmla="*/ 1050769 h 1050769"/>
              <a:gd name="connsiteX1" fmla="*/ 705135 w 836408"/>
              <a:gd name="connsiteY1" fmla="*/ 968882 h 1050769"/>
              <a:gd name="connsiteX2" fmla="*/ 614150 w 836408"/>
              <a:gd name="connsiteY2" fmla="*/ 745969 h 1050769"/>
              <a:gd name="connsiteX3" fmla="*/ 550460 w 836408"/>
              <a:gd name="connsiteY3" fmla="*/ 705025 h 1050769"/>
              <a:gd name="connsiteX4" fmla="*/ 834789 w 836408"/>
              <a:gd name="connsiteY4" fmla="*/ 444 h 1050769"/>
              <a:gd name="connsiteX5" fmla="*/ 400335 w 836408"/>
              <a:gd name="connsiteY5" fmla="*/ 591294 h 1050769"/>
              <a:gd name="connsiteX6" fmla="*/ 689212 w 836408"/>
              <a:gd name="connsiteY6" fmla="*/ 99975 h 1050769"/>
              <a:gd name="connsiteX7" fmla="*/ 475397 w 836408"/>
              <a:gd name="connsiteY7" fmla="*/ 161390 h 1050769"/>
              <a:gd name="connsiteX8" fmla="*/ 354842 w 836408"/>
              <a:gd name="connsiteY8" fmla="*/ 238726 h 1050769"/>
              <a:gd name="connsiteX9" fmla="*/ 147851 w 836408"/>
              <a:gd name="connsiteY9" fmla="*/ 231903 h 1050769"/>
              <a:gd name="connsiteX10" fmla="*/ 0 w 836408"/>
              <a:gd name="connsiteY10" fmla="*/ 263748 h 1050769"/>
              <a:gd name="connsiteX0" fmla="*/ 782472 w 837963"/>
              <a:gd name="connsiteY0" fmla="*/ 1081524 h 1081524"/>
              <a:gd name="connsiteX1" fmla="*/ 705135 w 837963"/>
              <a:gd name="connsiteY1" fmla="*/ 999637 h 1081524"/>
              <a:gd name="connsiteX2" fmla="*/ 614150 w 837963"/>
              <a:gd name="connsiteY2" fmla="*/ 776724 h 1081524"/>
              <a:gd name="connsiteX3" fmla="*/ 550460 w 837963"/>
              <a:gd name="connsiteY3" fmla="*/ 735780 h 1081524"/>
              <a:gd name="connsiteX4" fmla="*/ 834789 w 837963"/>
              <a:gd name="connsiteY4" fmla="*/ 31199 h 1081524"/>
              <a:gd name="connsiteX5" fmla="*/ 689212 w 837963"/>
              <a:gd name="connsiteY5" fmla="*/ 130730 h 1081524"/>
              <a:gd name="connsiteX6" fmla="*/ 475397 w 837963"/>
              <a:gd name="connsiteY6" fmla="*/ 192145 h 1081524"/>
              <a:gd name="connsiteX7" fmla="*/ 354842 w 837963"/>
              <a:gd name="connsiteY7" fmla="*/ 269481 h 1081524"/>
              <a:gd name="connsiteX8" fmla="*/ 147851 w 837963"/>
              <a:gd name="connsiteY8" fmla="*/ 262658 h 1081524"/>
              <a:gd name="connsiteX9" fmla="*/ 0 w 837963"/>
              <a:gd name="connsiteY9" fmla="*/ 294503 h 1081524"/>
              <a:gd name="connsiteX0" fmla="*/ 782472 w 835877"/>
              <a:gd name="connsiteY0" fmla="*/ 1084284 h 1084284"/>
              <a:gd name="connsiteX1" fmla="*/ 705135 w 835877"/>
              <a:gd name="connsiteY1" fmla="*/ 1002397 h 1084284"/>
              <a:gd name="connsiteX2" fmla="*/ 614150 w 835877"/>
              <a:gd name="connsiteY2" fmla="*/ 779484 h 1084284"/>
              <a:gd name="connsiteX3" fmla="*/ 834789 w 835877"/>
              <a:gd name="connsiteY3" fmla="*/ 33959 h 1084284"/>
              <a:gd name="connsiteX4" fmla="*/ 689212 w 835877"/>
              <a:gd name="connsiteY4" fmla="*/ 133490 h 1084284"/>
              <a:gd name="connsiteX5" fmla="*/ 475397 w 835877"/>
              <a:gd name="connsiteY5" fmla="*/ 194905 h 1084284"/>
              <a:gd name="connsiteX6" fmla="*/ 354842 w 835877"/>
              <a:gd name="connsiteY6" fmla="*/ 272241 h 1084284"/>
              <a:gd name="connsiteX7" fmla="*/ 147851 w 835877"/>
              <a:gd name="connsiteY7" fmla="*/ 265418 h 1084284"/>
              <a:gd name="connsiteX8" fmla="*/ 0 w 835877"/>
              <a:gd name="connsiteY8" fmla="*/ 297263 h 1084284"/>
              <a:gd name="connsiteX0" fmla="*/ 782472 w 864606"/>
              <a:gd name="connsiteY0" fmla="*/ 1131326 h 1135861"/>
              <a:gd name="connsiteX1" fmla="*/ 705135 w 864606"/>
              <a:gd name="connsiteY1" fmla="*/ 1049439 h 1135861"/>
              <a:gd name="connsiteX2" fmla="*/ 859810 w 864606"/>
              <a:gd name="connsiteY2" fmla="*/ 48603 h 1135861"/>
              <a:gd name="connsiteX3" fmla="*/ 834789 w 864606"/>
              <a:gd name="connsiteY3" fmla="*/ 81001 h 1135861"/>
              <a:gd name="connsiteX4" fmla="*/ 689212 w 864606"/>
              <a:gd name="connsiteY4" fmla="*/ 180532 h 1135861"/>
              <a:gd name="connsiteX5" fmla="*/ 475397 w 864606"/>
              <a:gd name="connsiteY5" fmla="*/ 241947 h 1135861"/>
              <a:gd name="connsiteX6" fmla="*/ 354842 w 864606"/>
              <a:gd name="connsiteY6" fmla="*/ 319283 h 1135861"/>
              <a:gd name="connsiteX7" fmla="*/ 147851 w 864606"/>
              <a:gd name="connsiteY7" fmla="*/ 312460 h 1135861"/>
              <a:gd name="connsiteX8" fmla="*/ 0 w 864606"/>
              <a:gd name="connsiteY8" fmla="*/ 344305 h 1135861"/>
              <a:gd name="connsiteX0" fmla="*/ 782472 w 1019861"/>
              <a:gd name="connsiteY0" fmla="*/ 1209832 h 1209832"/>
              <a:gd name="connsiteX1" fmla="*/ 1019033 w 1019861"/>
              <a:gd name="connsiteY1" fmla="*/ 70244 h 1209832"/>
              <a:gd name="connsiteX2" fmla="*/ 859810 w 1019861"/>
              <a:gd name="connsiteY2" fmla="*/ 127109 h 1209832"/>
              <a:gd name="connsiteX3" fmla="*/ 834789 w 1019861"/>
              <a:gd name="connsiteY3" fmla="*/ 159507 h 1209832"/>
              <a:gd name="connsiteX4" fmla="*/ 689212 w 1019861"/>
              <a:gd name="connsiteY4" fmla="*/ 259038 h 1209832"/>
              <a:gd name="connsiteX5" fmla="*/ 475397 w 1019861"/>
              <a:gd name="connsiteY5" fmla="*/ 320453 h 1209832"/>
              <a:gd name="connsiteX6" fmla="*/ 354842 w 1019861"/>
              <a:gd name="connsiteY6" fmla="*/ 397789 h 1209832"/>
              <a:gd name="connsiteX7" fmla="*/ 147851 w 1019861"/>
              <a:gd name="connsiteY7" fmla="*/ 390966 h 1209832"/>
              <a:gd name="connsiteX8" fmla="*/ 0 w 1019861"/>
              <a:gd name="connsiteY8" fmla="*/ 422811 h 1209832"/>
              <a:gd name="connsiteX0" fmla="*/ 1294263 w 1294263"/>
              <a:gd name="connsiteY0" fmla="*/ 11819 h 621017"/>
              <a:gd name="connsiteX1" fmla="*/ 1019033 w 1294263"/>
              <a:gd name="connsiteY1" fmla="*/ 264303 h 621017"/>
              <a:gd name="connsiteX2" fmla="*/ 859810 w 1294263"/>
              <a:gd name="connsiteY2" fmla="*/ 321168 h 621017"/>
              <a:gd name="connsiteX3" fmla="*/ 834789 w 1294263"/>
              <a:gd name="connsiteY3" fmla="*/ 353566 h 621017"/>
              <a:gd name="connsiteX4" fmla="*/ 689212 w 1294263"/>
              <a:gd name="connsiteY4" fmla="*/ 453097 h 621017"/>
              <a:gd name="connsiteX5" fmla="*/ 475397 w 1294263"/>
              <a:gd name="connsiteY5" fmla="*/ 514512 h 621017"/>
              <a:gd name="connsiteX6" fmla="*/ 354842 w 1294263"/>
              <a:gd name="connsiteY6" fmla="*/ 591848 h 621017"/>
              <a:gd name="connsiteX7" fmla="*/ 147851 w 1294263"/>
              <a:gd name="connsiteY7" fmla="*/ 585025 h 621017"/>
              <a:gd name="connsiteX8" fmla="*/ 0 w 1294263"/>
              <a:gd name="connsiteY8" fmla="*/ 616870 h 621017"/>
              <a:gd name="connsiteX0" fmla="*/ 1294263 w 1294263"/>
              <a:gd name="connsiteY0" fmla="*/ 14947 h 624145"/>
              <a:gd name="connsiteX1" fmla="*/ 991737 w 1294263"/>
              <a:gd name="connsiteY1" fmla="*/ 199192 h 624145"/>
              <a:gd name="connsiteX2" fmla="*/ 859810 w 1294263"/>
              <a:gd name="connsiteY2" fmla="*/ 324296 h 624145"/>
              <a:gd name="connsiteX3" fmla="*/ 834789 w 1294263"/>
              <a:gd name="connsiteY3" fmla="*/ 356694 h 624145"/>
              <a:gd name="connsiteX4" fmla="*/ 689212 w 1294263"/>
              <a:gd name="connsiteY4" fmla="*/ 456225 h 624145"/>
              <a:gd name="connsiteX5" fmla="*/ 475397 w 1294263"/>
              <a:gd name="connsiteY5" fmla="*/ 517640 h 624145"/>
              <a:gd name="connsiteX6" fmla="*/ 354842 w 1294263"/>
              <a:gd name="connsiteY6" fmla="*/ 594976 h 624145"/>
              <a:gd name="connsiteX7" fmla="*/ 147851 w 1294263"/>
              <a:gd name="connsiteY7" fmla="*/ 588153 h 624145"/>
              <a:gd name="connsiteX8" fmla="*/ 0 w 1294263"/>
              <a:gd name="connsiteY8" fmla="*/ 619998 h 624145"/>
              <a:gd name="connsiteX0" fmla="*/ 1294263 w 1294263"/>
              <a:gd name="connsiteY0" fmla="*/ 14947 h 624145"/>
              <a:gd name="connsiteX1" fmla="*/ 991737 w 1294263"/>
              <a:gd name="connsiteY1" fmla="*/ 199192 h 624145"/>
              <a:gd name="connsiteX2" fmla="*/ 859810 w 1294263"/>
              <a:gd name="connsiteY2" fmla="*/ 324296 h 624145"/>
              <a:gd name="connsiteX3" fmla="*/ 689212 w 1294263"/>
              <a:gd name="connsiteY3" fmla="*/ 456225 h 624145"/>
              <a:gd name="connsiteX4" fmla="*/ 475397 w 1294263"/>
              <a:gd name="connsiteY4" fmla="*/ 517640 h 624145"/>
              <a:gd name="connsiteX5" fmla="*/ 354842 w 1294263"/>
              <a:gd name="connsiteY5" fmla="*/ 594976 h 624145"/>
              <a:gd name="connsiteX6" fmla="*/ 147851 w 1294263"/>
              <a:gd name="connsiteY6" fmla="*/ 588153 h 624145"/>
              <a:gd name="connsiteX7" fmla="*/ 0 w 1294263"/>
              <a:gd name="connsiteY7" fmla="*/ 619998 h 624145"/>
              <a:gd name="connsiteX0" fmla="*/ 1355678 w 1355678"/>
              <a:gd name="connsiteY0" fmla="*/ 14947 h 611277"/>
              <a:gd name="connsiteX1" fmla="*/ 1053152 w 1355678"/>
              <a:gd name="connsiteY1" fmla="*/ 199192 h 611277"/>
              <a:gd name="connsiteX2" fmla="*/ 921225 w 1355678"/>
              <a:gd name="connsiteY2" fmla="*/ 324296 h 611277"/>
              <a:gd name="connsiteX3" fmla="*/ 750627 w 1355678"/>
              <a:gd name="connsiteY3" fmla="*/ 456225 h 611277"/>
              <a:gd name="connsiteX4" fmla="*/ 536812 w 1355678"/>
              <a:gd name="connsiteY4" fmla="*/ 517640 h 611277"/>
              <a:gd name="connsiteX5" fmla="*/ 416257 w 1355678"/>
              <a:gd name="connsiteY5" fmla="*/ 594976 h 611277"/>
              <a:gd name="connsiteX6" fmla="*/ 209266 w 1355678"/>
              <a:gd name="connsiteY6" fmla="*/ 588153 h 611277"/>
              <a:gd name="connsiteX7" fmla="*/ 0 w 1355678"/>
              <a:gd name="connsiteY7" fmla="*/ 606351 h 611277"/>
              <a:gd name="connsiteX0" fmla="*/ 1355678 w 1355678"/>
              <a:gd name="connsiteY0" fmla="*/ 14947 h 611277"/>
              <a:gd name="connsiteX1" fmla="*/ 1053152 w 1355678"/>
              <a:gd name="connsiteY1" fmla="*/ 199192 h 611277"/>
              <a:gd name="connsiteX2" fmla="*/ 921225 w 1355678"/>
              <a:gd name="connsiteY2" fmla="*/ 324296 h 611277"/>
              <a:gd name="connsiteX3" fmla="*/ 750627 w 1355678"/>
              <a:gd name="connsiteY3" fmla="*/ 456225 h 611277"/>
              <a:gd name="connsiteX4" fmla="*/ 536812 w 1355678"/>
              <a:gd name="connsiteY4" fmla="*/ 517640 h 611277"/>
              <a:gd name="connsiteX5" fmla="*/ 209266 w 1355678"/>
              <a:gd name="connsiteY5" fmla="*/ 588153 h 611277"/>
              <a:gd name="connsiteX6" fmla="*/ 0 w 1355678"/>
              <a:gd name="connsiteY6" fmla="*/ 606351 h 611277"/>
              <a:gd name="connsiteX0" fmla="*/ 1355678 w 1384487"/>
              <a:gd name="connsiteY0" fmla="*/ 19744 h 616074"/>
              <a:gd name="connsiteX1" fmla="*/ 1363734 w 1384487"/>
              <a:gd name="connsiteY1" fmla="*/ 12147 h 616074"/>
              <a:gd name="connsiteX2" fmla="*/ 1053152 w 1384487"/>
              <a:gd name="connsiteY2" fmla="*/ 203989 h 616074"/>
              <a:gd name="connsiteX3" fmla="*/ 921225 w 1384487"/>
              <a:gd name="connsiteY3" fmla="*/ 329093 h 616074"/>
              <a:gd name="connsiteX4" fmla="*/ 750627 w 1384487"/>
              <a:gd name="connsiteY4" fmla="*/ 461022 h 616074"/>
              <a:gd name="connsiteX5" fmla="*/ 536812 w 1384487"/>
              <a:gd name="connsiteY5" fmla="*/ 522437 h 616074"/>
              <a:gd name="connsiteX6" fmla="*/ 209266 w 1384487"/>
              <a:gd name="connsiteY6" fmla="*/ 592950 h 616074"/>
              <a:gd name="connsiteX7" fmla="*/ 0 w 1384487"/>
              <a:gd name="connsiteY7" fmla="*/ 611148 h 616074"/>
              <a:gd name="connsiteX0" fmla="*/ 1355678 w 1389513"/>
              <a:gd name="connsiteY0" fmla="*/ 207225 h 803555"/>
              <a:gd name="connsiteX1" fmla="*/ 1370084 w 1389513"/>
              <a:gd name="connsiteY1" fmla="*/ 2778 h 803555"/>
              <a:gd name="connsiteX2" fmla="*/ 1053152 w 1389513"/>
              <a:gd name="connsiteY2" fmla="*/ 391470 h 803555"/>
              <a:gd name="connsiteX3" fmla="*/ 921225 w 1389513"/>
              <a:gd name="connsiteY3" fmla="*/ 516574 h 803555"/>
              <a:gd name="connsiteX4" fmla="*/ 750627 w 1389513"/>
              <a:gd name="connsiteY4" fmla="*/ 648503 h 803555"/>
              <a:gd name="connsiteX5" fmla="*/ 536812 w 1389513"/>
              <a:gd name="connsiteY5" fmla="*/ 709918 h 803555"/>
              <a:gd name="connsiteX6" fmla="*/ 209266 w 1389513"/>
              <a:gd name="connsiteY6" fmla="*/ 780431 h 803555"/>
              <a:gd name="connsiteX7" fmla="*/ 0 w 1389513"/>
              <a:gd name="connsiteY7" fmla="*/ 798629 h 803555"/>
              <a:gd name="connsiteX0" fmla="*/ 1355678 w 1355707"/>
              <a:gd name="connsiteY0" fmla="*/ 1146 h 597476"/>
              <a:gd name="connsiteX1" fmla="*/ 1262134 w 1355707"/>
              <a:gd name="connsiteY1" fmla="*/ 25299 h 597476"/>
              <a:gd name="connsiteX2" fmla="*/ 1053152 w 1355707"/>
              <a:gd name="connsiteY2" fmla="*/ 185391 h 597476"/>
              <a:gd name="connsiteX3" fmla="*/ 921225 w 1355707"/>
              <a:gd name="connsiteY3" fmla="*/ 310495 h 597476"/>
              <a:gd name="connsiteX4" fmla="*/ 750627 w 1355707"/>
              <a:gd name="connsiteY4" fmla="*/ 442424 h 597476"/>
              <a:gd name="connsiteX5" fmla="*/ 536812 w 1355707"/>
              <a:gd name="connsiteY5" fmla="*/ 503839 h 597476"/>
              <a:gd name="connsiteX6" fmla="*/ 209266 w 1355707"/>
              <a:gd name="connsiteY6" fmla="*/ 574352 h 597476"/>
              <a:gd name="connsiteX7" fmla="*/ 0 w 1355707"/>
              <a:gd name="connsiteY7" fmla="*/ 592550 h 597476"/>
              <a:gd name="connsiteX0" fmla="*/ 1400128 w 1400143"/>
              <a:gd name="connsiteY0" fmla="*/ 5 h 824935"/>
              <a:gd name="connsiteX1" fmla="*/ 1262134 w 1400143"/>
              <a:gd name="connsiteY1" fmla="*/ 252758 h 824935"/>
              <a:gd name="connsiteX2" fmla="*/ 1053152 w 1400143"/>
              <a:gd name="connsiteY2" fmla="*/ 412850 h 824935"/>
              <a:gd name="connsiteX3" fmla="*/ 921225 w 1400143"/>
              <a:gd name="connsiteY3" fmla="*/ 537954 h 824935"/>
              <a:gd name="connsiteX4" fmla="*/ 750627 w 1400143"/>
              <a:gd name="connsiteY4" fmla="*/ 669883 h 824935"/>
              <a:gd name="connsiteX5" fmla="*/ 536812 w 1400143"/>
              <a:gd name="connsiteY5" fmla="*/ 731298 h 824935"/>
              <a:gd name="connsiteX6" fmla="*/ 209266 w 1400143"/>
              <a:gd name="connsiteY6" fmla="*/ 801811 h 824935"/>
              <a:gd name="connsiteX7" fmla="*/ 0 w 1400143"/>
              <a:gd name="connsiteY7" fmla="*/ 820009 h 824935"/>
              <a:gd name="connsiteX0" fmla="*/ 1425528 w 1425539"/>
              <a:gd name="connsiteY0" fmla="*/ 5 h 837635"/>
              <a:gd name="connsiteX1" fmla="*/ 1262134 w 1425539"/>
              <a:gd name="connsiteY1" fmla="*/ 265458 h 837635"/>
              <a:gd name="connsiteX2" fmla="*/ 1053152 w 1425539"/>
              <a:gd name="connsiteY2" fmla="*/ 425550 h 837635"/>
              <a:gd name="connsiteX3" fmla="*/ 921225 w 1425539"/>
              <a:gd name="connsiteY3" fmla="*/ 550654 h 837635"/>
              <a:gd name="connsiteX4" fmla="*/ 750627 w 1425539"/>
              <a:gd name="connsiteY4" fmla="*/ 682583 h 837635"/>
              <a:gd name="connsiteX5" fmla="*/ 536812 w 1425539"/>
              <a:gd name="connsiteY5" fmla="*/ 743998 h 837635"/>
              <a:gd name="connsiteX6" fmla="*/ 209266 w 1425539"/>
              <a:gd name="connsiteY6" fmla="*/ 814511 h 837635"/>
              <a:gd name="connsiteX7" fmla="*/ 0 w 1425539"/>
              <a:gd name="connsiteY7" fmla="*/ 832709 h 83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539" h="837635">
                <a:moveTo>
                  <a:pt x="1425528" y="5"/>
                </a:moveTo>
                <a:cubicBezTo>
                  <a:pt x="1426871" y="-1261"/>
                  <a:pt x="1312555" y="234751"/>
                  <a:pt x="1262134" y="265458"/>
                </a:cubicBezTo>
                <a:cubicBezTo>
                  <a:pt x="1211713" y="296165"/>
                  <a:pt x="1109970" y="378017"/>
                  <a:pt x="1053152" y="425550"/>
                </a:cubicBezTo>
                <a:cubicBezTo>
                  <a:pt x="996334" y="473083"/>
                  <a:pt x="971646" y="507815"/>
                  <a:pt x="921225" y="550654"/>
                </a:cubicBezTo>
                <a:cubicBezTo>
                  <a:pt x="870804" y="593493"/>
                  <a:pt x="814696" y="650359"/>
                  <a:pt x="750627" y="682583"/>
                </a:cubicBezTo>
                <a:cubicBezTo>
                  <a:pt x="686558" y="714807"/>
                  <a:pt x="627039" y="722010"/>
                  <a:pt x="536812" y="743998"/>
                </a:cubicBezTo>
                <a:cubicBezTo>
                  <a:pt x="446585" y="765986"/>
                  <a:pt x="298735" y="799726"/>
                  <a:pt x="209266" y="814511"/>
                </a:cubicBezTo>
                <a:cubicBezTo>
                  <a:pt x="188794" y="794798"/>
                  <a:pt x="19334" y="854697"/>
                  <a:pt x="0" y="832709"/>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Freeform: Shape 46"/>
          <p:cNvSpPr/>
          <p:nvPr/>
        </p:nvSpPr>
        <p:spPr>
          <a:xfrm>
            <a:off x="8329353" y="2367691"/>
            <a:ext cx="2985218" cy="2273734"/>
          </a:xfrm>
          <a:custGeom>
            <a:avLst/>
            <a:gdLst>
              <a:gd name="connsiteX0" fmla="*/ 0 w 2985218"/>
              <a:gd name="connsiteY0" fmla="*/ 216334 h 2273734"/>
              <a:gd name="connsiteX1" fmla="*/ 137160 w 2985218"/>
              <a:gd name="connsiteY1" fmla="*/ 212178 h 2273734"/>
              <a:gd name="connsiteX2" fmla="*/ 195349 w 2985218"/>
              <a:gd name="connsiteY2" fmla="*/ 195552 h 2273734"/>
              <a:gd name="connsiteX3" fmla="*/ 365760 w 2985218"/>
              <a:gd name="connsiteY3" fmla="*/ 91643 h 2273734"/>
              <a:gd name="connsiteX4" fmla="*/ 515389 w 2985218"/>
              <a:gd name="connsiteY4" fmla="*/ 25141 h 2273734"/>
              <a:gd name="connsiteX5" fmla="*/ 689956 w 2985218"/>
              <a:gd name="connsiteY5" fmla="*/ 203 h 2273734"/>
              <a:gd name="connsiteX6" fmla="*/ 785552 w 2985218"/>
              <a:gd name="connsiteY6" fmla="*/ 12672 h 2273734"/>
              <a:gd name="connsiteX7" fmla="*/ 922712 w 2985218"/>
              <a:gd name="connsiteY7" fmla="*/ 29298 h 2273734"/>
              <a:gd name="connsiteX8" fmla="*/ 976745 w 2985218"/>
              <a:gd name="connsiteY8" fmla="*/ 12672 h 2273734"/>
              <a:gd name="connsiteX9" fmla="*/ 1039091 w 2985218"/>
              <a:gd name="connsiteY9" fmla="*/ 91643 h 2273734"/>
              <a:gd name="connsiteX10" fmla="*/ 1105592 w 2985218"/>
              <a:gd name="connsiteY10" fmla="*/ 174771 h 2273734"/>
              <a:gd name="connsiteX11" fmla="*/ 1159625 w 2985218"/>
              <a:gd name="connsiteY11" fmla="*/ 195552 h 2273734"/>
              <a:gd name="connsiteX12" fmla="*/ 1276003 w 2985218"/>
              <a:gd name="connsiteY12" fmla="*/ 158145 h 2273734"/>
              <a:gd name="connsiteX13" fmla="*/ 1367443 w 2985218"/>
              <a:gd name="connsiteY13" fmla="*/ 124894 h 2273734"/>
              <a:gd name="connsiteX14" fmla="*/ 1438102 w 2985218"/>
              <a:gd name="connsiteY14" fmla="*/ 145676 h 2273734"/>
              <a:gd name="connsiteX15" fmla="*/ 1483822 w 2985218"/>
              <a:gd name="connsiteY15" fmla="*/ 170614 h 2273734"/>
              <a:gd name="connsiteX16" fmla="*/ 1591887 w 2985218"/>
              <a:gd name="connsiteY16" fmla="*/ 170614 h 2273734"/>
              <a:gd name="connsiteX17" fmla="*/ 1741516 w 2985218"/>
              <a:gd name="connsiteY17" fmla="*/ 187240 h 2273734"/>
              <a:gd name="connsiteX18" fmla="*/ 1832956 w 2985218"/>
              <a:gd name="connsiteY18" fmla="*/ 224647 h 2273734"/>
              <a:gd name="connsiteX19" fmla="*/ 1899458 w 2985218"/>
              <a:gd name="connsiteY19" fmla="*/ 324400 h 2273734"/>
              <a:gd name="connsiteX20" fmla="*/ 1949334 w 2985218"/>
              <a:gd name="connsiteY20" fmla="*/ 457403 h 2273734"/>
              <a:gd name="connsiteX21" fmla="*/ 2032462 w 2985218"/>
              <a:gd name="connsiteY21" fmla="*/ 602876 h 2273734"/>
              <a:gd name="connsiteX22" fmla="*/ 2061556 w 2985218"/>
              <a:gd name="connsiteY22" fmla="*/ 756661 h 2273734"/>
              <a:gd name="connsiteX23" fmla="*/ 2098963 w 2985218"/>
              <a:gd name="connsiteY23" fmla="*/ 848101 h 2273734"/>
              <a:gd name="connsiteX24" fmla="*/ 2123902 w 2985218"/>
              <a:gd name="connsiteY24" fmla="*/ 989418 h 2273734"/>
              <a:gd name="connsiteX25" fmla="*/ 2128058 w 2985218"/>
              <a:gd name="connsiteY25" fmla="*/ 1089171 h 2273734"/>
              <a:gd name="connsiteX26" fmla="*/ 2169622 w 2985218"/>
              <a:gd name="connsiteY26" fmla="*/ 1222174 h 2273734"/>
              <a:gd name="connsiteX27" fmla="*/ 2211185 w 2985218"/>
              <a:gd name="connsiteY27" fmla="*/ 1330240 h 2273734"/>
              <a:gd name="connsiteX28" fmla="*/ 2281843 w 2985218"/>
              <a:gd name="connsiteY28" fmla="*/ 1450774 h 2273734"/>
              <a:gd name="connsiteX29" fmla="*/ 2327563 w 2985218"/>
              <a:gd name="connsiteY29" fmla="*/ 1529745 h 2273734"/>
              <a:gd name="connsiteX30" fmla="*/ 2377440 w 2985218"/>
              <a:gd name="connsiteY30" fmla="*/ 1629498 h 2273734"/>
              <a:gd name="connsiteX31" fmla="*/ 2410691 w 2985218"/>
              <a:gd name="connsiteY31" fmla="*/ 1716781 h 2273734"/>
              <a:gd name="connsiteX32" fmla="*/ 2427316 w 2985218"/>
              <a:gd name="connsiteY32" fmla="*/ 1779127 h 2273734"/>
              <a:gd name="connsiteX33" fmla="*/ 2443942 w 2985218"/>
              <a:gd name="connsiteY33" fmla="*/ 1816534 h 2273734"/>
              <a:gd name="connsiteX34" fmla="*/ 2593571 w 2985218"/>
              <a:gd name="connsiteY34" fmla="*/ 1853941 h 2273734"/>
              <a:gd name="connsiteX35" fmla="*/ 2780607 w 2985218"/>
              <a:gd name="connsiteY35" fmla="*/ 1845629 h 2273734"/>
              <a:gd name="connsiteX36" fmla="*/ 2921923 w 2985218"/>
              <a:gd name="connsiteY36" fmla="*/ 1845629 h 2273734"/>
              <a:gd name="connsiteX37" fmla="*/ 2984269 w 2985218"/>
              <a:gd name="connsiteY37" fmla="*/ 1866411 h 2273734"/>
              <a:gd name="connsiteX38" fmla="*/ 2959331 w 2985218"/>
              <a:gd name="connsiteY38" fmla="*/ 1957851 h 2273734"/>
              <a:gd name="connsiteX39" fmla="*/ 2955174 w 2985218"/>
              <a:gd name="connsiteY39" fmla="*/ 2032665 h 2273734"/>
              <a:gd name="connsiteX40" fmla="*/ 2955174 w 2985218"/>
              <a:gd name="connsiteY40" fmla="*/ 2061760 h 2273734"/>
              <a:gd name="connsiteX41" fmla="*/ 2867891 w 2985218"/>
              <a:gd name="connsiteY41" fmla="*/ 2115792 h 2273734"/>
              <a:gd name="connsiteX42" fmla="*/ 2747356 w 2985218"/>
              <a:gd name="connsiteY42" fmla="*/ 2149043 h 2273734"/>
              <a:gd name="connsiteX43" fmla="*/ 2655916 w 2985218"/>
              <a:gd name="connsiteY43" fmla="*/ 2173981 h 2273734"/>
              <a:gd name="connsiteX44" fmla="*/ 2497974 w 2985218"/>
              <a:gd name="connsiteY44" fmla="*/ 2182294 h 2273734"/>
              <a:gd name="connsiteX45" fmla="*/ 2369127 w 2985218"/>
              <a:gd name="connsiteY45" fmla="*/ 2232171 h 2273734"/>
              <a:gd name="connsiteX46" fmla="*/ 2302625 w 2985218"/>
              <a:gd name="connsiteY46" fmla="*/ 2261265 h 2273734"/>
              <a:gd name="connsiteX47" fmla="*/ 2273531 w 2985218"/>
              <a:gd name="connsiteY47" fmla="*/ 2273734 h 227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85218" h="2273734">
                <a:moveTo>
                  <a:pt x="0" y="216334"/>
                </a:moveTo>
                <a:cubicBezTo>
                  <a:pt x="52301" y="215988"/>
                  <a:pt x="104602" y="215642"/>
                  <a:pt x="137160" y="212178"/>
                </a:cubicBezTo>
                <a:cubicBezTo>
                  <a:pt x="169718" y="208714"/>
                  <a:pt x="157249" y="215641"/>
                  <a:pt x="195349" y="195552"/>
                </a:cubicBezTo>
                <a:cubicBezTo>
                  <a:pt x="233449" y="175463"/>
                  <a:pt x="312420" y="120045"/>
                  <a:pt x="365760" y="91643"/>
                </a:cubicBezTo>
                <a:cubicBezTo>
                  <a:pt x="419100" y="63241"/>
                  <a:pt x="461356" y="40381"/>
                  <a:pt x="515389" y="25141"/>
                </a:cubicBezTo>
                <a:cubicBezTo>
                  <a:pt x="569422" y="9901"/>
                  <a:pt x="644929" y="2281"/>
                  <a:pt x="689956" y="203"/>
                </a:cubicBezTo>
                <a:cubicBezTo>
                  <a:pt x="734983" y="-1875"/>
                  <a:pt x="785552" y="12672"/>
                  <a:pt x="785552" y="12672"/>
                </a:cubicBezTo>
                <a:cubicBezTo>
                  <a:pt x="824345" y="17521"/>
                  <a:pt x="890847" y="29298"/>
                  <a:pt x="922712" y="29298"/>
                </a:cubicBezTo>
                <a:cubicBezTo>
                  <a:pt x="954577" y="29298"/>
                  <a:pt x="957349" y="2281"/>
                  <a:pt x="976745" y="12672"/>
                </a:cubicBezTo>
                <a:cubicBezTo>
                  <a:pt x="996142" y="23063"/>
                  <a:pt x="1039091" y="91643"/>
                  <a:pt x="1039091" y="91643"/>
                </a:cubicBezTo>
                <a:cubicBezTo>
                  <a:pt x="1060566" y="118659"/>
                  <a:pt x="1085503" y="157453"/>
                  <a:pt x="1105592" y="174771"/>
                </a:cubicBezTo>
                <a:cubicBezTo>
                  <a:pt x="1125681" y="192089"/>
                  <a:pt x="1131223" y="198323"/>
                  <a:pt x="1159625" y="195552"/>
                </a:cubicBezTo>
                <a:cubicBezTo>
                  <a:pt x="1188027" y="192781"/>
                  <a:pt x="1241367" y="169921"/>
                  <a:pt x="1276003" y="158145"/>
                </a:cubicBezTo>
                <a:cubicBezTo>
                  <a:pt x="1310639" y="146369"/>
                  <a:pt x="1340427" y="126972"/>
                  <a:pt x="1367443" y="124894"/>
                </a:cubicBezTo>
                <a:cubicBezTo>
                  <a:pt x="1394459" y="122816"/>
                  <a:pt x="1418706" y="138056"/>
                  <a:pt x="1438102" y="145676"/>
                </a:cubicBezTo>
                <a:cubicBezTo>
                  <a:pt x="1457498" y="153296"/>
                  <a:pt x="1458191" y="166458"/>
                  <a:pt x="1483822" y="170614"/>
                </a:cubicBezTo>
                <a:cubicBezTo>
                  <a:pt x="1509453" y="174770"/>
                  <a:pt x="1548938" y="167843"/>
                  <a:pt x="1591887" y="170614"/>
                </a:cubicBezTo>
                <a:cubicBezTo>
                  <a:pt x="1634836" y="173385"/>
                  <a:pt x="1701338" y="178235"/>
                  <a:pt x="1741516" y="187240"/>
                </a:cubicBezTo>
                <a:cubicBezTo>
                  <a:pt x="1781694" y="196245"/>
                  <a:pt x="1806632" y="201787"/>
                  <a:pt x="1832956" y="224647"/>
                </a:cubicBezTo>
                <a:cubicBezTo>
                  <a:pt x="1859280" y="247507"/>
                  <a:pt x="1880062" y="285607"/>
                  <a:pt x="1899458" y="324400"/>
                </a:cubicBezTo>
                <a:cubicBezTo>
                  <a:pt x="1918854" y="363193"/>
                  <a:pt x="1927167" y="410990"/>
                  <a:pt x="1949334" y="457403"/>
                </a:cubicBezTo>
                <a:cubicBezTo>
                  <a:pt x="1971501" y="503816"/>
                  <a:pt x="2013758" y="553000"/>
                  <a:pt x="2032462" y="602876"/>
                </a:cubicBezTo>
                <a:cubicBezTo>
                  <a:pt x="2051166" y="652752"/>
                  <a:pt x="2050473" y="715790"/>
                  <a:pt x="2061556" y="756661"/>
                </a:cubicBezTo>
                <a:cubicBezTo>
                  <a:pt x="2072639" y="797532"/>
                  <a:pt x="2088572" y="809308"/>
                  <a:pt x="2098963" y="848101"/>
                </a:cubicBezTo>
                <a:cubicBezTo>
                  <a:pt x="2109354" y="886894"/>
                  <a:pt x="2119053" y="949240"/>
                  <a:pt x="2123902" y="989418"/>
                </a:cubicBezTo>
                <a:cubicBezTo>
                  <a:pt x="2128751" y="1029596"/>
                  <a:pt x="2120438" y="1050378"/>
                  <a:pt x="2128058" y="1089171"/>
                </a:cubicBezTo>
                <a:cubicBezTo>
                  <a:pt x="2135678" y="1127964"/>
                  <a:pt x="2155768" y="1181996"/>
                  <a:pt x="2169622" y="1222174"/>
                </a:cubicBezTo>
                <a:cubicBezTo>
                  <a:pt x="2183477" y="1262352"/>
                  <a:pt x="2192482" y="1292140"/>
                  <a:pt x="2211185" y="1330240"/>
                </a:cubicBezTo>
                <a:cubicBezTo>
                  <a:pt x="2229888" y="1368340"/>
                  <a:pt x="2262447" y="1417523"/>
                  <a:pt x="2281843" y="1450774"/>
                </a:cubicBezTo>
                <a:cubicBezTo>
                  <a:pt x="2301239" y="1484025"/>
                  <a:pt x="2311630" y="1499958"/>
                  <a:pt x="2327563" y="1529745"/>
                </a:cubicBezTo>
                <a:cubicBezTo>
                  <a:pt x="2343496" y="1559532"/>
                  <a:pt x="2363585" y="1598325"/>
                  <a:pt x="2377440" y="1629498"/>
                </a:cubicBezTo>
                <a:cubicBezTo>
                  <a:pt x="2391295" y="1660671"/>
                  <a:pt x="2402378" y="1691843"/>
                  <a:pt x="2410691" y="1716781"/>
                </a:cubicBezTo>
                <a:cubicBezTo>
                  <a:pt x="2419004" y="1741719"/>
                  <a:pt x="2421774" y="1762501"/>
                  <a:pt x="2427316" y="1779127"/>
                </a:cubicBezTo>
                <a:cubicBezTo>
                  <a:pt x="2432858" y="1795753"/>
                  <a:pt x="2416233" y="1804065"/>
                  <a:pt x="2443942" y="1816534"/>
                </a:cubicBezTo>
                <a:cubicBezTo>
                  <a:pt x="2471651" y="1829003"/>
                  <a:pt x="2537460" y="1849092"/>
                  <a:pt x="2593571" y="1853941"/>
                </a:cubicBezTo>
                <a:cubicBezTo>
                  <a:pt x="2649682" y="1858790"/>
                  <a:pt x="2725882" y="1847014"/>
                  <a:pt x="2780607" y="1845629"/>
                </a:cubicBezTo>
                <a:cubicBezTo>
                  <a:pt x="2835332" y="1844244"/>
                  <a:pt x="2887979" y="1842165"/>
                  <a:pt x="2921923" y="1845629"/>
                </a:cubicBezTo>
                <a:cubicBezTo>
                  <a:pt x="2955867" y="1849093"/>
                  <a:pt x="2978034" y="1847707"/>
                  <a:pt x="2984269" y="1866411"/>
                </a:cubicBezTo>
                <a:cubicBezTo>
                  <a:pt x="2990504" y="1885115"/>
                  <a:pt x="2964180" y="1930142"/>
                  <a:pt x="2959331" y="1957851"/>
                </a:cubicBezTo>
                <a:cubicBezTo>
                  <a:pt x="2954482" y="1985560"/>
                  <a:pt x="2955867" y="2015347"/>
                  <a:pt x="2955174" y="2032665"/>
                </a:cubicBezTo>
                <a:cubicBezTo>
                  <a:pt x="2954481" y="2049983"/>
                  <a:pt x="2969721" y="2047905"/>
                  <a:pt x="2955174" y="2061760"/>
                </a:cubicBezTo>
                <a:cubicBezTo>
                  <a:pt x="2940627" y="2075615"/>
                  <a:pt x="2902527" y="2101245"/>
                  <a:pt x="2867891" y="2115792"/>
                </a:cubicBezTo>
                <a:cubicBezTo>
                  <a:pt x="2833255" y="2130339"/>
                  <a:pt x="2747356" y="2149043"/>
                  <a:pt x="2747356" y="2149043"/>
                </a:cubicBezTo>
                <a:cubicBezTo>
                  <a:pt x="2712027" y="2158741"/>
                  <a:pt x="2697480" y="2168439"/>
                  <a:pt x="2655916" y="2173981"/>
                </a:cubicBezTo>
                <a:cubicBezTo>
                  <a:pt x="2614352" y="2179523"/>
                  <a:pt x="2545772" y="2172596"/>
                  <a:pt x="2497974" y="2182294"/>
                </a:cubicBezTo>
                <a:cubicBezTo>
                  <a:pt x="2450176" y="2191992"/>
                  <a:pt x="2401685" y="2219009"/>
                  <a:pt x="2369127" y="2232171"/>
                </a:cubicBezTo>
                <a:cubicBezTo>
                  <a:pt x="2336569" y="2245333"/>
                  <a:pt x="2302625" y="2261265"/>
                  <a:pt x="2302625" y="2261265"/>
                </a:cubicBezTo>
                <a:lnTo>
                  <a:pt x="2273531" y="2273734"/>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3" name="Freeform: Shape 52"/>
          <p:cNvSpPr/>
          <p:nvPr/>
        </p:nvSpPr>
        <p:spPr>
          <a:xfrm>
            <a:off x="5592726" y="6281546"/>
            <a:ext cx="1892595" cy="1102841"/>
          </a:xfrm>
          <a:custGeom>
            <a:avLst/>
            <a:gdLst>
              <a:gd name="connsiteX0" fmla="*/ 0 w 1892595"/>
              <a:gd name="connsiteY0" fmla="*/ 1095153 h 1102841"/>
              <a:gd name="connsiteX1" fmla="*/ 101009 w 1892595"/>
              <a:gd name="connsiteY1" fmla="*/ 1100469 h 1102841"/>
              <a:gd name="connsiteX2" fmla="*/ 122274 w 1892595"/>
              <a:gd name="connsiteY2" fmla="*/ 1095153 h 1102841"/>
              <a:gd name="connsiteX3" fmla="*/ 90376 w 1892595"/>
              <a:gd name="connsiteY3" fmla="*/ 1020725 h 1102841"/>
              <a:gd name="connsiteX4" fmla="*/ 85060 w 1892595"/>
              <a:gd name="connsiteY4" fmla="*/ 930348 h 1102841"/>
              <a:gd name="connsiteX5" fmla="*/ 202018 w 1892595"/>
              <a:gd name="connsiteY5" fmla="*/ 956930 h 1102841"/>
              <a:gd name="connsiteX6" fmla="*/ 292395 w 1892595"/>
              <a:gd name="connsiteY6" fmla="*/ 940981 h 1102841"/>
              <a:gd name="connsiteX7" fmla="*/ 404037 w 1892595"/>
              <a:gd name="connsiteY7" fmla="*/ 940981 h 1102841"/>
              <a:gd name="connsiteX8" fmla="*/ 483781 w 1892595"/>
              <a:gd name="connsiteY8" fmla="*/ 978195 h 1102841"/>
              <a:gd name="connsiteX9" fmla="*/ 584790 w 1892595"/>
              <a:gd name="connsiteY9" fmla="*/ 994144 h 1102841"/>
              <a:gd name="connsiteX10" fmla="*/ 760227 w 1892595"/>
              <a:gd name="connsiteY10" fmla="*/ 946297 h 1102841"/>
              <a:gd name="connsiteX11" fmla="*/ 887818 w 1892595"/>
              <a:gd name="connsiteY11" fmla="*/ 919716 h 1102841"/>
              <a:gd name="connsiteX12" fmla="*/ 988827 w 1892595"/>
              <a:gd name="connsiteY12" fmla="*/ 792125 h 1102841"/>
              <a:gd name="connsiteX13" fmla="*/ 1116418 w 1892595"/>
              <a:gd name="connsiteY13" fmla="*/ 669851 h 1102841"/>
              <a:gd name="connsiteX14" fmla="*/ 1254641 w 1892595"/>
              <a:gd name="connsiteY14" fmla="*/ 526311 h 1102841"/>
              <a:gd name="connsiteX15" fmla="*/ 1408814 w 1892595"/>
              <a:gd name="connsiteY15" fmla="*/ 350874 h 1102841"/>
              <a:gd name="connsiteX16" fmla="*/ 1525772 w 1892595"/>
              <a:gd name="connsiteY16" fmla="*/ 228600 h 1102841"/>
              <a:gd name="connsiteX17" fmla="*/ 1685260 w 1892595"/>
              <a:gd name="connsiteY17" fmla="*/ 143539 h 1102841"/>
              <a:gd name="connsiteX18" fmla="*/ 1802218 w 1892595"/>
              <a:gd name="connsiteY18" fmla="*/ 53162 h 1102841"/>
              <a:gd name="connsiteX19" fmla="*/ 1892595 w 1892595"/>
              <a:gd name="connsiteY19" fmla="*/ 0 h 11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2595" h="1102841">
                <a:moveTo>
                  <a:pt x="0" y="1095153"/>
                </a:moveTo>
                <a:cubicBezTo>
                  <a:pt x="40315" y="1097811"/>
                  <a:pt x="80630" y="1100469"/>
                  <a:pt x="101009" y="1100469"/>
                </a:cubicBezTo>
                <a:cubicBezTo>
                  <a:pt x="121388" y="1100469"/>
                  <a:pt x="124046" y="1108443"/>
                  <a:pt x="122274" y="1095153"/>
                </a:cubicBezTo>
                <a:cubicBezTo>
                  <a:pt x="120502" y="1081863"/>
                  <a:pt x="96578" y="1048192"/>
                  <a:pt x="90376" y="1020725"/>
                </a:cubicBezTo>
                <a:cubicBezTo>
                  <a:pt x="84174" y="993258"/>
                  <a:pt x="66453" y="940980"/>
                  <a:pt x="85060" y="930348"/>
                </a:cubicBezTo>
                <a:cubicBezTo>
                  <a:pt x="103667" y="919716"/>
                  <a:pt x="167462" y="955158"/>
                  <a:pt x="202018" y="956930"/>
                </a:cubicBezTo>
                <a:cubicBezTo>
                  <a:pt x="236574" y="958702"/>
                  <a:pt x="258725" y="943639"/>
                  <a:pt x="292395" y="940981"/>
                </a:cubicBezTo>
                <a:cubicBezTo>
                  <a:pt x="326065" y="938323"/>
                  <a:pt x="372139" y="934779"/>
                  <a:pt x="404037" y="940981"/>
                </a:cubicBezTo>
                <a:cubicBezTo>
                  <a:pt x="435935" y="947183"/>
                  <a:pt x="453656" y="969334"/>
                  <a:pt x="483781" y="978195"/>
                </a:cubicBezTo>
                <a:cubicBezTo>
                  <a:pt x="513907" y="987055"/>
                  <a:pt x="538716" y="999460"/>
                  <a:pt x="584790" y="994144"/>
                </a:cubicBezTo>
                <a:cubicBezTo>
                  <a:pt x="630864" y="988828"/>
                  <a:pt x="709722" y="958702"/>
                  <a:pt x="760227" y="946297"/>
                </a:cubicBezTo>
                <a:cubicBezTo>
                  <a:pt x="810732" y="933892"/>
                  <a:pt x="849718" y="945411"/>
                  <a:pt x="887818" y="919716"/>
                </a:cubicBezTo>
                <a:cubicBezTo>
                  <a:pt x="925918" y="894021"/>
                  <a:pt x="950727" y="833769"/>
                  <a:pt x="988827" y="792125"/>
                </a:cubicBezTo>
                <a:cubicBezTo>
                  <a:pt x="1026927" y="750481"/>
                  <a:pt x="1072116" y="714153"/>
                  <a:pt x="1116418" y="669851"/>
                </a:cubicBezTo>
                <a:cubicBezTo>
                  <a:pt x="1160720" y="625549"/>
                  <a:pt x="1205908" y="579474"/>
                  <a:pt x="1254641" y="526311"/>
                </a:cubicBezTo>
                <a:cubicBezTo>
                  <a:pt x="1303374" y="473148"/>
                  <a:pt x="1363626" y="400492"/>
                  <a:pt x="1408814" y="350874"/>
                </a:cubicBezTo>
                <a:cubicBezTo>
                  <a:pt x="1454003" y="301255"/>
                  <a:pt x="1479698" y="263156"/>
                  <a:pt x="1525772" y="228600"/>
                </a:cubicBezTo>
                <a:cubicBezTo>
                  <a:pt x="1571846" y="194044"/>
                  <a:pt x="1639186" y="172779"/>
                  <a:pt x="1685260" y="143539"/>
                </a:cubicBezTo>
                <a:cubicBezTo>
                  <a:pt x="1731334" y="114299"/>
                  <a:pt x="1767662" y="77085"/>
                  <a:pt x="1802218" y="53162"/>
                </a:cubicBezTo>
                <a:cubicBezTo>
                  <a:pt x="1836774" y="29239"/>
                  <a:pt x="1864684" y="14619"/>
                  <a:pt x="1892595" y="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7" name="Freeform: Shape 56"/>
          <p:cNvSpPr/>
          <p:nvPr/>
        </p:nvSpPr>
        <p:spPr>
          <a:xfrm>
            <a:off x="4837814" y="7344801"/>
            <a:ext cx="909610" cy="186322"/>
          </a:xfrm>
          <a:custGeom>
            <a:avLst/>
            <a:gdLst>
              <a:gd name="connsiteX0" fmla="*/ 0 w 909610"/>
              <a:gd name="connsiteY0" fmla="*/ 0 h 186322"/>
              <a:gd name="connsiteX1" fmla="*/ 10633 w 909610"/>
              <a:gd name="connsiteY1" fmla="*/ 116959 h 186322"/>
              <a:gd name="connsiteX2" fmla="*/ 37214 w 909610"/>
              <a:gd name="connsiteY2" fmla="*/ 148856 h 186322"/>
              <a:gd name="connsiteX3" fmla="*/ 154172 w 909610"/>
              <a:gd name="connsiteY3" fmla="*/ 159489 h 186322"/>
              <a:gd name="connsiteX4" fmla="*/ 313660 w 909610"/>
              <a:gd name="connsiteY4" fmla="*/ 164805 h 186322"/>
              <a:gd name="connsiteX5" fmla="*/ 520995 w 909610"/>
              <a:gd name="connsiteY5" fmla="*/ 186070 h 186322"/>
              <a:gd name="connsiteX6" fmla="*/ 701749 w 909610"/>
              <a:gd name="connsiteY6" fmla="*/ 175438 h 186322"/>
              <a:gd name="connsiteX7" fmla="*/ 808074 w 909610"/>
              <a:gd name="connsiteY7" fmla="*/ 159489 h 186322"/>
              <a:gd name="connsiteX8" fmla="*/ 903767 w 909610"/>
              <a:gd name="connsiteY8" fmla="*/ 159489 h 186322"/>
              <a:gd name="connsiteX9" fmla="*/ 898451 w 909610"/>
              <a:gd name="connsiteY9" fmla="*/ 95693 h 186322"/>
              <a:gd name="connsiteX10" fmla="*/ 893135 w 909610"/>
              <a:gd name="connsiteY10" fmla="*/ 74428 h 18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9610" h="186322">
                <a:moveTo>
                  <a:pt x="0" y="0"/>
                </a:moveTo>
                <a:cubicBezTo>
                  <a:pt x="2215" y="46075"/>
                  <a:pt x="4431" y="92150"/>
                  <a:pt x="10633" y="116959"/>
                </a:cubicBezTo>
                <a:cubicBezTo>
                  <a:pt x="16835" y="141768"/>
                  <a:pt x="13291" y="141768"/>
                  <a:pt x="37214" y="148856"/>
                </a:cubicBezTo>
                <a:cubicBezTo>
                  <a:pt x="61137" y="155944"/>
                  <a:pt x="108098" y="156831"/>
                  <a:pt x="154172" y="159489"/>
                </a:cubicBezTo>
                <a:cubicBezTo>
                  <a:pt x="200246" y="162147"/>
                  <a:pt x="252523" y="160375"/>
                  <a:pt x="313660" y="164805"/>
                </a:cubicBezTo>
                <a:cubicBezTo>
                  <a:pt x="374797" y="169235"/>
                  <a:pt x="456314" y="184298"/>
                  <a:pt x="520995" y="186070"/>
                </a:cubicBezTo>
                <a:cubicBezTo>
                  <a:pt x="585676" y="187842"/>
                  <a:pt x="653903" y="179868"/>
                  <a:pt x="701749" y="175438"/>
                </a:cubicBezTo>
                <a:cubicBezTo>
                  <a:pt x="749595" y="171008"/>
                  <a:pt x="774404" y="162147"/>
                  <a:pt x="808074" y="159489"/>
                </a:cubicBezTo>
                <a:cubicBezTo>
                  <a:pt x="841744" y="156831"/>
                  <a:pt x="888704" y="170122"/>
                  <a:pt x="903767" y="159489"/>
                </a:cubicBezTo>
                <a:cubicBezTo>
                  <a:pt x="918830" y="148856"/>
                  <a:pt x="900223" y="109870"/>
                  <a:pt x="898451" y="95693"/>
                </a:cubicBezTo>
                <a:cubicBezTo>
                  <a:pt x="896679" y="81516"/>
                  <a:pt x="894907" y="77972"/>
                  <a:pt x="893135" y="74428"/>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2" name="Freeform: Shape 61"/>
          <p:cNvSpPr/>
          <p:nvPr/>
        </p:nvSpPr>
        <p:spPr>
          <a:xfrm>
            <a:off x="4800795" y="7073671"/>
            <a:ext cx="839777" cy="223284"/>
          </a:xfrm>
          <a:custGeom>
            <a:avLst/>
            <a:gdLst>
              <a:gd name="connsiteX0" fmla="*/ 31703 w 839777"/>
              <a:gd name="connsiteY0" fmla="*/ 223284 h 223284"/>
              <a:gd name="connsiteX1" fmla="*/ 15754 w 839777"/>
              <a:gd name="connsiteY1" fmla="*/ 148856 h 223284"/>
              <a:gd name="connsiteX2" fmla="*/ 10438 w 839777"/>
              <a:gd name="connsiteY2" fmla="*/ 122275 h 223284"/>
              <a:gd name="connsiteX3" fmla="*/ 10438 w 839777"/>
              <a:gd name="connsiteY3" fmla="*/ 69112 h 223284"/>
              <a:gd name="connsiteX4" fmla="*/ 148661 w 839777"/>
              <a:gd name="connsiteY4" fmla="*/ 47847 h 223284"/>
              <a:gd name="connsiteX5" fmla="*/ 308149 w 839777"/>
              <a:gd name="connsiteY5" fmla="*/ 26582 h 223284"/>
              <a:gd name="connsiteX6" fmla="*/ 414475 w 839777"/>
              <a:gd name="connsiteY6" fmla="*/ 0 h 223284"/>
              <a:gd name="connsiteX7" fmla="*/ 531433 w 839777"/>
              <a:gd name="connsiteY7" fmla="*/ 26582 h 223284"/>
              <a:gd name="connsiteX8" fmla="*/ 616493 w 839777"/>
              <a:gd name="connsiteY8" fmla="*/ 47847 h 223284"/>
              <a:gd name="connsiteX9" fmla="*/ 701554 w 839777"/>
              <a:gd name="connsiteY9" fmla="*/ 85061 h 223284"/>
              <a:gd name="connsiteX10" fmla="*/ 760033 w 839777"/>
              <a:gd name="connsiteY10" fmla="*/ 106326 h 223284"/>
              <a:gd name="connsiteX11" fmla="*/ 818512 w 839777"/>
              <a:gd name="connsiteY11" fmla="*/ 127591 h 223284"/>
              <a:gd name="connsiteX12" fmla="*/ 839777 w 839777"/>
              <a:gd name="connsiteY12" fmla="*/ 132907 h 22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9777" h="223284">
                <a:moveTo>
                  <a:pt x="31703" y="223284"/>
                </a:moveTo>
                <a:cubicBezTo>
                  <a:pt x="25500" y="194487"/>
                  <a:pt x="19298" y="165691"/>
                  <a:pt x="15754" y="148856"/>
                </a:cubicBezTo>
                <a:cubicBezTo>
                  <a:pt x="12210" y="132021"/>
                  <a:pt x="11324" y="135566"/>
                  <a:pt x="10438" y="122275"/>
                </a:cubicBezTo>
                <a:cubicBezTo>
                  <a:pt x="9552" y="108984"/>
                  <a:pt x="-12599" y="81517"/>
                  <a:pt x="10438" y="69112"/>
                </a:cubicBezTo>
                <a:cubicBezTo>
                  <a:pt x="33475" y="56707"/>
                  <a:pt x="148661" y="47847"/>
                  <a:pt x="148661" y="47847"/>
                </a:cubicBezTo>
                <a:cubicBezTo>
                  <a:pt x="198280" y="40759"/>
                  <a:pt x="263847" y="34556"/>
                  <a:pt x="308149" y="26582"/>
                </a:cubicBezTo>
                <a:cubicBezTo>
                  <a:pt x="352451" y="18608"/>
                  <a:pt x="377261" y="0"/>
                  <a:pt x="414475" y="0"/>
                </a:cubicBezTo>
                <a:cubicBezTo>
                  <a:pt x="451689" y="0"/>
                  <a:pt x="497763" y="18608"/>
                  <a:pt x="531433" y="26582"/>
                </a:cubicBezTo>
                <a:cubicBezTo>
                  <a:pt x="565103" y="34556"/>
                  <a:pt x="588140" y="38100"/>
                  <a:pt x="616493" y="47847"/>
                </a:cubicBezTo>
                <a:cubicBezTo>
                  <a:pt x="644847" y="57593"/>
                  <a:pt x="677631" y="75315"/>
                  <a:pt x="701554" y="85061"/>
                </a:cubicBezTo>
                <a:cubicBezTo>
                  <a:pt x="725477" y="94807"/>
                  <a:pt x="760033" y="106326"/>
                  <a:pt x="760033" y="106326"/>
                </a:cubicBezTo>
                <a:lnTo>
                  <a:pt x="818512" y="127591"/>
                </a:lnTo>
                <a:cubicBezTo>
                  <a:pt x="831803" y="132021"/>
                  <a:pt x="835790" y="132464"/>
                  <a:pt x="839777" y="132907"/>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4" name="TextBox 93"/>
          <p:cNvSpPr txBox="1"/>
          <p:nvPr/>
        </p:nvSpPr>
        <p:spPr>
          <a:xfrm>
            <a:off x="8255086" y="189104"/>
            <a:ext cx="4297840" cy="738664"/>
          </a:xfrm>
          <a:prstGeom prst="rect">
            <a:avLst/>
          </a:prstGeom>
          <a:solidFill>
            <a:schemeClr val="bg1"/>
          </a:solidFill>
          <a:ln>
            <a:solidFill>
              <a:schemeClr val="bg1">
                <a:lumMod val="50000"/>
              </a:schemeClr>
            </a:solidFill>
          </a:ln>
        </p:spPr>
        <p:txBody>
          <a:bodyPr wrap="square" rtlCol="0">
            <a:spAutoFit/>
          </a:bodyPr>
          <a:lstStyle/>
          <a:p>
            <a:r>
              <a:rPr lang="en-GB" sz="1400" b="1" u="sng" dirty="0"/>
              <a:t>KEY</a:t>
            </a:r>
          </a:p>
          <a:p>
            <a:r>
              <a:rPr lang="en-GB" sz="1400" dirty="0"/>
              <a:t>Proposed bus shuttle route</a:t>
            </a:r>
          </a:p>
          <a:p>
            <a:endParaRPr lang="en-GB" sz="1400" dirty="0"/>
          </a:p>
        </p:txBody>
      </p:sp>
      <p:cxnSp>
        <p:nvCxnSpPr>
          <p:cNvPr id="95" name="Straight Connector 94"/>
          <p:cNvCxnSpPr/>
          <p:nvPr/>
        </p:nvCxnSpPr>
        <p:spPr>
          <a:xfrm>
            <a:off x="10786474" y="557065"/>
            <a:ext cx="1207828" cy="0"/>
          </a:xfrm>
          <a:prstGeom prst="lin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TextBox 97"/>
          <p:cNvSpPr txBox="1"/>
          <p:nvPr/>
        </p:nvSpPr>
        <p:spPr>
          <a:xfrm>
            <a:off x="94510" y="145804"/>
            <a:ext cx="5961420" cy="338554"/>
          </a:xfrm>
          <a:prstGeom prst="rect">
            <a:avLst/>
          </a:prstGeom>
          <a:solidFill>
            <a:schemeClr val="bg1"/>
          </a:solidFill>
        </p:spPr>
        <p:txBody>
          <a:bodyPr wrap="square" rtlCol="0">
            <a:spAutoFit/>
          </a:bodyPr>
          <a:lstStyle/>
          <a:p>
            <a:r>
              <a:rPr lang="en-GB" sz="1600" b="1" dirty="0"/>
              <a:t>Figure 1: Radio 1 Big Weekend Transport Plan: General Arrangement</a:t>
            </a:r>
          </a:p>
        </p:txBody>
      </p:sp>
      <p:pic>
        <p:nvPicPr>
          <p:cNvPr id="100" name="Picture 9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9" y="9042440"/>
            <a:ext cx="1706858" cy="511191"/>
          </a:xfrm>
          <a:prstGeom prst="rect">
            <a:avLst/>
          </a:prstGeom>
        </p:spPr>
      </p:pic>
      <p:sp>
        <p:nvSpPr>
          <p:cNvPr id="2" name="Freeform: Shape 1"/>
          <p:cNvSpPr/>
          <p:nvPr/>
        </p:nvSpPr>
        <p:spPr>
          <a:xfrm>
            <a:off x="8320035" y="2607547"/>
            <a:ext cx="494450" cy="2130251"/>
          </a:xfrm>
          <a:custGeom>
            <a:avLst/>
            <a:gdLst>
              <a:gd name="connsiteX0" fmla="*/ 0 w 494450"/>
              <a:gd name="connsiteY0" fmla="*/ 0 h 2130251"/>
              <a:gd name="connsiteX1" fmla="*/ 70339 w 494450"/>
              <a:gd name="connsiteY1" fmla="*/ 160774 h 2130251"/>
              <a:gd name="connsiteX2" fmla="*/ 135653 w 494450"/>
              <a:gd name="connsiteY2" fmla="*/ 276330 h 2130251"/>
              <a:gd name="connsiteX3" fmla="*/ 165798 w 494450"/>
              <a:gd name="connsiteY3" fmla="*/ 381838 h 2130251"/>
              <a:gd name="connsiteX4" fmla="*/ 185895 w 494450"/>
              <a:gd name="connsiteY4" fmla="*/ 462224 h 2130251"/>
              <a:gd name="connsiteX5" fmla="*/ 195943 w 494450"/>
              <a:gd name="connsiteY5" fmla="*/ 547635 h 2130251"/>
              <a:gd name="connsiteX6" fmla="*/ 226088 w 494450"/>
              <a:gd name="connsiteY6" fmla="*/ 607926 h 2130251"/>
              <a:gd name="connsiteX7" fmla="*/ 251209 w 494450"/>
              <a:gd name="connsiteY7" fmla="*/ 648119 h 2130251"/>
              <a:gd name="connsiteX8" fmla="*/ 301451 w 494450"/>
              <a:gd name="connsiteY8" fmla="*/ 743578 h 2130251"/>
              <a:gd name="connsiteX9" fmla="*/ 346668 w 494450"/>
              <a:gd name="connsiteY9" fmla="*/ 798844 h 2130251"/>
              <a:gd name="connsiteX10" fmla="*/ 386862 w 494450"/>
              <a:gd name="connsiteY10" fmla="*/ 854110 h 2130251"/>
              <a:gd name="connsiteX11" fmla="*/ 417007 w 494450"/>
              <a:gd name="connsiteY11" fmla="*/ 929473 h 2130251"/>
              <a:gd name="connsiteX12" fmla="*/ 427055 w 494450"/>
              <a:gd name="connsiteY12" fmla="*/ 974690 h 2130251"/>
              <a:gd name="connsiteX13" fmla="*/ 437103 w 494450"/>
              <a:gd name="connsiteY13" fmla="*/ 1085222 h 2130251"/>
              <a:gd name="connsiteX14" fmla="*/ 447152 w 494450"/>
              <a:gd name="connsiteY14" fmla="*/ 1311310 h 2130251"/>
              <a:gd name="connsiteX15" fmla="*/ 452176 w 494450"/>
              <a:gd name="connsiteY15" fmla="*/ 1507253 h 2130251"/>
              <a:gd name="connsiteX16" fmla="*/ 462224 w 494450"/>
              <a:gd name="connsiteY16" fmla="*/ 1673051 h 2130251"/>
              <a:gd name="connsiteX17" fmla="*/ 487345 w 494450"/>
              <a:gd name="connsiteY17" fmla="*/ 1758462 h 2130251"/>
              <a:gd name="connsiteX18" fmla="*/ 492369 w 494450"/>
              <a:gd name="connsiteY18" fmla="*/ 1833824 h 2130251"/>
              <a:gd name="connsiteX19" fmla="*/ 457200 w 494450"/>
              <a:gd name="connsiteY19" fmla="*/ 1919235 h 2130251"/>
              <a:gd name="connsiteX20" fmla="*/ 411983 w 494450"/>
              <a:gd name="connsiteY20" fmla="*/ 1984550 h 2130251"/>
              <a:gd name="connsiteX21" fmla="*/ 336620 w 494450"/>
              <a:gd name="connsiteY21" fmla="*/ 2049864 h 2130251"/>
              <a:gd name="connsiteX22" fmla="*/ 271306 w 494450"/>
              <a:gd name="connsiteY22" fmla="*/ 2095082 h 2130251"/>
              <a:gd name="connsiteX23" fmla="*/ 221064 w 494450"/>
              <a:gd name="connsiteY23" fmla="*/ 2130251 h 21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4450" h="2130251">
                <a:moveTo>
                  <a:pt x="0" y="0"/>
                </a:moveTo>
                <a:cubicBezTo>
                  <a:pt x="23865" y="57359"/>
                  <a:pt x="47730" y="114719"/>
                  <a:pt x="70339" y="160774"/>
                </a:cubicBezTo>
                <a:cubicBezTo>
                  <a:pt x="92948" y="206829"/>
                  <a:pt x="119743" y="239486"/>
                  <a:pt x="135653" y="276330"/>
                </a:cubicBezTo>
                <a:cubicBezTo>
                  <a:pt x="151563" y="313174"/>
                  <a:pt x="157424" y="350856"/>
                  <a:pt x="165798" y="381838"/>
                </a:cubicBezTo>
                <a:cubicBezTo>
                  <a:pt x="174172" y="412820"/>
                  <a:pt x="180871" y="434591"/>
                  <a:pt x="185895" y="462224"/>
                </a:cubicBezTo>
                <a:cubicBezTo>
                  <a:pt x="190919" y="489857"/>
                  <a:pt x="189244" y="523351"/>
                  <a:pt x="195943" y="547635"/>
                </a:cubicBezTo>
                <a:cubicBezTo>
                  <a:pt x="202642" y="571919"/>
                  <a:pt x="216877" y="591179"/>
                  <a:pt x="226088" y="607926"/>
                </a:cubicBezTo>
                <a:cubicBezTo>
                  <a:pt x="235299" y="624673"/>
                  <a:pt x="238649" y="625510"/>
                  <a:pt x="251209" y="648119"/>
                </a:cubicBezTo>
                <a:cubicBezTo>
                  <a:pt x="263769" y="670728"/>
                  <a:pt x="285541" y="718457"/>
                  <a:pt x="301451" y="743578"/>
                </a:cubicBezTo>
                <a:cubicBezTo>
                  <a:pt x="317361" y="768699"/>
                  <a:pt x="332433" y="780422"/>
                  <a:pt x="346668" y="798844"/>
                </a:cubicBezTo>
                <a:cubicBezTo>
                  <a:pt x="360903" y="817266"/>
                  <a:pt x="375139" y="832339"/>
                  <a:pt x="386862" y="854110"/>
                </a:cubicBezTo>
                <a:cubicBezTo>
                  <a:pt x="398585" y="875882"/>
                  <a:pt x="410308" y="909376"/>
                  <a:pt x="417007" y="929473"/>
                </a:cubicBezTo>
                <a:cubicBezTo>
                  <a:pt x="423706" y="949570"/>
                  <a:pt x="423706" y="948732"/>
                  <a:pt x="427055" y="974690"/>
                </a:cubicBezTo>
                <a:cubicBezTo>
                  <a:pt x="430404" y="1000648"/>
                  <a:pt x="433754" y="1029119"/>
                  <a:pt x="437103" y="1085222"/>
                </a:cubicBezTo>
                <a:cubicBezTo>
                  <a:pt x="440453" y="1141325"/>
                  <a:pt x="444640" y="1240972"/>
                  <a:pt x="447152" y="1311310"/>
                </a:cubicBezTo>
                <a:cubicBezTo>
                  <a:pt x="449664" y="1381648"/>
                  <a:pt x="449664" y="1446963"/>
                  <a:pt x="452176" y="1507253"/>
                </a:cubicBezTo>
                <a:cubicBezTo>
                  <a:pt x="454688" y="1567543"/>
                  <a:pt x="456362" y="1631183"/>
                  <a:pt x="462224" y="1673051"/>
                </a:cubicBezTo>
                <a:cubicBezTo>
                  <a:pt x="468086" y="1714919"/>
                  <a:pt x="482321" y="1731667"/>
                  <a:pt x="487345" y="1758462"/>
                </a:cubicBezTo>
                <a:cubicBezTo>
                  <a:pt x="492369" y="1785257"/>
                  <a:pt x="497393" y="1807029"/>
                  <a:pt x="492369" y="1833824"/>
                </a:cubicBezTo>
                <a:cubicBezTo>
                  <a:pt x="487345" y="1860619"/>
                  <a:pt x="470598" y="1894114"/>
                  <a:pt x="457200" y="1919235"/>
                </a:cubicBezTo>
                <a:cubicBezTo>
                  <a:pt x="443802" y="1944356"/>
                  <a:pt x="432080" y="1962778"/>
                  <a:pt x="411983" y="1984550"/>
                </a:cubicBezTo>
                <a:cubicBezTo>
                  <a:pt x="391886" y="2006322"/>
                  <a:pt x="360066" y="2031442"/>
                  <a:pt x="336620" y="2049864"/>
                </a:cubicBezTo>
                <a:cubicBezTo>
                  <a:pt x="313174" y="2068286"/>
                  <a:pt x="271306" y="2095082"/>
                  <a:pt x="271306" y="2095082"/>
                </a:cubicBezTo>
                <a:lnTo>
                  <a:pt x="221064" y="2130251"/>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TextBox 20"/>
          <p:cNvSpPr txBox="1"/>
          <p:nvPr/>
        </p:nvSpPr>
        <p:spPr>
          <a:xfrm>
            <a:off x="8859348" y="2815636"/>
            <a:ext cx="2205387" cy="1015663"/>
          </a:xfrm>
          <a:prstGeom prst="rect">
            <a:avLst/>
          </a:prstGeom>
          <a:noFill/>
        </p:spPr>
        <p:txBody>
          <a:bodyPr wrap="square" rtlCol="0">
            <a:spAutoFit/>
          </a:bodyPr>
          <a:lstStyle/>
          <a:p>
            <a:pPr algn="ctr"/>
            <a:r>
              <a:rPr lang="en-GB" sz="2000" dirty="0"/>
              <a:t>Burton Constable Local Area Traffic Management Plan</a:t>
            </a:r>
          </a:p>
        </p:txBody>
      </p:sp>
      <p:sp>
        <p:nvSpPr>
          <p:cNvPr id="40" name="TextBox 39"/>
          <p:cNvSpPr txBox="1"/>
          <p:nvPr/>
        </p:nvSpPr>
        <p:spPr>
          <a:xfrm>
            <a:off x="4579217" y="2053773"/>
            <a:ext cx="1697690" cy="677108"/>
          </a:xfrm>
          <a:prstGeom prst="rect">
            <a:avLst/>
          </a:prstGeom>
          <a:solidFill>
            <a:schemeClr val="accent4">
              <a:lumMod val="60000"/>
              <a:lumOff val="40000"/>
            </a:schemeClr>
          </a:solidFill>
        </p:spPr>
        <p:txBody>
          <a:bodyPr wrap="square" rtlCol="0">
            <a:spAutoFit/>
          </a:bodyPr>
          <a:lstStyle>
            <a:defPPr>
              <a:defRPr lang="en-US"/>
            </a:defPPr>
            <a:lvl1pPr>
              <a:defRPr sz="1400"/>
            </a:lvl1pPr>
          </a:lstStyle>
          <a:p>
            <a:r>
              <a:rPr lang="en-GB" dirty="0"/>
              <a:t>Grovehill Depot</a:t>
            </a:r>
          </a:p>
          <a:p>
            <a:pPr marL="285750" indent="-285750">
              <a:buFont typeface="Arial" panose="020B0604020202020204" pitchFamily="34" charset="0"/>
              <a:buChar char="•"/>
            </a:pPr>
            <a:r>
              <a:rPr lang="en-GB" sz="1200" dirty="0"/>
              <a:t>Bus Shuttle Pick-up/Drop-off</a:t>
            </a:r>
          </a:p>
        </p:txBody>
      </p:sp>
      <p:cxnSp>
        <p:nvCxnSpPr>
          <p:cNvPr id="6" name="Straight Connector 5"/>
          <p:cNvCxnSpPr>
            <a:cxnSpLocks/>
            <a:stCxn id="53" idx="19"/>
            <a:endCxn id="43" idx="0"/>
          </p:cNvCxnSpPr>
          <p:nvPr/>
        </p:nvCxnSpPr>
        <p:spPr>
          <a:xfrm flipV="1">
            <a:off x="7485321" y="5918028"/>
            <a:ext cx="603252" cy="363518"/>
          </a:xfrm>
          <a:prstGeom prst="lin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Freeform: Shape 7"/>
          <p:cNvSpPr/>
          <p:nvPr/>
        </p:nvSpPr>
        <p:spPr>
          <a:xfrm>
            <a:off x="2158667" y="758651"/>
            <a:ext cx="1207531" cy="969665"/>
          </a:xfrm>
          <a:custGeom>
            <a:avLst/>
            <a:gdLst>
              <a:gd name="connsiteX0" fmla="*/ 273034 w 1207531"/>
              <a:gd name="connsiteY0" fmla="*/ 0 h 969665"/>
              <a:gd name="connsiteX1" fmla="*/ 87140 w 1207531"/>
              <a:gd name="connsiteY1" fmla="*/ 271305 h 969665"/>
              <a:gd name="connsiteX2" fmla="*/ 1729 w 1207531"/>
              <a:gd name="connsiteY2" fmla="*/ 291402 h 969665"/>
              <a:gd name="connsiteX3" fmla="*/ 31874 w 1207531"/>
              <a:gd name="connsiteY3" fmla="*/ 401934 h 969665"/>
              <a:gd name="connsiteX4" fmla="*/ 56995 w 1207531"/>
              <a:gd name="connsiteY4" fmla="*/ 507441 h 969665"/>
              <a:gd name="connsiteX5" fmla="*/ 92164 w 1207531"/>
              <a:gd name="connsiteY5" fmla="*/ 607925 h 969665"/>
              <a:gd name="connsiteX6" fmla="*/ 122309 w 1207531"/>
              <a:gd name="connsiteY6" fmla="*/ 733529 h 969665"/>
              <a:gd name="connsiteX7" fmla="*/ 147430 w 1207531"/>
              <a:gd name="connsiteY7" fmla="*/ 818940 h 969665"/>
              <a:gd name="connsiteX8" fmla="*/ 177575 w 1207531"/>
              <a:gd name="connsiteY8" fmla="*/ 894303 h 969665"/>
              <a:gd name="connsiteX9" fmla="*/ 187623 w 1207531"/>
              <a:gd name="connsiteY9" fmla="*/ 914400 h 969665"/>
              <a:gd name="connsiteX10" fmla="*/ 313228 w 1207531"/>
              <a:gd name="connsiteY10" fmla="*/ 839037 h 969665"/>
              <a:gd name="connsiteX11" fmla="*/ 443856 w 1207531"/>
              <a:gd name="connsiteY11" fmla="*/ 798844 h 969665"/>
              <a:gd name="connsiteX12" fmla="*/ 559412 w 1207531"/>
              <a:gd name="connsiteY12" fmla="*/ 773723 h 969665"/>
              <a:gd name="connsiteX13" fmla="*/ 679992 w 1207531"/>
              <a:gd name="connsiteY13" fmla="*/ 753626 h 969665"/>
              <a:gd name="connsiteX14" fmla="*/ 785500 w 1207531"/>
              <a:gd name="connsiteY14" fmla="*/ 758650 h 969665"/>
              <a:gd name="connsiteX15" fmla="*/ 880959 w 1207531"/>
              <a:gd name="connsiteY15" fmla="*/ 763674 h 969665"/>
              <a:gd name="connsiteX16" fmla="*/ 971395 w 1207531"/>
              <a:gd name="connsiteY16" fmla="*/ 768698 h 969665"/>
              <a:gd name="connsiteX17" fmla="*/ 1056806 w 1207531"/>
              <a:gd name="connsiteY17" fmla="*/ 793819 h 969665"/>
              <a:gd name="connsiteX18" fmla="*/ 1107047 w 1207531"/>
              <a:gd name="connsiteY18" fmla="*/ 823964 h 969665"/>
              <a:gd name="connsiteX19" fmla="*/ 1147241 w 1207531"/>
              <a:gd name="connsiteY19" fmla="*/ 864158 h 969665"/>
              <a:gd name="connsiteX20" fmla="*/ 1187434 w 1207531"/>
              <a:gd name="connsiteY20" fmla="*/ 924448 h 969665"/>
              <a:gd name="connsiteX21" fmla="*/ 1207531 w 1207531"/>
              <a:gd name="connsiteY21" fmla="*/ 969665 h 96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7531" h="969665">
                <a:moveTo>
                  <a:pt x="273034" y="0"/>
                </a:moveTo>
                <a:cubicBezTo>
                  <a:pt x="202695" y="111369"/>
                  <a:pt x="132357" y="222738"/>
                  <a:pt x="87140" y="271305"/>
                </a:cubicBezTo>
                <a:cubicBezTo>
                  <a:pt x="41923" y="319872"/>
                  <a:pt x="10940" y="269631"/>
                  <a:pt x="1729" y="291402"/>
                </a:cubicBezTo>
                <a:cubicBezTo>
                  <a:pt x="-7482" y="313173"/>
                  <a:pt x="22663" y="365928"/>
                  <a:pt x="31874" y="401934"/>
                </a:cubicBezTo>
                <a:cubicBezTo>
                  <a:pt x="41085" y="437940"/>
                  <a:pt x="46947" y="473109"/>
                  <a:pt x="56995" y="507441"/>
                </a:cubicBezTo>
                <a:cubicBezTo>
                  <a:pt x="67043" y="541773"/>
                  <a:pt x="81278" y="570244"/>
                  <a:pt x="92164" y="607925"/>
                </a:cubicBezTo>
                <a:cubicBezTo>
                  <a:pt x="103050" y="645606"/>
                  <a:pt x="113098" y="698360"/>
                  <a:pt x="122309" y="733529"/>
                </a:cubicBezTo>
                <a:cubicBezTo>
                  <a:pt x="131520" y="768698"/>
                  <a:pt x="138219" y="792144"/>
                  <a:pt x="147430" y="818940"/>
                </a:cubicBezTo>
                <a:cubicBezTo>
                  <a:pt x="156641" y="845736"/>
                  <a:pt x="177575" y="894303"/>
                  <a:pt x="177575" y="894303"/>
                </a:cubicBezTo>
                <a:cubicBezTo>
                  <a:pt x="184274" y="910213"/>
                  <a:pt x="165014" y="923611"/>
                  <a:pt x="187623" y="914400"/>
                </a:cubicBezTo>
                <a:cubicBezTo>
                  <a:pt x="210232" y="905189"/>
                  <a:pt x="270523" y="858296"/>
                  <a:pt x="313228" y="839037"/>
                </a:cubicBezTo>
                <a:cubicBezTo>
                  <a:pt x="355933" y="819778"/>
                  <a:pt x="402825" y="809730"/>
                  <a:pt x="443856" y="798844"/>
                </a:cubicBezTo>
                <a:cubicBezTo>
                  <a:pt x="484887" y="787958"/>
                  <a:pt x="520056" y="781259"/>
                  <a:pt x="559412" y="773723"/>
                </a:cubicBezTo>
                <a:cubicBezTo>
                  <a:pt x="598768" y="766187"/>
                  <a:pt x="642311" y="756138"/>
                  <a:pt x="679992" y="753626"/>
                </a:cubicBezTo>
                <a:cubicBezTo>
                  <a:pt x="717673" y="751114"/>
                  <a:pt x="785500" y="758650"/>
                  <a:pt x="785500" y="758650"/>
                </a:cubicBezTo>
                <a:lnTo>
                  <a:pt x="880959" y="763674"/>
                </a:lnTo>
                <a:cubicBezTo>
                  <a:pt x="911941" y="765349"/>
                  <a:pt x="942087" y="763674"/>
                  <a:pt x="971395" y="768698"/>
                </a:cubicBezTo>
                <a:cubicBezTo>
                  <a:pt x="1000703" y="773722"/>
                  <a:pt x="1034197" y="784608"/>
                  <a:pt x="1056806" y="793819"/>
                </a:cubicBezTo>
                <a:cubicBezTo>
                  <a:pt x="1079415" y="803030"/>
                  <a:pt x="1091974" y="812241"/>
                  <a:pt x="1107047" y="823964"/>
                </a:cubicBezTo>
                <a:cubicBezTo>
                  <a:pt x="1122120" y="835687"/>
                  <a:pt x="1133843" y="847411"/>
                  <a:pt x="1147241" y="864158"/>
                </a:cubicBezTo>
                <a:cubicBezTo>
                  <a:pt x="1160639" y="880905"/>
                  <a:pt x="1177386" y="906864"/>
                  <a:pt x="1187434" y="924448"/>
                </a:cubicBezTo>
                <a:cubicBezTo>
                  <a:pt x="1197482" y="942032"/>
                  <a:pt x="1202506" y="955848"/>
                  <a:pt x="1207531" y="969665"/>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p:cNvSpPr/>
          <p:nvPr/>
        </p:nvSpPr>
        <p:spPr>
          <a:xfrm>
            <a:off x="3361174" y="1723292"/>
            <a:ext cx="401934" cy="607948"/>
          </a:xfrm>
          <a:custGeom>
            <a:avLst/>
            <a:gdLst>
              <a:gd name="connsiteX0" fmla="*/ 401934 w 401934"/>
              <a:gd name="connsiteY0" fmla="*/ 562708 h 607948"/>
              <a:gd name="connsiteX1" fmla="*/ 291402 w 401934"/>
              <a:gd name="connsiteY1" fmla="*/ 607926 h 607948"/>
              <a:gd name="connsiteX2" fmla="*/ 271305 w 401934"/>
              <a:gd name="connsiteY2" fmla="*/ 557684 h 607948"/>
              <a:gd name="connsiteX3" fmla="*/ 221063 w 401934"/>
              <a:gd name="connsiteY3" fmla="*/ 437104 h 607948"/>
              <a:gd name="connsiteX4" fmla="*/ 185894 w 401934"/>
              <a:gd name="connsiteY4" fmla="*/ 326572 h 607948"/>
              <a:gd name="connsiteX5" fmla="*/ 110531 w 401934"/>
              <a:gd name="connsiteY5" fmla="*/ 221064 h 607948"/>
              <a:gd name="connsiteX6" fmla="*/ 65314 w 401934"/>
              <a:gd name="connsiteY6" fmla="*/ 130629 h 607948"/>
              <a:gd name="connsiteX7" fmla="*/ 20096 w 401934"/>
              <a:gd name="connsiteY7" fmla="*/ 45218 h 607948"/>
              <a:gd name="connsiteX8" fmla="*/ 0 w 401934"/>
              <a:gd name="connsiteY8" fmla="*/ 0 h 60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34" h="607948">
                <a:moveTo>
                  <a:pt x="401934" y="562708"/>
                </a:moveTo>
                <a:cubicBezTo>
                  <a:pt x="357553" y="585735"/>
                  <a:pt x="313173" y="608763"/>
                  <a:pt x="291402" y="607926"/>
                </a:cubicBezTo>
                <a:cubicBezTo>
                  <a:pt x="269631" y="607089"/>
                  <a:pt x="283028" y="586154"/>
                  <a:pt x="271305" y="557684"/>
                </a:cubicBezTo>
                <a:cubicBezTo>
                  <a:pt x="259582" y="529214"/>
                  <a:pt x="235298" y="475623"/>
                  <a:pt x="221063" y="437104"/>
                </a:cubicBezTo>
                <a:cubicBezTo>
                  <a:pt x="206828" y="398585"/>
                  <a:pt x="204316" y="362579"/>
                  <a:pt x="185894" y="326572"/>
                </a:cubicBezTo>
                <a:cubicBezTo>
                  <a:pt x="167472" y="290565"/>
                  <a:pt x="130628" y="253721"/>
                  <a:pt x="110531" y="221064"/>
                </a:cubicBezTo>
                <a:cubicBezTo>
                  <a:pt x="90434" y="188407"/>
                  <a:pt x="80386" y="159937"/>
                  <a:pt x="65314" y="130629"/>
                </a:cubicBezTo>
                <a:cubicBezTo>
                  <a:pt x="50241" y="101321"/>
                  <a:pt x="30982" y="66989"/>
                  <a:pt x="20096" y="45218"/>
                </a:cubicBezTo>
                <a:cubicBezTo>
                  <a:pt x="9210" y="23446"/>
                  <a:pt x="4605" y="11723"/>
                  <a:pt x="0" y="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p:cNvSpPr/>
          <p:nvPr/>
        </p:nvSpPr>
        <p:spPr>
          <a:xfrm>
            <a:off x="3398520" y="342900"/>
            <a:ext cx="3234690" cy="1356360"/>
          </a:xfrm>
          <a:custGeom>
            <a:avLst/>
            <a:gdLst>
              <a:gd name="connsiteX0" fmla="*/ 0 w 3234690"/>
              <a:gd name="connsiteY0" fmla="*/ 1356360 h 1356360"/>
              <a:gd name="connsiteX1" fmla="*/ 102870 w 3234690"/>
              <a:gd name="connsiteY1" fmla="*/ 1306830 h 1356360"/>
              <a:gd name="connsiteX2" fmla="*/ 163830 w 3234690"/>
              <a:gd name="connsiteY2" fmla="*/ 1268730 h 1356360"/>
              <a:gd name="connsiteX3" fmla="*/ 236220 w 3234690"/>
              <a:gd name="connsiteY3" fmla="*/ 1215390 h 1356360"/>
              <a:gd name="connsiteX4" fmla="*/ 320040 w 3234690"/>
              <a:gd name="connsiteY4" fmla="*/ 1131570 h 1356360"/>
              <a:gd name="connsiteX5" fmla="*/ 392430 w 3234690"/>
              <a:gd name="connsiteY5" fmla="*/ 1082040 h 1356360"/>
              <a:gd name="connsiteX6" fmla="*/ 461010 w 3234690"/>
              <a:gd name="connsiteY6" fmla="*/ 1040130 h 1356360"/>
              <a:gd name="connsiteX7" fmla="*/ 571500 w 3234690"/>
              <a:gd name="connsiteY7" fmla="*/ 982980 h 1356360"/>
              <a:gd name="connsiteX8" fmla="*/ 662940 w 3234690"/>
              <a:gd name="connsiteY8" fmla="*/ 956310 h 1356360"/>
              <a:gd name="connsiteX9" fmla="*/ 765810 w 3234690"/>
              <a:gd name="connsiteY9" fmla="*/ 925830 h 1356360"/>
              <a:gd name="connsiteX10" fmla="*/ 853440 w 3234690"/>
              <a:gd name="connsiteY10" fmla="*/ 899160 h 1356360"/>
              <a:gd name="connsiteX11" fmla="*/ 960120 w 3234690"/>
              <a:gd name="connsiteY11" fmla="*/ 861060 h 1356360"/>
              <a:gd name="connsiteX12" fmla="*/ 1097280 w 3234690"/>
              <a:gd name="connsiteY12" fmla="*/ 845820 h 1356360"/>
              <a:gd name="connsiteX13" fmla="*/ 1223010 w 3234690"/>
              <a:gd name="connsiteY13" fmla="*/ 830580 h 1356360"/>
              <a:gd name="connsiteX14" fmla="*/ 1413510 w 3234690"/>
              <a:gd name="connsiteY14" fmla="*/ 815340 h 1356360"/>
              <a:gd name="connsiteX15" fmla="*/ 1539240 w 3234690"/>
              <a:gd name="connsiteY15" fmla="*/ 815340 h 1356360"/>
              <a:gd name="connsiteX16" fmla="*/ 1623060 w 3234690"/>
              <a:gd name="connsiteY16" fmla="*/ 815340 h 1356360"/>
              <a:gd name="connsiteX17" fmla="*/ 1729740 w 3234690"/>
              <a:gd name="connsiteY17" fmla="*/ 822960 h 1356360"/>
              <a:gd name="connsiteX18" fmla="*/ 1844040 w 3234690"/>
              <a:gd name="connsiteY18" fmla="*/ 819150 h 1356360"/>
              <a:gd name="connsiteX19" fmla="*/ 1920240 w 3234690"/>
              <a:gd name="connsiteY19" fmla="*/ 792480 h 1356360"/>
              <a:gd name="connsiteX20" fmla="*/ 1988820 w 3234690"/>
              <a:gd name="connsiteY20" fmla="*/ 754380 h 1356360"/>
              <a:gd name="connsiteX21" fmla="*/ 2106930 w 3234690"/>
              <a:gd name="connsiteY21" fmla="*/ 636270 h 1356360"/>
              <a:gd name="connsiteX22" fmla="*/ 2186940 w 3234690"/>
              <a:gd name="connsiteY22" fmla="*/ 560070 h 1356360"/>
              <a:gd name="connsiteX23" fmla="*/ 2240280 w 3234690"/>
              <a:gd name="connsiteY23" fmla="*/ 514350 h 1356360"/>
              <a:gd name="connsiteX24" fmla="*/ 2331720 w 3234690"/>
              <a:gd name="connsiteY24" fmla="*/ 430530 h 1356360"/>
              <a:gd name="connsiteX25" fmla="*/ 2415540 w 3234690"/>
              <a:gd name="connsiteY25" fmla="*/ 335280 h 1356360"/>
              <a:gd name="connsiteX26" fmla="*/ 2484120 w 3234690"/>
              <a:gd name="connsiteY26" fmla="*/ 278130 h 1356360"/>
              <a:gd name="connsiteX27" fmla="*/ 2564130 w 3234690"/>
              <a:gd name="connsiteY27" fmla="*/ 236220 h 1356360"/>
              <a:gd name="connsiteX28" fmla="*/ 2682240 w 3234690"/>
              <a:gd name="connsiteY28" fmla="*/ 171450 h 1356360"/>
              <a:gd name="connsiteX29" fmla="*/ 2834640 w 3234690"/>
              <a:gd name="connsiteY29" fmla="*/ 133350 h 1356360"/>
              <a:gd name="connsiteX30" fmla="*/ 2952750 w 3234690"/>
              <a:gd name="connsiteY30" fmla="*/ 95250 h 1356360"/>
              <a:gd name="connsiteX31" fmla="*/ 3063240 w 3234690"/>
              <a:gd name="connsiteY31" fmla="*/ 76200 h 1356360"/>
              <a:gd name="connsiteX32" fmla="*/ 3150870 w 3234690"/>
              <a:gd name="connsiteY32" fmla="*/ 22860 h 1356360"/>
              <a:gd name="connsiteX33" fmla="*/ 3234690 w 3234690"/>
              <a:gd name="connsiteY33" fmla="*/ 0 h 135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4690" h="1356360">
                <a:moveTo>
                  <a:pt x="0" y="1356360"/>
                </a:moveTo>
                <a:cubicBezTo>
                  <a:pt x="37782" y="1338897"/>
                  <a:pt x="75565" y="1321435"/>
                  <a:pt x="102870" y="1306830"/>
                </a:cubicBezTo>
                <a:cubicBezTo>
                  <a:pt x="130175" y="1292225"/>
                  <a:pt x="141605" y="1283970"/>
                  <a:pt x="163830" y="1268730"/>
                </a:cubicBezTo>
                <a:cubicBezTo>
                  <a:pt x="186055" y="1253490"/>
                  <a:pt x="210185" y="1238250"/>
                  <a:pt x="236220" y="1215390"/>
                </a:cubicBezTo>
                <a:cubicBezTo>
                  <a:pt x="262255" y="1192530"/>
                  <a:pt x="294005" y="1153795"/>
                  <a:pt x="320040" y="1131570"/>
                </a:cubicBezTo>
                <a:cubicBezTo>
                  <a:pt x="346075" y="1109345"/>
                  <a:pt x="368935" y="1097280"/>
                  <a:pt x="392430" y="1082040"/>
                </a:cubicBezTo>
                <a:cubicBezTo>
                  <a:pt x="415925" y="1066800"/>
                  <a:pt x="431165" y="1056640"/>
                  <a:pt x="461010" y="1040130"/>
                </a:cubicBezTo>
                <a:cubicBezTo>
                  <a:pt x="490855" y="1023620"/>
                  <a:pt x="537845" y="996950"/>
                  <a:pt x="571500" y="982980"/>
                </a:cubicBezTo>
                <a:cubicBezTo>
                  <a:pt x="605155" y="969010"/>
                  <a:pt x="662940" y="956310"/>
                  <a:pt x="662940" y="956310"/>
                </a:cubicBezTo>
                <a:lnTo>
                  <a:pt x="765810" y="925830"/>
                </a:lnTo>
                <a:cubicBezTo>
                  <a:pt x="797560" y="916305"/>
                  <a:pt x="821055" y="909955"/>
                  <a:pt x="853440" y="899160"/>
                </a:cubicBezTo>
                <a:cubicBezTo>
                  <a:pt x="885825" y="888365"/>
                  <a:pt x="919480" y="869950"/>
                  <a:pt x="960120" y="861060"/>
                </a:cubicBezTo>
                <a:cubicBezTo>
                  <a:pt x="1000760" y="852170"/>
                  <a:pt x="1097280" y="845820"/>
                  <a:pt x="1097280" y="845820"/>
                </a:cubicBezTo>
                <a:cubicBezTo>
                  <a:pt x="1141095" y="840740"/>
                  <a:pt x="1170305" y="835660"/>
                  <a:pt x="1223010" y="830580"/>
                </a:cubicBezTo>
                <a:cubicBezTo>
                  <a:pt x="1275715" y="825500"/>
                  <a:pt x="1360805" y="817880"/>
                  <a:pt x="1413510" y="815340"/>
                </a:cubicBezTo>
                <a:cubicBezTo>
                  <a:pt x="1466215" y="812800"/>
                  <a:pt x="1539240" y="815340"/>
                  <a:pt x="1539240" y="815340"/>
                </a:cubicBezTo>
                <a:cubicBezTo>
                  <a:pt x="1574165" y="815340"/>
                  <a:pt x="1591310" y="814070"/>
                  <a:pt x="1623060" y="815340"/>
                </a:cubicBezTo>
                <a:cubicBezTo>
                  <a:pt x="1654810" y="816610"/>
                  <a:pt x="1692910" y="822325"/>
                  <a:pt x="1729740" y="822960"/>
                </a:cubicBezTo>
                <a:cubicBezTo>
                  <a:pt x="1766570" y="823595"/>
                  <a:pt x="1812290" y="824230"/>
                  <a:pt x="1844040" y="819150"/>
                </a:cubicBezTo>
                <a:cubicBezTo>
                  <a:pt x="1875790" y="814070"/>
                  <a:pt x="1896110" y="803275"/>
                  <a:pt x="1920240" y="792480"/>
                </a:cubicBezTo>
                <a:cubicBezTo>
                  <a:pt x="1944370" y="781685"/>
                  <a:pt x="1957705" y="780415"/>
                  <a:pt x="1988820" y="754380"/>
                </a:cubicBezTo>
                <a:cubicBezTo>
                  <a:pt x="2019935" y="728345"/>
                  <a:pt x="2073910" y="668655"/>
                  <a:pt x="2106930" y="636270"/>
                </a:cubicBezTo>
                <a:cubicBezTo>
                  <a:pt x="2139950" y="603885"/>
                  <a:pt x="2164715" y="580390"/>
                  <a:pt x="2186940" y="560070"/>
                </a:cubicBezTo>
                <a:cubicBezTo>
                  <a:pt x="2209165" y="539750"/>
                  <a:pt x="2216150" y="535940"/>
                  <a:pt x="2240280" y="514350"/>
                </a:cubicBezTo>
                <a:cubicBezTo>
                  <a:pt x="2264410" y="492760"/>
                  <a:pt x="2302510" y="460375"/>
                  <a:pt x="2331720" y="430530"/>
                </a:cubicBezTo>
                <a:cubicBezTo>
                  <a:pt x="2360930" y="400685"/>
                  <a:pt x="2390140" y="360680"/>
                  <a:pt x="2415540" y="335280"/>
                </a:cubicBezTo>
                <a:cubicBezTo>
                  <a:pt x="2440940" y="309880"/>
                  <a:pt x="2459355" y="294640"/>
                  <a:pt x="2484120" y="278130"/>
                </a:cubicBezTo>
                <a:cubicBezTo>
                  <a:pt x="2508885" y="261620"/>
                  <a:pt x="2564130" y="236220"/>
                  <a:pt x="2564130" y="236220"/>
                </a:cubicBezTo>
                <a:cubicBezTo>
                  <a:pt x="2597150" y="218440"/>
                  <a:pt x="2637155" y="188595"/>
                  <a:pt x="2682240" y="171450"/>
                </a:cubicBezTo>
                <a:cubicBezTo>
                  <a:pt x="2727325" y="154305"/>
                  <a:pt x="2789555" y="146050"/>
                  <a:pt x="2834640" y="133350"/>
                </a:cubicBezTo>
                <a:cubicBezTo>
                  <a:pt x="2879725" y="120650"/>
                  <a:pt x="2914650" y="104775"/>
                  <a:pt x="2952750" y="95250"/>
                </a:cubicBezTo>
                <a:cubicBezTo>
                  <a:pt x="2990850" y="85725"/>
                  <a:pt x="3030220" y="88265"/>
                  <a:pt x="3063240" y="76200"/>
                </a:cubicBezTo>
                <a:cubicBezTo>
                  <a:pt x="3096260" y="64135"/>
                  <a:pt x="3122295" y="35560"/>
                  <a:pt x="3150870" y="22860"/>
                </a:cubicBezTo>
                <a:cubicBezTo>
                  <a:pt x="3179445" y="10160"/>
                  <a:pt x="3207067" y="5080"/>
                  <a:pt x="3234690" y="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Freeform: Shape 14"/>
          <p:cNvSpPr/>
          <p:nvPr/>
        </p:nvSpPr>
        <p:spPr>
          <a:xfrm>
            <a:off x="6634716" y="350874"/>
            <a:ext cx="1679944" cy="2243470"/>
          </a:xfrm>
          <a:custGeom>
            <a:avLst/>
            <a:gdLst>
              <a:gd name="connsiteX0" fmla="*/ 0 w 1679944"/>
              <a:gd name="connsiteY0" fmla="*/ 0 h 2243470"/>
              <a:gd name="connsiteX1" fmla="*/ 10633 w 1679944"/>
              <a:gd name="connsiteY1" fmla="*/ 101010 h 2243470"/>
              <a:gd name="connsiteX2" fmla="*/ 42531 w 1679944"/>
              <a:gd name="connsiteY2" fmla="*/ 170121 h 2243470"/>
              <a:gd name="connsiteX3" fmla="*/ 127591 w 1679944"/>
              <a:gd name="connsiteY3" fmla="*/ 249866 h 2243470"/>
              <a:gd name="connsiteX4" fmla="*/ 175437 w 1679944"/>
              <a:gd name="connsiteY4" fmla="*/ 313661 h 2243470"/>
              <a:gd name="connsiteX5" fmla="*/ 244549 w 1679944"/>
              <a:gd name="connsiteY5" fmla="*/ 366824 h 2243470"/>
              <a:gd name="connsiteX6" fmla="*/ 308344 w 1679944"/>
              <a:gd name="connsiteY6" fmla="*/ 435935 h 2243470"/>
              <a:gd name="connsiteX7" fmla="*/ 356191 w 1679944"/>
              <a:gd name="connsiteY7" fmla="*/ 505047 h 2243470"/>
              <a:gd name="connsiteX8" fmla="*/ 398721 w 1679944"/>
              <a:gd name="connsiteY8" fmla="*/ 520996 h 2243470"/>
              <a:gd name="connsiteX9" fmla="*/ 510363 w 1679944"/>
              <a:gd name="connsiteY9" fmla="*/ 606056 h 2243470"/>
              <a:gd name="connsiteX10" fmla="*/ 520996 w 1679944"/>
              <a:gd name="connsiteY10" fmla="*/ 616689 h 2243470"/>
              <a:gd name="connsiteX11" fmla="*/ 568842 w 1679944"/>
              <a:gd name="connsiteY11" fmla="*/ 723014 h 2243470"/>
              <a:gd name="connsiteX12" fmla="*/ 691117 w 1679944"/>
              <a:gd name="connsiteY12" fmla="*/ 850605 h 2243470"/>
              <a:gd name="connsiteX13" fmla="*/ 749596 w 1679944"/>
              <a:gd name="connsiteY13" fmla="*/ 925033 h 2243470"/>
              <a:gd name="connsiteX14" fmla="*/ 829340 w 1679944"/>
              <a:gd name="connsiteY14" fmla="*/ 1084521 h 2243470"/>
              <a:gd name="connsiteX15" fmla="*/ 893135 w 1679944"/>
              <a:gd name="connsiteY15" fmla="*/ 1158949 h 2243470"/>
              <a:gd name="connsiteX16" fmla="*/ 935665 w 1679944"/>
              <a:gd name="connsiteY16" fmla="*/ 1222745 h 2243470"/>
              <a:gd name="connsiteX17" fmla="*/ 988828 w 1679944"/>
              <a:gd name="connsiteY17" fmla="*/ 1275907 h 2243470"/>
              <a:gd name="connsiteX18" fmla="*/ 1041991 w 1679944"/>
              <a:gd name="connsiteY18" fmla="*/ 1329070 h 2243470"/>
              <a:gd name="connsiteX19" fmla="*/ 1073889 w 1679944"/>
              <a:gd name="connsiteY19" fmla="*/ 1419447 h 2243470"/>
              <a:gd name="connsiteX20" fmla="*/ 1116419 w 1679944"/>
              <a:gd name="connsiteY20" fmla="*/ 1509824 h 2243470"/>
              <a:gd name="connsiteX21" fmla="*/ 1174898 w 1679944"/>
              <a:gd name="connsiteY21" fmla="*/ 1621466 h 2243470"/>
              <a:gd name="connsiteX22" fmla="*/ 1222744 w 1679944"/>
              <a:gd name="connsiteY22" fmla="*/ 1674628 h 2243470"/>
              <a:gd name="connsiteX23" fmla="*/ 1254642 w 1679944"/>
              <a:gd name="connsiteY23" fmla="*/ 1765005 h 2243470"/>
              <a:gd name="connsiteX24" fmla="*/ 1275907 w 1679944"/>
              <a:gd name="connsiteY24" fmla="*/ 1855382 h 2243470"/>
              <a:gd name="connsiteX25" fmla="*/ 1318437 w 1679944"/>
              <a:gd name="connsiteY25" fmla="*/ 1929810 h 2243470"/>
              <a:gd name="connsiteX26" fmla="*/ 1398182 w 1679944"/>
              <a:gd name="connsiteY26" fmla="*/ 2004238 h 2243470"/>
              <a:gd name="connsiteX27" fmla="*/ 1477926 w 1679944"/>
              <a:gd name="connsiteY27" fmla="*/ 2062717 h 2243470"/>
              <a:gd name="connsiteX28" fmla="*/ 1589568 w 1679944"/>
              <a:gd name="connsiteY28" fmla="*/ 2174359 h 2243470"/>
              <a:gd name="connsiteX29" fmla="*/ 1679944 w 1679944"/>
              <a:gd name="connsiteY29" fmla="*/ 2243470 h 224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9944" h="2243470">
                <a:moveTo>
                  <a:pt x="0" y="0"/>
                </a:moveTo>
                <a:cubicBezTo>
                  <a:pt x="1772" y="36328"/>
                  <a:pt x="3545" y="72657"/>
                  <a:pt x="10633" y="101010"/>
                </a:cubicBezTo>
                <a:cubicBezTo>
                  <a:pt x="17722" y="129364"/>
                  <a:pt x="23038" y="145312"/>
                  <a:pt x="42531" y="170121"/>
                </a:cubicBezTo>
                <a:cubicBezTo>
                  <a:pt x="62024" y="194930"/>
                  <a:pt x="105440" y="225943"/>
                  <a:pt x="127591" y="249866"/>
                </a:cubicBezTo>
                <a:cubicBezTo>
                  <a:pt x="149742" y="273789"/>
                  <a:pt x="155944" y="294168"/>
                  <a:pt x="175437" y="313661"/>
                </a:cubicBezTo>
                <a:cubicBezTo>
                  <a:pt x="194930" y="333154"/>
                  <a:pt x="222398" y="346445"/>
                  <a:pt x="244549" y="366824"/>
                </a:cubicBezTo>
                <a:cubicBezTo>
                  <a:pt x="266700" y="387203"/>
                  <a:pt x="289737" y="412898"/>
                  <a:pt x="308344" y="435935"/>
                </a:cubicBezTo>
                <a:cubicBezTo>
                  <a:pt x="326951" y="458972"/>
                  <a:pt x="341128" y="490870"/>
                  <a:pt x="356191" y="505047"/>
                </a:cubicBezTo>
                <a:cubicBezTo>
                  <a:pt x="371254" y="519224"/>
                  <a:pt x="373026" y="504161"/>
                  <a:pt x="398721" y="520996"/>
                </a:cubicBezTo>
                <a:cubicBezTo>
                  <a:pt x="424416" y="537831"/>
                  <a:pt x="489984" y="590107"/>
                  <a:pt x="510363" y="606056"/>
                </a:cubicBezTo>
                <a:cubicBezTo>
                  <a:pt x="530742" y="622005"/>
                  <a:pt x="511250" y="597196"/>
                  <a:pt x="520996" y="616689"/>
                </a:cubicBezTo>
                <a:cubicBezTo>
                  <a:pt x="530743" y="636182"/>
                  <a:pt x="540488" y="684028"/>
                  <a:pt x="568842" y="723014"/>
                </a:cubicBezTo>
                <a:cubicBezTo>
                  <a:pt x="597196" y="762000"/>
                  <a:pt x="660991" y="816935"/>
                  <a:pt x="691117" y="850605"/>
                </a:cubicBezTo>
                <a:cubicBezTo>
                  <a:pt x="721243" y="884275"/>
                  <a:pt x="726559" y="886047"/>
                  <a:pt x="749596" y="925033"/>
                </a:cubicBezTo>
                <a:cubicBezTo>
                  <a:pt x="772633" y="964019"/>
                  <a:pt x="805417" y="1045535"/>
                  <a:pt x="829340" y="1084521"/>
                </a:cubicBezTo>
                <a:cubicBezTo>
                  <a:pt x="853263" y="1123507"/>
                  <a:pt x="875414" y="1135912"/>
                  <a:pt x="893135" y="1158949"/>
                </a:cubicBezTo>
                <a:cubicBezTo>
                  <a:pt x="910856" y="1181986"/>
                  <a:pt x="919716" y="1203252"/>
                  <a:pt x="935665" y="1222745"/>
                </a:cubicBezTo>
                <a:cubicBezTo>
                  <a:pt x="951614" y="1242238"/>
                  <a:pt x="988828" y="1275907"/>
                  <a:pt x="988828" y="1275907"/>
                </a:cubicBezTo>
                <a:cubicBezTo>
                  <a:pt x="1006549" y="1293628"/>
                  <a:pt x="1027814" y="1305147"/>
                  <a:pt x="1041991" y="1329070"/>
                </a:cubicBezTo>
                <a:cubicBezTo>
                  <a:pt x="1056168" y="1352993"/>
                  <a:pt x="1061484" y="1389321"/>
                  <a:pt x="1073889" y="1419447"/>
                </a:cubicBezTo>
                <a:cubicBezTo>
                  <a:pt x="1086294" y="1449573"/>
                  <a:pt x="1099584" y="1476154"/>
                  <a:pt x="1116419" y="1509824"/>
                </a:cubicBezTo>
                <a:cubicBezTo>
                  <a:pt x="1133254" y="1543494"/>
                  <a:pt x="1157177" y="1593999"/>
                  <a:pt x="1174898" y="1621466"/>
                </a:cubicBezTo>
                <a:cubicBezTo>
                  <a:pt x="1192619" y="1648933"/>
                  <a:pt x="1209453" y="1650705"/>
                  <a:pt x="1222744" y="1674628"/>
                </a:cubicBezTo>
                <a:cubicBezTo>
                  <a:pt x="1236035" y="1698551"/>
                  <a:pt x="1245782" y="1734879"/>
                  <a:pt x="1254642" y="1765005"/>
                </a:cubicBezTo>
                <a:cubicBezTo>
                  <a:pt x="1263503" y="1795131"/>
                  <a:pt x="1265275" y="1827915"/>
                  <a:pt x="1275907" y="1855382"/>
                </a:cubicBezTo>
                <a:cubicBezTo>
                  <a:pt x="1286539" y="1882849"/>
                  <a:pt x="1298058" y="1905001"/>
                  <a:pt x="1318437" y="1929810"/>
                </a:cubicBezTo>
                <a:cubicBezTo>
                  <a:pt x="1338816" y="1954619"/>
                  <a:pt x="1371601" y="1982087"/>
                  <a:pt x="1398182" y="2004238"/>
                </a:cubicBezTo>
                <a:cubicBezTo>
                  <a:pt x="1424763" y="2026389"/>
                  <a:pt x="1446028" y="2034364"/>
                  <a:pt x="1477926" y="2062717"/>
                </a:cubicBezTo>
                <a:cubicBezTo>
                  <a:pt x="1509824" y="2091071"/>
                  <a:pt x="1555898" y="2144234"/>
                  <a:pt x="1589568" y="2174359"/>
                </a:cubicBezTo>
                <a:cubicBezTo>
                  <a:pt x="1623238" y="2204484"/>
                  <a:pt x="1651591" y="2223977"/>
                  <a:pt x="1679944" y="224347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53112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110" y="511177"/>
            <a:ext cx="11041380" cy="533852"/>
          </a:xfrm>
        </p:spPr>
        <p:txBody>
          <a:bodyPr>
            <a:noAutofit/>
          </a:bodyPr>
          <a:lstStyle/>
          <a:p>
            <a:r>
              <a:rPr lang="en-GB" sz="4400" b="1" dirty="0">
                <a:latin typeface="+mn-lt"/>
              </a:rPr>
              <a:t>Proposed Shuttle Bus Operations</a:t>
            </a:r>
          </a:p>
        </p:txBody>
      </p:sp>
      <p:sp>
        <p:nvSpPr>
          <p:cNvPr id="5" name="Content Placeholder 4"/>
          <p:cNvSpPr>
            <a:spLocks noGrp="1"/>
          </p:cNvSpPr>
          <p:nvPr>
            <p:ph idx="1"/>
          </p:nvPr>
        </p:nvSpPr>
        <p:spPr>
          <a:xfrm>
            <a:off x="880110" y="1455575"/>
            <a:ext cx="11041380" cy="7192173"/>
          </a:xfrm>
        </p:spPr>
        <p:txBody>
          <a:bodyPr>
            <a:normAutofit fontScale="40000" lnSpcReduction="20000"/>
          </a:bodyPr>
          <a:lstStyle/>
          <a:p>
            <a:pPr marL="0" indent="0">
              <a:buNone/>
            </a:pPr>
            <a:r>
              <a:rPr lang="en-GB" dirty="0"/>
              <a:t>The Shuttle Bus services will operate from:</a:t>
            </a:r>
          </a:p>
          <a:p>
            <a:r>
              <a:rPr lang="en-GB" b="1" dirty="0"/>
              <a:t>Hull Paragon Interchange (see Figure 2) </a:t>
            </a:r>
            <a:r>
              <a:rPr lang="en-GB" dirty="0"/>
              <a:t>– operating the shuttle service from this location allows and encourages arrivals by rail, local-bus and by foot.  In addition the proximity to the City Centre provides an opportunity for ticket holders to park in local car parks for the day with additional parking available at the Priory Park </a:t>
            </a:r>
            <a:r>
              <a:rPr lang="en-GB" dirty="0" err="1"/>
              <a:t>Park</a:t>
            </a:r>
            <a:r>
              <a:rPr lang="en-GB" dirty="0"/>
              <a:t> &amp; Ride which has services running directly to the interchange.  Further arrivals are envisaged through drop-offs adjacent to the Interchange.  It is estimated that 12,250 ticket holders will use the Hull Paragon Interchange service.  The two-way travel time to the event is 75 minutes.</a:t>
            </a:r>
          </a:p>
          <a:p>
            <a:r>
              <a:rPr lang="en-GB" b="1" dirty="0"/>
              <a:t>Rail arrangements </a:t>
            </a:r>
            <a:r>
              <a:rPr lang="en-GB" dirty="0"/>
              <a:t>- Agreement has been reached with Network Rail, Rail Operators, Hull CC and local bus operators regarding the use of Hull rail station and Interchange to facilitate transport to the event including keeping the station/interchange open until post-event shuttle bus operations are complete (est. 01:30).  The following additional rail services will operate on 27 &amp; 28 May – 22:48 &amp; 23:48 Hull to Bridlington and 22:40 &amp; 00:05 Hull to Selby.</a:t>
            </a:r>
          </a:p>
          <a:p>
            <a:r>
              <a:rPr lang="en-GB" b="1" dirty="0"/>
              <a:t>Walton Street/KC Stadium P&amp;R (see Figure 3) </a:t>
            </a:r>
            <a:r>
              <a:rPr lang="en-GB" dirty="0"/>
              <a:t>– agreement has been reached with Hull CC/NPS Humber regarding the use of Walton Street over the Big Weekend and KC Stadium have provided agreement in principal regarding using their adjacent stadium car park.  With a combination of park &amp; ride, drop off and walk up, it is anticipated that 5,500 ticket holders will use this location.</a:t>
            </a:r>
          </a:p>
          <a:p>
            <a:r>
              <a:rPr lang="en-GB" b="1" dirty="0"/>
              <a:t>Normandy Barrack </a:t>
            </a:r>
            <a:r>
              <a:rPr lang="en-GB" b="1" dirty="0" err="1"/>
              <a:t>Leconfield</a:t>
            </a:r>
            <a:r>
              <a:rPr lang="en-GB" b="1" dirty="0"/>
              <a:t> (see Figure 4) </a:t>
            </a:r>
            <a:r>
              <a:rPr lang="en-GB" dirty="0"/>
              <a:t>– agreement has been reached with Defence School of Transport to use their site at </a:t>
            </a:r>
            <a:r>
              <a:rPr lang="en-GB" dirty="0" err="1"/>
              <a:t>Leconfield</a:t>
            </a:r>
            <a:r>
              <a:rPr lang="en-GB" dirty="0"/>
              <a:t> for a Park &amp; Ride facility.  The Park &amp; Ride would be located on the hardstand areas that make up the runways. It has the potential to provide for significant numbers of ticket holders.  Minor improvement works to Grange Road required as this will be the entry/exit route for cars.  Temporary security fencing, signing and lighting will be required for the site.  The two-way travel time to the event is 87 minutes.  It is anticipated that 4,500 ticket holders will use this site.</a:t>
            </a:r>
          </a:p>
          <a:p>
            <a:r>
              <a:rPr lang="en-GB" b="1" dirty="0"/>
              <a:t>Grovehill Depot, Beverley (see Figure 5) </a:t>
            </a:r>
            <a:r>
              <a:rPr lang="en-GB" dirty="0"/>
              <a:t>– agreement has been reached with ERYC to use their vacant Grovehill Depot site in Beverley as a “Pick-up/Drop-off” area.  The site is located approximately 1.5 miles (30 minutes walk time) from Beverley town centre.  There will be no provision for car parking at the site and ticket holder will be encouraged to either travel by foot or be dropped off/picked-up by car.  The area will need to be cleared and have some minor improvement works to put it into operation.  It is envisaged that some 3,250 ticket holders will use the facility.  The two-way travel time to the event is 76 minutes.</a:t>
            </a:r>
          </a:p>
          <a:p>
            <a:r>
              <a:rPr lang="en-GB" dirty="0"/>
              <a:t>All estimated travel times include an allowance of 10 minutes boarding, 5 minutes alighting and 10% contingency.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Tree>
    <p:extLst>
      <p:ext uri="{BB962C8B-B14F-4D97-AF65-F5344CB8AC3E}">
        <p14:creationId xmlns:p14="http://schemas.microsoft.com/office/powerpoint/2010/main" val="307909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110" y="511177"/>
            <a:ext cx="11041380" cy="533852"/>
          </a:xfrm>
        </p:spPr>
        <p:txBody>
          <a:bodyPr>
            <a:noAutofit/>
          </a:bodyPr>
          <a:lstStyle/>
          <a:p>
            <a:r>
              <a:rPr lang="en-GB" sz="4400" b="1" dirty="0">
                <a:latin typeface="+mn-lt"/>
              </a:rPr>
              <a:t>Proposed Shuttle Bus Route Details</a:t>
            </a:r>
          </a:p>
        </p:txBody>
      </p:sp>
      <p:sp>
        <p:nvSpPr>
          <p:cNvPr id="5" name="Content Placeholder 4"/>
          <p:cNvSpPr>
            <a:spLocks noGrp="1"/>
          </p:cNvSpPr>
          <p:nvPr>
            <p:ph idx="1"/>
          </p:nvPr>
        </p:nvSpPr>
        <p:spPr>
          <a:xfrm>
            <a:off x="880110" y="1455575"/>
            <a:ext cx="11041380" cy="678025"/>
          </a:xfrm>
        </p:spPr>
        <p:txBody>
          <a:bodyPr>
            <a:normAutofit/>
          </a:bodyPr>
          <a:lstStyle/>
          <a:p>
            <a:pPr marL="0" indent="0">
              <a:buNone/>
            </a:pPr>
            <a:r>
              <a:rPr lang="en-GB" sz="1800" dirty="0"/>
              <a:t>The numbers of ticket holders, travel distances and estimated travel times for the proposed bus shuttle operations is provided below.</a:t>
            </a:r>
          </a:p>
        </p:txBody>
      </p:sp>
      <p:sp>
        <p:nvSpPr>
          <p:cNvPr id="3" name="Rectangle 2"/>
          <p:cNvSpPr/>
          <p:nvPr/>
        </p:nvSpPr>
        <p:spPr>
          <a:xfrm>
            <a:off x="658367" y="8013115"/>
            <a:ext cx="11472673" cy="646331"/>
          </a:xfrm>
          <a:prstGeom prst="rect">
            <a:avLst/>
          </a:prstGeom>
        </p:spPr>
        <p:txBody>
          <a:bodyPr wrap="square">
            <a:spAutoFit/>
          </a:bodyPr>
          <a:lstStyle/>
          <a:p>
            <a:r>
              <a:rPr lang="en-GB" dirty="0"/>
              <a:t>*    Direction based on “entry phase” operations</a:t>
            </a:r>
          </a:p>
          <a:p>
            <a:r>
              <a:rPr lang="en-GB" dirty="0"/>
              <a:t>** All estimated travel times include an allowance of 10 minutes boarding, 5 minutes alighting and 10% contingency.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45431154"/>
              </p:ext>
            </p:extLst>
          </p:nvPr>
        </p:nvGraphicFramePr>
        <p:xfrm>
          <a:off x="1339850" y="2447925"/>
          <a:ext cx="10121902" cy="4705350"/>
        </p:xfrm>
        <a:graphic>
          <a:graphicData uri="http://schemas.openxmlformats.org/drawingml/2006/table">
            <a:tbl>
              <a:tblPr>
                <a:tableStyleId>{5C22544A-7EE6-4342-B048-85BDC9FD1C3A}</a:tableStyleId>
              </a:tblPr>
              <a:tblGrid>
                <a:gridCol w="3504101">
                  <a:extLst>
                    <a:ext uri="{9D8B030D-6E8A-4147-A177-3AD203B41FA5}">
                      <a16:colId xmlns:a16="http://schemas.microsoft.com/office/drawing/2014/main" val="989000721"/>
                    </a:ext>
                  </a:extLst>
                </a:gridCol>
                <a:gridCol w="904591">
                  <a:extLst>
                    <a:ext uri="{9D8B030D-6E8A-4147-A177-3AD203B41FA5}">
                      <a16:colId xmlns:a16="http://schemas.microsoft.com/office/drawing/2014/main" val="3583426280"/>
                    </a:ext>
                  </a:extLst>
                </a:gridCol>
                <a:gridCol w="1155338">
                  <a:extLst>
                    <a:ext uri="{9D8B030D-6E8A-4147-A177-3AD203B41FA5}">
                      <a16:colId xmlns:a16="http://schemas.microsoft.com/office/drawing/2014/main" val="4021854737"/>
                    </a:ext>
                  </a:extLst>
                </a:gridCol>
                <a:gridCol w="1155338">
                  <a:extLst>
                    <a:ext uri="{9D8B030D-6E8A-4147-A177-3AD203B41FA5}">
                      <a16:colId xmlns:a16="http://schemas.microsoft.com/office/drawing/2014/main" val="1451970490"/>
                    </a:ext>
                  </a:extLst>
                </a:gridCol>
                <a:gridCol w="1155338">
                  <a:extLst>
                    <a:ext uri="{9D8B030D-6E8A-4147-A177-3AD203B41FA5}">
                      <a16:colId xmlns:a16="http://schemas.microsoft.com/office/drawing/2014/main" val="2763861616"/>
                    </a:ext>
                  </a:extLst>
                </a:gridCol>
                <a:gridCol w="1091858">
                  <a:extLst>
                    <a:ext uri="{9D8B030D-6E8A-4147-A177-3AD203B41FA5}">
                      <a16:colId xmlns:a16="http://schemas.microsoft.com/office/drawing/2014/main" val="3349558846"/>
                    </a:ext>
                  </a:extLst>
                </a:gridCol>
                <a:gridCol w="1155338">
                  <a:extLst>
                    <a:ext uri="{9D8B030D-6E8A-4147-A177-3AD203B41FA5}">
                      <a16:colId xmlns:a16="http://schemas.microsoft.com/office/drawing/2014/main" val="3992578949"/>
                    </a:ext>
                  </a:extLst>
                </a:gridCol>
              </a:tblGrid>
              <a:tr h="809625">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ctr" rtl="0" fontAlgn="ctr"/>
                      <a:r>
                        <a:rPr lang="en-GB" sz="1600" u="none" strike="noStrike">
                          <a:effectLst/>
                        </a:rPr>
                        <a:t>Hull Interchange</a:t>
                      </a:r>
                      <a:endParaRPr lang="en-GB"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Walton Street/KC Stadium</a:t>
                      </a:r>
                      <a:endParaRPr lang="en-GB"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Normandy Barracks</a:t>
                      </a:r>
                      <a:endParaRPr lang="en-GB"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Grovehill</a:t>
                      </a:r>
                      <a:endParaRPr lang="en-GB" sz="16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Total</a:t>
                      </a:r>
                      <a:endParaRPr lang="en-GB" sz="16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31762890"/>
                  </a:ext>
                </a:extLst>
              </a:tr>
              <a:tr h="304800">
                <a:tc>
                  <a:txBody>
                    <a:bodyPr/>
                    <a:lstStyle/>
                    <a:p>
                      <a:pPr algn="l" rtl="0" fontAlgn="b"/>
                      <a:r>
                        <a:rPr lang="en-GB" sz="1600" u="none" strike="noStrike">
                          <a:effectLst/>
                        </a:rPr>
                        <a:t>Demand</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ctr" rtl="0" fontAlgn="b"/>
                      <a:r>
                        <a:rPr lang="en-GB" sz="1600" b="0" i="0" u="none" strike="noStrike" dirty="0">
                          <a:solidFill>
                            <a:srgbClr val="000000"/>
                          </a:solidFill>
                          <a:effectLst/>
                          <a:latin typeface="Calibri" panose="020F0502020204030204" pitchFamily="34" charset="0"/>
                        </a:rPr>
                        <a:t>12,250</a:t>
                      </a:r>
                    </a:p>
                  </a:txBody>
                  <a:tcPr marL="0" marR="0" marT="0" marB="0" anchor="b"/>
                </a:tc>
                <a:tc>
                  <a:txBody>
                    <a:bodyPr/>
                    <a:lstStyle/>
                    <a:p>
                      <a:pPr algn="ctr" rtl="0" fontAlgn="b"/>
                      <a:r>
                        <a:rPr lang="en-GB" sz="1600" b="0" i="0" u="none" strike="noStrike" dirty="0">
                          <a:solidFill>
                            <a:srgbClr val="000000"/>
                          </a:solidFill>
                          <a:effectLst/>
                          <a:latin typeface="Calibri" panose="020F0502020204030204" pitchFamily="34" charset="0"/>
                        </a:rPr>
                        <a:t>5,500</a:t>
                      </a:r>
                    </a:p>
                  </a:txBody>
                  <a:tcPr marL="0" marR="0" marT="0" marB="0" anchor="b"/>
                </a:tc>
                <a:tc>
                  <a:txBody>
                    <a:bodyPr/>
                    <a:lstStyle/>
                    <a:p>
                      <a:pPr algn="ctr" rtl="0" fontAlgn="b"/>
                      <a:r>
                        <a:rPr lang="en-GB" sz="1600" b="0" i="0" u="none" strike="noStrike" dirty="0">
                          <a:solidFill>
                            <a:srgbClr val="000000"/>
                          </a:solidFill>
                          <a:effectLst/>
                          <a:latin typeface="Calibri" panose="020F0502020204030204" pitchFamily="34" charset="0"/>
                        </a:rPr>
                        <a:t>4,500</a:t>
                      </a:r>
                    </a:p>
                  </a:txBody>
                  <a:tcPr marL="0" marR="0" marT="0" marB="0" anchor="b"/>
                </a:tc>
                <a:tc>
                  <a:txBody>
                    <a:bodyPr/>
                    <a:lstStyle/>
                    <a:p>
                      <a:pPr algn="ctr" rtl="0" fontAlgn="b"/>
                      <a:r>
                        <a:rPr lang="en-GB" sz="1600" b="0" i="0" u="none" strike="noStrike" dirty="0">
                          <a:solidFill>
                            <a:srgbClr val="000000"/>
                          </a:solidFill>
                          <a:effectLst/>
                          <a:latin typeface="Calibri" panose="020F0502020204030204" pitchFamily="34" charset="0"/>
                        </a:rPr>
                        <a:t>3,250</a:t>
                      </a:r>
                    </a:p>
                  </a:txBody>
                  <a:tcPr marL="0" marR="0" marT="0" marB="0" anchor="b"/>
                </a:tc>
                <a:tc>
                  <a:txBody>
                    <a:bodyPr/>
                    <a:lstStyle/>
                    <a:p>
                      <a:pPr algn="ctr" rtl="0" fontAlgn="b"/>
                      <a:r>
                        <a:rPr lang="en-GB" sz="1600" b="1" i="0" u="none" strike="noStrike" dirty="0">
                          <a:solidFill>
                            <a:srgbClr val="000000"/>
                          </a:solidFill>
                          <a:effectLst/>
                          <a:latin typeface="Calibri" panose="020F0502020204030204" pitchFamily="34" charset="0"/>
                        </a:rPr>
                        <a:t>25,500</a:t>
                      </a:r>
                    </a:p>
                  </a:txBody>
                  <a:tcPr marL="0" marR="0" marT="0" marB="0" anchor="b"/>
                </a:tc>
                <a:extLst>
                  <a:ext uri="{0D108BD9-81ED-4DB2-BD59-A6C34878D82A}">
                    <a16:rowId xmlns:a16="http://schemas.microsoft.com/office/drawing/2014/main" val="2466165885"/>
                  </a:ext>
                </a:extLst>
              </a:tr>
              <a:tr h="304800">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04655524"/>
                  </a:ext>
                </a:extLst>
              </a:tr>
              <a:tr h="304800">
                <a:tc>
                  <a:txBody>
                    <a:bodyPr/>
                    <a:lstStyle/>
                    <a:p>
                      <a:pPr algn="l" rtl="0" fontAlgn="b"/>
                      <a:r>
                        <a:rPr lang="en-GB" sz="1600" u="none" strike="noStrike">
                          <a:effectLst/>
                        </a:rPr>
                        <a:t>Assumed bus occupancy</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600" u="none" strike="noStrike">
                          <a:effectLst/>
                        </a:rPr>
                        <a:t>70</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GB" sz="1600" u="none" strike="noStrike">
                          <a:effectLst/>
                        </a:rPr>
                        <a:t>70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70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70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70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86636902"/>
                  </a:ext>
                </a:extLst>
              </a:tr>
              <a:tr h="304800">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01421763"/>
                  </a:ext>
                </a:extLst>
              </a:tr>
              <a:tr h="304800">
                <a:tc>
                  <a:txBody>
                    <a:bodyPr/>
                    <a:lstStyle/>
                    <a:p>
                      <a:pPr algn="l" rtl="0" fontAlgn="b"/>
                      <a:r>
                        <a:rPr lang="en-GB" sz="1600" u="none" strike="noStrike">
                          <a:effectLst/>
                        </a:rPr>
                        <a:t>Estimated shuttle route length (miles) </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600" u="none" strike="noStrike">
                          <a:effectLst/>
                        </a:rPr>
                        <a:t>Out*</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GB" sz="1600" u="none" strike="noStrike">
                          <a:effectLst/>
                        </a:rPr>
                        <a:t>13.4</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14.5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21</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13.9</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90563369"/>
                  </a:ext>
                </a:extLst>
              </a:tr>
              <a:tr h="304800">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ctr" rtl="0" fontAlgn="b"/>
                      <a:r>
                        <a:rPr lang="en-GB" sz="1600" u="none" strike="noStrike">
                          <a:effectLst/>
                        </a:rPr>
                        <a:t>In*</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GB" sz="1600" u="none" strike="noStrike">
                          <a:effectLst/>
                        </a:rPr>
                        <a:t>10.5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11.5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15.8</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17.3</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49567782"/>
                  </a:ext>
                </a:extLst>
              </a:tr>
              <a:tr h="304800">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ctr" rtl="0" fontAlgn="b"/>
                      <a:r>
                        <a:rPr lang="en-GB" sz="1600" u="none" strike="noStrike">
                          <a:effectLst/>
                        </a:rPr>
                        <a:t>Total</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GB" sz="1600" u="none" strike="noStrike">
                          <a:effectLst/>
                        </a:rPr>
                        <a:t>23.9</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26</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36.8</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31.2</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53955437"/>
                  </a:ext>
                </a:extLst>
              </a:tr>
              <a:tr h="542925">
                <a:tc>
                  <a:txBody>
                    <a:bodyPr/>
                    <a:lstStyle/>
                    <a:p>
                      <a:pPr algn="l" rtl="0" fontAlgn="b"/>
                      <a:r>
                        <a:rPr lang="en-GB" sz="1600" u="none" strike="noStrike">
                          <a:effectLst/>
                        </a:rPr>
                        <a:t>Estimated bus journey time (Google) (mins)</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ctr" rtl="0" fontAlgn="ctr"/>
                      <a:r>
                        <a:rPr lang="en-GB" sz="1600" u="none" strike="noStrike">
                          <a:effectLst/>
                        </a:rPr>
                        <a:t>54</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70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64</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54</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83773932"/>
                  </a:ext>
                </a:extLst>
              </a:tr>
              <a:tr h="304800">
                <a:tc>
                  <a:txBody>
                    <a:bodyPr/>
                    <a:lstStyle/>
                    <a:p>
                      <a:pPr algn="l" rtl="0" fontAlgn="b"/>
                      <a:r>
                        <a:rPr lang="en-GB" sz="1600" u="none" strike="noStrike">
                          <a:effectLst/>
                        </a:rPr>
                        <a:t>Estimated loading time (mins)</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600" u="none" strike="noStrike">
                          <a:effectLst/>
                        </a:rPr>
                        <a:t>10</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GB" sz="1600" u="none" strike="noStrike">
                          <a:effectLst/>
                        </a:rPr>
                        <a:t>10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10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10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10</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98280534"/>
                  </a:ext>
                </a:extLst>
              </a:tr>
              <a:tr h="304800">
                <a:tc>
                  <a:txBody>
                    <a:bodyPr/>
                    <a:lstStyle/>
                    <a:p>
                      <a:pPr algn="l" rtl="0" fontAlgn="b"/>
                      <a:r>
                        <a:rPr lang="en-GB" sz="1600" u="none" strike="noStrike">
                          <a:effectLst/>
                        </a:rPr>
                        <a:t>Estimated alighting time (mins)</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600" u="none" strike="noStrike">
                          <a:effectLst/>
                        </a:rPr>
                        <a:t>5</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GB" sz="1600" u="none" strike="noStrike">
                          <a:effectLst/>
                        </a:rPr>
                        <a:t>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39647275"/>
                  </a:ext>
                </a:extLst>
              </a:tr>
              <a:tr h="304800">
                <a:tc>
                  <a:txBody>
                    <a:bodyPr/>
                    <a:lstStyle/>
                    <a:p>
                      <a:pPr algn="l" rtl="0" fontAlgn="b"/>
                      <a:r>
                        <a:rPr lang="en-GB" sz="1600" u="none" strike="noStrike">
                          <a:effectLst/>
                        </a:rPr>
                        <a:t>Contingency (10%)</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600" u="none" strike="noStrike">
                          <a:effectLst/>
                        </a:rPr>
                        <a:t>10%</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GB" sz="1600" u="none" strike="noStrike">
                          <a:effectLst/>
                        </a:rPr>
                        <a:t>6.9</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8.5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7.9</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6.9</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17507835"/>
                  </a:ext>
                </a:extLst>
              </a:tr>
              <a:tr h="304800">
                <a:tc>
                  <a:txBody>
                    <a:bodyPr/>
                    <a:lstStyle/>
                    <a:p>
                      <a:pPr algn="l" rtl="0" fontAlgn="b"/>
                      <a:r>
                        <a:rPr lang="en-GB" sz="1600" u="none" strike="noStrike">
                          <a:effectLst/>
                        </a:rPr>
                        <a:t>Journey time (mins)**</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 </a:t>
                      </a:r>
                      <a:endParaRPr lang="en-GB" sz="1800" b="0" i="0" u="none" strike="noStrike">
                        <a:solidFill>
                          <a:srgbClr val="000000"/>
                        </a:solidFill>
                        <a:effectLst/>
                        <a:latin typeface="Arial" panose="020B0604020202020204" pitchFamily="34" charset="0"/>
                      </a:endParaRPr>
                    </a:p>
                  </a:txBody>
                  <a:tcPr marL="0" marR="0" marT="0" marB="0" anchor="b"/>
                </a:tc>
                <a:tc>
                  <a:txBody>
                    <a:bodyPr/>
                    <a:lstStyle/>
                    <a:p>
                      <a:pPr algn="ctr" rtl="0" fontAlgn="ctr"/>
                      <a:r>
                        <a:rPr lang="en-GB" sz="1600" u="none" strike="noStrike">
                          <a:effectLst/>
                        </a:rPr>
                        <a:t>75.9</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93.5</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86.9</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GB" sz="1600" u="none" strike="noStrike">
                          <a:effectLst/>
                        </a:rPr>
                        <a:t>75.9</a:t>
                      </a:r>
                      <a:endParaRPr lang="en-GB"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800" u="none" strike="noStrike" dirty="0">
                          <a:effectLst/>
                        </a:rPr>
                        <a:t> </a:t>
                      </a:r>
                      <a:endParaRPr lang="en-GB" sz="1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73796731"/>
                  </a:ext>
                </a:extLst>
              </a:tr>
            </a:tbl>
          </a:graphicData>
        </a:graphic>
      </p:graphicFrame>
    </p:spTree>
    <p:extLst>
      <p:ext uri="{BB962C8B-B14F-4D97-AF65-F5344CB8AC3E}">
        <p14:creationId xmlns:p14="http://schemas.microsoft.com/office/powerpoint/2010/main" val="263801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110" y="511177"/>
            <a:ext cx="11041380" cy="756791"/>
          </a:xfrm>
        </p:spPr>
        <p:txBody>
          <a:bodyPr>
            <a:noAutofit/>
          </a:bodyPr>
          <a:lstStyle/>
          <a:p>
            <a:r>
              <a:rPr lang="en-GB" sz="4400" b="1" dirty="0">
                <a:latin typeface="+mn-lt"/>
              </a:rPr>
              <a:t>Proposed Shuttle Bus Operations (Entry Phase)</a:t>
            </a:r>
            <a:br>
              <a:rPr lang="en-GB" sz="4400" b="1" dirty="0">
                <a:latin typeface="+mn-lt"/>
              </a:rPr>
            </a:br>
            <a:endParaRPr lang="en-GB" sz="4400" b="1"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pic>
        <p:nvPicPr>
          <p:cNvPr id="6" name="Picture 5"/>
          <p:cNvPicPr>
            <a:picLocks noChangeAspect="1"/>
          </p:cNvPicPr>
          <p:nvPr/>
        </p:nvPicPr>
        <p:blipFill>
          <a:blip r:embed="rId3"/>
          <a:stretch>
            <a:fillRect/>
          </a:stretch>
        </p:blipFill>
        <p:spPr>
          <a:xfrm>
            <a:off x="388307" y="1831369"/>
            <a:ext cx="11921490" cy="6303622"/>
          </a:xfrm>
          <a:prstGeom prst="rect">
            <a:avLst/>
          </a:prstGeom>
        </p:spPr>
      </p:pic>
    </p:spTree>
    <p:extLst>
      <p:ext uri="{BB962C8B-B14F-4D97-AF65-F5344CB8AC3E}">
        <p14:creationId xmlns:p14="http://schemas.microsoft.com/office/powerpoint/2010/main" val="115243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110" y="511177"/>
            <a:ext cx="11041380" cy="756791"/>
          </a:xfrm>
        </p:spPr>
        <p:txBody>
          <a:bodyPr>
            <a:noAutofit/>
          </a:bodyPr>
          <a:lstStyle/>
          <a:p>
            <a:r>
              <a:rPr lang="en-GB" sz="4400" b="1" dirty="0">
                <a:latin typeface="+mn-lt"/>
              </a:rPr>
              <a:t>Proposed Shuttle Bus Operations (Exit Phase)</a:t>
            </a:r>
            <a:br>
              <a:rPr lang="en-GB" sz="4400" b="1" dirty="0">
                <a:latin typeface="+mn-lt"/>
              </a:rPr>
            </a:br>
            <a:endParaRPr lang="en-GB" sz="4400" b="1"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pic>
        <p:nvPicPr>
          <p:cNvPr id="2" name="Picture 1"/>
          <p:cNvPicPr>
            <a:picLocks noChangeAspect="1"/>
          </p:cNvPicPr>
          <p:nvPr/>
        </p:nvPicPr>
        <p:blipFill>
          <a:blip r:embed="rId3"/>
          <a:stretch>
            <a:fillRect/>
          </a:stretch>
        </p:blipFill>
        <p:spPr>
          <a:xfrm>
            <a:off x="663880" y="1008393"/>
            <a:ext cx="10960274" cy="7670567"/>
          </a:xfrm>
          <a:prstGeom prst="rect">
            <a:avLst/>
          </a:prstGeom>
        </p:spPr>
      </p:pic>
    </p:spTree>
    <p:extLst>
      <p:ext uri="{BB962C8B-B14F-4D97-AF65-F5344CB8AC3E}">
        <p14:creationId xmlns:p14="http://schemas.microsoft.com/office/powerpoint/2010/main" val="22607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7429" b="17962"/>
          <a:stretch/>
        </p:blipFill>
        <p:spPr>
          <a:xfrm>
            <a:off x="0" y="2194560"/>
            <a:ext cx="12801600" cy="5169408"/>
          </a:xfrm>
          <a:prstGeom prst="rect">
            <a:avLst/>
          </a:prstGeom>
        </p:spPr>
      </p:pic>
      <p:sp>
        <p:nvSpPr>
          <p:cNvPr id="3" name="TextBox 2"/>
          <p:cNvSpPr txBox="1"/>
          <p:nvPr/>
        </p:nvSpPr>
        <p:spPr>
          <a:xfrm>
            <a:off x="7254783" y="7995767"/>
            <a:ext cx="5538787" cy="1600438"/>
          </a:xfrm>
          <a:prstGeom prst="rect">
            <a:avLst/>
          </a:prstGeom>
          <a:solidFill>
            <a:schemeClr val="bg1"/>
          </a:solidFill>
          <a:ln>
            <a:solidFill>
              <a:schemeClr val="bg1">
                <a:lumMod val="50000"/>
              </a:schemeClr>
            </a:solidFill>
          </a:ln>
        </p:spPr>
        <p:txBody>
          <a:bodyPr wrap="square" rtlCol="0">
            <a:spAutoFit/>
          </a:bodyPr>
          <a:lstStyle/>
          <a:p>
            <a:r>
              <a:rPr lang="en-GB" sz="1400" b="1" u="sng" dirty="0"/>
              <a:t>KEY</a:t>
            </a:r>
          </a:p>
          <a:p>
            <a:r>
              <a:rPr lang="en-GB" sz="1400" dirty="0"/>
              <a:t>Proposed bus shuttle route</a:t>
            </a:r>
          </a:p>
          <a:p>
            <a:endParaRPr lang="en-GB" sz="1400" dirty="0"/>
          </a:p>
          <a:p>
            <a:r>
              <a:rPr lang="en-GB" sz="1400" dirty="0"/>
              <a:t>Direction of shuttle bus</a:t>
            </a:r>
          </a:p>
          <a:p>
            <a:endParaRPr lang="en-GB" sz="1400" dirty="0"/>
          </a:p>
          <a:p>
            <a:r>
              <a:rPr lang="en-GB" sz="1400" dirty="0"/>
              <a:t>Priory Park </a:t>
            </a:r>
            <a:r>
              <a:rPr lang="en-GB" sz="1400" dirty="0" err="1"/>
              <a:t>Park</a:t>
            </a:r>
            <a:r>
              <a:rPr lang="en-GB" sz="1400" dirty="0"/>
              <a:t> &amp; Ride Route (existing)</a:t>
            </a:r>
          </a:p>
          <a:p>
            <a:endParaRPr lang="en-GB" sz="1400" dirty="0"/>
          </a:p>
        </p:txBody>
      </p:sp>
      <p:sp>
        <p:nvSpPr>
          <p:cNvPr id="6" name="TextBox 5"/>
          <p:cNvSpPr txBox="1"/>
          <p:nvPr/>
        </p:nvSpPr>
        <p:spPr>
          <a:xfrm>
            <a:off x="11795340" y="4456098"/>
            <a:ext cx="1005840" cy="461665"/>
          </a:xfrm>
          <a:prstGeom prst="rect">
            <a:avLst/>
          </a:prstGeom>
          <a:solidFill>
            <a:schemeClr val="bg1"/>
          </a:solidFill>
          <a:ln>
            <a:noFill/>
          </a:ln>
        </p:spPr>
        <p:txBody>
          <a:bodyPr wrap="square" rtlCol="0">
            <a:spAutoFit/>
          </a:bodyPr>
          <a:lstStyle/>
          <a:p>
            <a:pPr algn="ctr"/>
            <a:r>
              <a:rPr lang="en-GB" sz="1200" dirty="0"/>
              <a:t>From Burton Constable</a:t>
            </a:r>
          </a:p>
        </p:txBody>
      </p:sp>
      <p:sp>
        <p:nvSpPr>
          <p:cNvPr id="7" name="TextBox 6"/>
          <p:cNvSpPr txBox="1"/>
          <p:nvPr/>
        </p:nvSpPr>
        <p:spPr>
          <a:xfrm>
            <a:off x="11785815" y="2183736"/>
            <a:ext cx="1005840" cy="461665"/>
          </a:xfrm>
          <a:prstGeom prst="rect">
            <a:avLst/>
          </a:prstGeom>
          <a:solidFill>
            <a:schemeClr val="bg1"/>
          </a:solidFill>
          <a:ln>
            <a:noFill/>
          </a:ln>
        </p:spPr>
        <p:txBody>
          <a:bodyPr wrap="square" rtlCol="0">
            <a:spAutoFit/>
          </a:bodyPr>
          <a:lstStyle/>
          <a:p>
            <a:pPr algn="ctr"/>
            <a:r>
              <a:rPr lang="en-GB" sz="1200" dirty="0"/>
              <a:t>To Burton Constable</a:t>
            </a:r>
          </a:p>
        </p:txBody>
      </p:sp>
      <p:sp>
        <p:nvSpPr>
          <p:cNvPr id="9" name="TextBox 8"/>
          <p:cNvSpPr txBox="1"/>
          <p:nvPr/>
        </p:nvSpPr>
        <p:spPr>
          <a:xfrm>
            <a:off x="8942799" y="4030445"/>
            <a:ext cx="1761424" cy="646331"/>
          </a:xfrm>
          <a:prstGeom prst="rect">
            <a:avLst/>
          </a:prstGeom>
          <a:solidFill>
            <a:schemeClr val="accent4">
              <a:lumMod val="60000"/>
              <a:lumOff val="40000"/>
            </a:schemeClr>
          </a:solidFill>
          <a:ln>
            <a:noFill/>
          </a:ln>
        </p:spPr>
        <p:txBody>
          <a:bodyPr wrap="square" rtlCol="0">
            <a:spAutoFit/>
          </a:bodyPr>
          <a:lstStyle/>
          <a:p>
            <a:pPr algn="ctr"/>
            <a:r>
              <a:rPr lang="en-GB" sz="1200" b="1" u="sng" dirty="0"/>
              <a:t>George Street Car Park</a:t>
            </a:r>
          </a:p>
          <a:p>
            <a:pPr algn="ctr"/>
            <a:r>
              <a:rPr lang="en-GB" sz="1200" dirty="0"/>
              <a:t>(549 Spaces)</a:t>
            </a:r>
          </a:p>
          <a:p>
            <a:pPr algn="ctr"/>
            <a:r>
              <a:rPr lang="en-GB" sz="1200" dirty="0"/>
              <a:t>∼ 800m (10 minute walk)</a:t>
            </a:r>
          </a:p>
        </p:txBody>
      </p:sp>
      <p:sp>
        <p:nvSpPr>
          <p:cNvPr id="10" name="TextBox 9"/>
          <p:cNvSpPr txBox="1"/>
          <p:nvPr/>
        </p:nvSpPr>
        <p:spPr>
          <a:xfrm>
            <a:off x="6160101" y="2562210"/>
            <a:ext cx="1755247" cy="646331"/>
          </a:xfrm>
          <a:prstGeom prst="rect">
            <a:avLst/>
          </a:prstGeom>
          <a:solidFill>
            <a:schemeClr val="accent4">
              <a:lumMod val="60000"/>
              <a:lumOff val="40000"/>
            </a:schemeClr>
          </a:solidFill>
          <a:ln>
            <a:noFill/>
          </a:ln>
        </p:spPr>
        <p:txBody>
          <a:bodyPr wrap="square" rtlCol="0">
            <a:spAutoFit/>
          </a:bodyPr>
          <a:lstStyle/>
          <a:p>
            <a:pPr algn="ctr"/>
            <a:r>
              <a:rPr lang="en-GB" sz="1200" b="1" u="sng" dirty="0" err="1"/>
              <a:t>Pryme</a:t>
            </a:r>
            <a:r>
              <a:rPr lang="en-GB" sz="1200" b="1" u="sng" dirty="0"/>
              <a:t> Street Car Park</a:t>
            </a:r>
          </a:p>
          <a:p>
            <a:pPr algn="ctr"/>
            <a:r>
              <a:rPr lang="en-GB" sz="1200" dirty="0"/>
              <a:t>(514 Spaces)</a:t>
            </a:r>
          </a:p>
          <a:p>
            <a:pPr algn="ctr"/>
            <a:r>
              <a:rPr lang="en-GB" sz="1200" dirty="0"/>
              <a:t>∼ 500m (7 minute walk)</a:t>
            </a:r>
          </a:p>
        </p:txBody>
      </p:sp>
      <p:sp>
        <p:nvSpPr>
          <p:cNvPr id="19" name="Freeform 18"/>
          <p:cNvSpPr/>
          <p:nvPr/>
        </p:nvSpPr>
        <p:spPr>
          <a:xfrm>
            <a:off x="10587038" y="2195513"/>
            <a:ext cx="876300" cy="938212"/>
          </a:xfrm>
          <a:custGeom>
            <a:avLst/>
            <a:gdLst>
              <a:gd name="connsiteX0" fmla="*/ 0 w 876300"/>
              <a:gd name="connsiteY0" fmla="*/ 938212 h 938212"/>
              <a:gd name="connsiteX1" fmla="*/ 452437 w 876300"/>
              <a:gd name="connsiteY1" fmla="*/ 452437 h 938212"/>
              <a:gd name="connsiteX2" fmla="*/ 876300 w 876300"/>
              <a:gd name="connsiteY2" fmla="*/ 0 h 938212"/>
            </a:gdLst>
            <a:ahLst/>
            <a:cxnLst>
              <a:cxn ang="0">
                <a:pos x="connsiteX0" y="connsiteY0"/>
              </a:cxn>
              <a:cxn ang="0">
                <a:pos x="connsiteX1" y="connsiteY1"/>
              </a:cxn>
              <a:cxn ang="0">
                <a:pos x="connsiteX2" y="connsiteY2"/>
              </a:cxn>
            </a:cxnLst>
            <a:rect l="l" t="t" r="r" b="b"/>
            <a:pathLst>
              <a:path w="876300" h="938212">
                <a:moveTo>
                  <a:pt x="0" y="938212"/>
                </a:moveTo>
                <a:lnTo>
                  <a:pt x="452437" y="452437"/>
                </a:lnTo>
                <a:lnTo>
                  <a:pt x="876300" y="0"/>
                </a:lnTo>
              </a:path>
            </a:pathLst>
          </a:custGeom>
          <a:noFill/>
          <a:ln w="63500">
            <a:solidFill>
              <a:srgbClr val="B20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10720388" y="3962400"/>
            <a:ext cx="2081235" cy="814388"/>
          </a:xfrm>
          <a:custGeom>
            <a:avLst/>
            <a:gdLst>
              <a:gd name="connsiteX0" fmla="*/ 0 w 2081235"/>
              <a:gd name="connsiteY0" fmla="*/ 814388 h 814388"/>
              <a:gd name="connsiteX1" fmla="*/ 352425 w 2081235"/>
              <a:gd name="connsiteY1" fmla="*/ 719138 h 814388"/>
              <a:gd name="connsiteX2" fmla="*/ 704850 w 2081235"/>
              <a:gd name="connsiteY2" fmla="*/ 533400 h 814388"/>
              <a:gd name="connsiteX3" fmla="*/ 819150 w 2081235"/>
              <a:gd name="connsiteY3" fmla="*/ 433388 h 814388"/>
              <a:gd name="connsiteX4" fmla="*/ 1100137 w 2081235"/>
              <a:gd name="connsiteY4" fmla="*/ 228600 h 814388"/>
              <a:gd name="connsiteX5" fmla="*/ 1595437 w 2081235"/>
              <a:gd name="connsiteY5" fmla="*/ 57150 h 814388"/>
              <a:gd name="connsiteX6" fmla="*/ 2081212 w 2081235"/>
              <a:gd name="connsiteY6" fmla="*/ 0 h 81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1235" h="814388">
                <a:moveTo>
                  <a:pt x="0" y="814388"/>
                </a:moveTo>
                <a:cubicBezTo>
                  <a:pt x="117475" y="790178"/>
                  <a:pt x="234950" y="765969"/>
                  <a:pt x="352425" y="719138"/>
                </a:cubicBezTo>
                <a:cubicBezTo>
                  <a:pt x="469900" y="672307"/>
                  <a:pt x="627062" y="581025"/>
                  <a:pt x="704850" y="533400"/>
                </a:cubicBezTo>
                <a:cubicBezTo>
                  <a:pt x="782638" y="485775"/>
                  <a:pt x="753269" y="484188"/>
                  <a:pt x="819150" y="433388"/>
                </a:cubicBezTo>
                <a:cubicBezTo>
                  <a:pt x="885031" y="382588"/>
                  <a:pt x="970756" y="291306"/>
                  <a:pt x="1100137" y="228600"/>
                </a:cubicBezTo>
                <a:cubicBezTo>
                  <a:pt x="1229518" y="165894"/>
                  <a:pt x="1431925" y="95250"/>
                  <a:pt x="1595437" y="57150"/>
                </a:cubicBezTo>
                <a:cubicBezTo>
                  <a:pt x="1758949" y="19050"/>
                  <a:pt x="2084387" y="96837"/>
                  <a:pt x="2081212" y="0"/>
                </a:cubicBezTo>
              </a:path>
            </a:pathLst>
          </a:custGeom>
          <a:noFill/>
          <a:ln w="63500">
            <a:solidFill>
              <a:srgbClr val="B20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624513" y="4652812"/>
            <a:ext cx="443194" cy="528788"/>
          </a:xfrm>
          <a:custGeom>
            <a:avLst/>
            <a:gdLst>
              <a:gd name="connsiteX0" fmla="*/ 419100 w 443194"/>
              <a:gd name="connsiteY0" fmla="*/ 528788 h 528788"/>
              <a:gd name="connsiteX1" fmla="*/ 442912 w 443194"/>
              <a:gd name="connsiteY1" fmla="*/ 443063 h 528788"/>
              <a:gd name="connsiteX2" fmla="*/ 404812 w 443194"/>
              <a:gd name="connsiteY2" fmla="*/ 171601 h 528788"/>
              <a:gd name="connsiteX3" fmla="*/ 361950 w 443194"/>
              <a:gd name="connsiteY3" fmla="*/ 33488 h 528788"/>
              <a:gd name="connsiteX4" fmla="*/ 300037 w 443194"/>
              <a:gd name="connsiteY4" fmla="*/ 151 h 528788"/>
              <a:gd name="connsiteX5" fmla="*/ 200025 w 443194"/>
              <a:gd name="connsiteY5" fmla="*/ 23963 h 528788"/>
              <a:gd name="connsiteX6" fmla="*/ 0 w 443194"/>
              <a:gd name="connsiteY6" fmla="*/ 85876 h 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94" h="528788">
                <a:moveTo>
                  <a:pt x="419100" y="528788"/>
                </a:moveTo>
                <a:cubicBezTo>
                  <a:pt x="432196" y="515691"/>
                  <a:pt x="445293" y="502594"/>
                  <a:pt x="442912" y="443063"/>
                </a:cubicBezTo>
                <a:cubicBezTo>
                  <a:pt x="440531" y="383532"/>
                  <a:pt x="418306" y="239863"/>
                  <a:pt x="404812" y="171601"/>
                </a:cubicBezTo>
                <a:cubicBezTo>
                  <a:pt x="391318" y="103339"/>
                  <a:pt x="379412" y="62063"/>
                  <a:pt x="361950" y="33488"/>
                </a:cubicBezTo>
                <a:cubicBezTo>
                  <a:pt x="344488" y="4913"/>
                  <a:pt x="327024" y="1738"/>
                  <a:pt x="300037" y="151"/>
                </a:cubicBezTo>
                <a:cubicBezTo>
                  <a:pt x="273050" y="-1436"/>
                  <a:pt x="250031" y="9675"/>
                  <a:pt x="200025" y="23963"/>
                </a:cubicBezTo>
                <a:cubicBezTo>
                  <a:pt x="150019" y="38250"/>
                  <a:pt x="32544" y="51745"/>
                  <a:pt x="0" y="85876"/>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3077649" y="7362825"/>
            <a:ext cx="1649061" cy="1200329"/>
          </a:xfrm>
          <a:prstGeom prst="rect">
            <a:avLst/>
          </a:prstGeom>
          <a:solidFill>
            <a:srgbClr val="92D050"/>
          </a:solidFill>
          <a:ln>
            <a:noFill/>
          </a:ln>
        </p:spPr>
        <p:txBody>
          <a:bodyPr wrap="square" rtlCol="0">
            <a:spAutoFit/>
          </a:bodyPr>
          <a:lstStyle/>
          <a:p>
            <a:pPr algn="ctr"/>
            <a:r>
              <a:rPr lang="en-GB" sz="1200" b="1" dirty="0"/>
              <a:t>To/ From Priory Park </a:t>
            </a:r>
            <a:r>
              <a:rPr lang="en-GB" sz="1200" dirty="0" err="1"/>
              <a:t>Park</a:t>
            </a:r>
            <a:r>
              <a:rPr lang="en-GB" sz="1200" dirty="0"/>
              <a:t> and Ride</a:t>
            </a:r>
          </a:p>
          <a:p>
            <a:pPr algn="ctr"/>
            <a:r>
              <a:rPr lang="en-GB" sz="1200" dirty="0"/>
              <a:t>(580 spaces)</a:t>
            </a:r>
          </a:p>
          <a:p>
            <a:pPr algn="ctr"/>
            <a:r>
              <a:rPr lang="en-GB" sz="1200" dirty="0"/>
              <a:t>10-15 minute frequency</a:t>
            </a:r>
          </a:p>
          <a:p>
            <a:pPr algn="ctr"/>
            <a:r>
              <a:rPr lang="en-GB" sz="1200" dirty="0"/>
              <a:t>13 minute travel time</a:t>
            </a:r>
          </a:p>
        </p:txBody>
      </p:sp>
      <p:sp>
        <p:nvSpPr>
          <p:cNvPr id="5" name="TextBox 4"/>
          <p:cNvSpPr txBox="1"/>
          <p:nvPr/>
        </p:nvSpPr>
        <p:spPr>
          <a:xfrm>
            <a:off x="3583305" y="4455541"/>
            <a:ext cx="972502" cy="461665"/>
          </a:xfrm>
          <a:prstGeom prst="rect">
            <a:avLst/>
          </a:prstGeom>
          <a:solidFill>
            <a:schemeClr val="accent1">
              <a:lumMod val="60000"/>
              <a:lumOff val="40000"/>
            </a:schemeClr>
          </a:solidFill>
          <a:ln>
            <a:noFill/>
          </a:ln>
        </p:spPr>
        <p:txBody>
          <a:bodyPr wrap="square" rtlCol="0">
            <a:spAutoFit/>
          </a:bodyPr>
          <a:lstStyle/>
          <a:p>
            <a:pPr algn="ctr"/>
            <a:r>
              <a:rPr lang="en-GB" sz="1200" dirty="0"/>
              <a:t>Hull Paragon Interchange</a:t>
            </a:r>
          </a:p>
        </p:txBody>
      </p:sp>
      <p:sp>
        <p:nvSpPr>
          <p:cNvPr id="8" name="TextBox 7"/>
          <p:cNvSpPr txBox="1"/>
          <p:nvPr/>
        </p:nvSpPr>
        <p:spPr>
          <a:xfrm>
            <a:off x="7298340" y="4582439"/>
            <a:ext cx="1457420" cy="646331"/>
          </a:xfrm>
          <a:prstGeom prst="rect">
            <a:avLst/>
          </a:prstGeom>
          <a:solidFill>
            <a:schemeClr val="accent4">
              <a:lumMod val="60000"/>
              <a:lumOff val="40000"/>
            </a:schemeClr>
          </a:solidFill>
          <a:ln>
            <a:noFill/>
          </a:ln>
        </p:spPr>
        <p:txBody>
          <a:bodyPr wrap="square" rtlCol="0">
            <a:spAutoFit/>
          </a:bodyPr>
          <a:lstStyle/>
          <a:p>
            <a:pPr algn="ctr"/>
            <a:r>
              <a:rPr lang="en-GB" sz="1200" b="1" u="sng" dirty="0"/>
              <a:t>Albion Street</a:t>
            </a:r>
          </a:p>
          <a:p>
            <a:pPr marL="171450" indent="-171450">
              <a:buFont typeface="Arial" panose="020B0604020202020204" pitchFamily="34" charset="0"/>
              <a:buChar char="•"/>
            </a:pPr>
            <a:r>
              <a:rPr lang="en-GB" sz="1200" dirty="0"/>
              <a:t>Pick-up/ drop-off</a:t>
            </a:r>
          </a:p>
          <a:p>
            <a:pPr marL="171450" indent="-171450">
              <a:buFont typeface="Arial" panose="020B0604020202020204" pitchFamily="34" charset="0"/>
              <a:buChar char="•"/>
            </a:pPr>
            <a:r>
              <a:rPr lang="en-GB" sz="1200" dirty="0"/>
              <a:t>Taxi/ PHV Area</a:t>
            </a:r>
          </a:p>
        </p:txBody>
      </p:sp>
      <p:cxnSp>
        <p:nvCxnSpPr>
          <p:cNvPr id="34" name="Straight Arrow Connector 33"/>
          <p:cNvCxnSpPr/>
          <p:nvPr/>
        </p:nvCxnSpPr>
        <p:spPr>
          <a:xfrm>
            <a:off x="4522014" y="4908098"/>
            <a:ext cx="648156" cy="95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H="1" flipV="1">
            <a:off x="6257422" y="3780057"/>
            <a:ext cx="1071189" cy="7767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H="1" flipV="1">
            <a:off x="7853846" y="4084303"/>
            <a:ext cx="1088953" cy="285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Isosceles Triangle 43"/>
          <p:cNvSpPr/>
          <p:nvPr/>
        </p:nvSpPr>
        <p:spPr>
          <a:xfrm rot="2438990">
            <a:off x="11146448" y="2350883"/>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16"/>
          <p:cNvSpPr/>
          <p:nvPr/>
        </p:nvSpPr>
        <p:spPr>
          <a:xfrm>
            <a:off x="5595938" y="3133725"/>
            <a:ext cx="4986337" cy="1547813"/>
          </a:xfrm>
          <a:custGeom>
            <a:avLst/>
            <a:gdLst>
              <a:gd name="connsiteX0" fmla="*/ 0 w 4986337"/>
              <a:gd name="connsiteY0" fmla="*/ 1547813 h 1547813"/>
              <a:gd name="connsiteX1" fmla="*/ 228600 w 4986337"/>
              <a:gd name="connsiteY1" fmla="*/ 1481138 h 1547813"/>
              <a:gd name="connsiteX2" fmla="*/ 304800 w 4986337"/>
              <a:gd name="connsiteY2" fmla="*/ 1457325 h 1547813"/>
              <a:gd name="connsiteX3" fmla="*/ 328612 w 4986337"/>
              <a:gd name="connsiteY3" fmla="*/ 1347788 h 1547813"/>
              <a:gd name="connsiteX4" fmla="*/ 238125 w 4986337"/>
              <a:gd name="connsiteY4" fmla="*/ 1090613 h 1547813"/>
              <a:gd name="connsiteX5" fmla="*/ 147637 w 4986337"/>
              <a:gd name="connsiteY5" fmla="*/ 852488 h 1547813"/>
              <a:gd name="connsiteX6" fmla="*/ 100012 w 4986337"/>
              <a:gd name="connsiteY6" fmla="*/ 695325 h 1547813"/>
              <a:gd name="connsiteX7" fmla="*/ 85725 w 4986337"/>
              <a:gd name="connsiteY7" fmla="*/ 509588 h 1547813"/>
              <a:gd name="connsiteX8" fmla="*/ 214312 w 4986337"/>
              <a:gd name="connsiteY8" fmla="*/ 442913 h 1547813"/>
              <a:gd name="connsiteX9" fmla="*/ 390525 w 4986337"/>
              <a:gd name="connsiteY9" fmla="*/ 419100 h 1547813"/>
              <a:gd name="connsiteX10" fmla="*/ 638175 w 4986337"/>
              <a:gd name="connsiteY10" fmla="*/ 457200 h 1547813"/>
              <a:gd name="connsiteX11" fmla="*/ 919162 w 4986337"/>
              <a:gd name="connsiteY11" fmla="*/ 514350 h 1547813"/>
              <a:gd name="connsiteX12" fmla="*/ 1309687 w 4986337"/>
              <a:gd name="connsiteY12" fmla="*/ 533400 h 1547813"/>
              <a:gd name="connsiteX13" fmla="*/ 1619250 w 4986337"/>
              <a:gd name="connsiteY13" fmla="*/ 485775 h 1547813"/>
              <a:gd name="connsiteX14" fmla="*/ 1814512 w 4986337"/>
              <a:gd name="connsiteY14" fmla="*/ 485775 h 1547813"/>
              <a:gd name="connsiteX15" fmla="*/ 1971675 w 4986337"/>
              <a:gd name="connsiteY15" fmla="*/ 514350 h 1547813"/>
              <a:gd name="connsiteX16" fmla="*/ 2286000 w 4986337"/>
              <a:gd name="connsiteY16" fmla="*/ 690563 h 1547813"/>
              <a:gd name="connsiteX17" fmla="*/ 2514600 w 4986337"/>
              <a:gd name="connsiteY17" fmla="*/ 804863 h 1547813"/>
              <a:gd name="connsiteX18" fmla="*/ 2838450 w 4986337"/>
              <a:gd name="connsiteY18" fmla="*/ 785813 h 1547813"/>
              <a:gd name="connsiteX19" fmla="*/ 3019425 w 4986337"/>
              <a:gd name="connsiteY19" fmla="*/ 709613 h 1547813"/>
              <a:gd name="connsiteX20" fmla="*/ 3176587 w 4986337"/>
              <a:gd name="connsiteY20" fmla="*/ 652463 h 1547813"/>
              <a:gd name="connsiteX21" fmla="*/ 3386137 w 4986337"/>
              <a:gd name="connsiteY21" fmla="*/ 600075 h 1547813"/>
              <a:gd name="connsiteX22" fmla="*/ 3671887 w 4986337"/>
              <a:gd name="connsiteY22" fmla="*/ 576263 h 1547813"/>
              <a:gd name="connsiteX23" fmla="*/ 4471987 w 4986337"/>
              <a:gd name="connsiteY23" fmla="*/ 471488 h 1547813"/>
              <a:gd name="connsiteX24" fmla="*/ 4619625 w 4986337"/>
              <a:gd name="connsiteY24" fmla="*/ 361950 h 1547813"/>
              <a:gd name="connsiteX25" fmla="*/ 4786312 w 4986337"/>
              <a:gd name="connsiteY25" fmla="*/ 228600 h 1547813"/>
              <a:gd name="connsiteX26" fmla="*/ 4986337 w 4986337"/>
              <a:gd name="connsiteY26" fmla="*/ 0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6337" h="1547813">
                <a:moveTo>
                  <a:pt x="0" y="1547813"/>
                </a:moveTo>
                <a:lnTo>
                  <a:pt x="228600" y="1481138"/>
                </a:lnTo>
                <a:cubicBezTo>
                  <a:pt x="279400" y="1466057"/>
                  <a:pt x="288131" y="1479550"/>
                  <a:pt x="304800" y="1457325"/>
                </a:cubicBezTo>
                <a:cubicBezTo>
                  <a:pt x="321469" y="1435100"/>
                  <a:pt x="339725" y="1408907"/>
                  <a:pt x="328612" y="1347788"/>
                </a:cubicBezTo>
                <a:cubicBezTo>
                  <a:pt x="317499" y="1286669"/>
                  <a:pt x="268288" y="1173163"/>
                  <a:pt x="238125" y="1090613"/>
                </a:cubicBezTo>
                <a:cubicBezTo>
                  <a:pt x="207962" y="1008063"/>
                  <a:pt x="170656" y="918369"/>
                  <a:pt x="147637" y="852488"/>
                </a:cubicBezTo>
                <a:cubicBezTo>
                  <a:pt x="124618" y="786607"/>
                  <a:pt x="110331" y="752475"/>
                  <a:pt x="100012" y="695325"/>
                </a:cubicBezTo>
                <a:cubicBezTo>
                  <a:pt x="89693" y="638175"/>
                  <a:pt x="66675" y="551657"/>
                  <a:pt x="85725" y="509588"/>
                </a:cubicBezTo>
                <a:cubicBezTo>
                  <a:pt x="104775" y="467519"/>
                  <a:pt x="163512" y="457994"/>
                  <a:pt x="214312" y="442913"/>
                </a:cubicBezTo>
                <a:cubicBezTo>
                  <a:pt x="265112" y="427832"/>
                  <a:pt x="319881" y="416719"/>
                  <a:pt x="390525" y="419100"/>
                </a:cubicBezTo>
                <a:cubicBezTo>
                  <a:pt x="461169" y="421481"/>
                  <a:pt x="550069" y="441325"/>
                  <a:pt x="638175" y="457200"/>
                </a:cubicBezTo>
                <a:cubicBezTo>
                  <a:pt x="726281" y="473075"/>
                  <a:pt x="807243" y="501650"/>
                  <a:pt x="919162" y="514350"/>
                </a:cubicBezTo>
                <a:cubicBezTo>
                  <a:pt x="1031081" y="527050"/>
                  <a:pt x="1193006" y="538162"/>
                  <a:pt x="1309687" y="533400"/>
                </a:cubicBezTo>
                <a:cubicBezTo>
                  <a:pt x="1426368" y="528638"/>
                  <a:pt x="1535113" y="493712"/>
                  <a:pt x="1619250" y="485775"/>
                </a:cubicBezTo>
                <a:cubicBezTo>
                  <a:pt x="1703388" y="477837"/>
                  <a:pt x="1755775" y="481012"/>
                  <a:pt x="1814512" y="485775"/>
                </a:cubicBezTo>
                <a:cubicBezTo>
                  <a:pt x="1873250" y="490537"/>
                  <a:pt x="1893094" y="480219"/>
                  <a:pt x="1971675" y="514350"/>
                </a:cubicBezTo>
                <a:cubicBezTo>
                  <a:pt x="2050256" y="548481"/>
                  <a:pt x="2195513" y="642144"/>
                  <a:pt x="2286000" y="690563"/>
                </a:cubicBezTo>
                <a:cubicBezTo>
                  <a:pt x="2376487" y="738982"/>
                  <a:pt x="2422525" y="788988"/>
                  <a:pt x="2514600" y="804863"/>
                </a:cubicBezTo>
                <a:cubicBezTo>
                  <a:pt x="2606675" y="820738"/>
                  <a:pt x="2754313" y="801688"/>
                  <a:pt x="2838450" y="785813"/>
                </a:cubicBezTo>
                <a:cubicBezTo>
                  <a:pt x="2922587" y="769938"/>
                  <a:pt x="2963069" y="731838"/>
                  <a:pt x="3019425" y="709613"/>
                </a:cubicBezTo>
                <a:cubicBezTo>
                  <a:pt x="3075781" y="687388"/>
                  <a:pt x="3115468" y="670719"/>
                  <a:pt x="3176587" y="652463"/>
                </a:cubicBezTo>
                <a:cubicBezTo>
                  <a:pt x="3237706" y="634207"/>
                  <a:pt x="3303587" y="612775"/>
                  <a:pt x="3386137" y="600075"/>
                </a:cubicBezTo>
                <a:cubicBezTo>
                  <a:pt x="3468687" y="587375"/>
                  <a:pt x="3490912" y="597694"/>
                  <a:pt x="3671887" y="576263"/>
                </a:cubicBezTo>
                <a:cubicBezTo>
                  <a:pt x="3852862" y="554832"/>
                  <a:pt x="4314031" y="507207"/>
                  <a:pt x="4471987" y="471488"/>
                </a:cubicBezTo>
                <a:cubicBezTo>
                  <a:pt x="4629943" y="435769"/>
                  <a:pt x="4567238" y="402431"/>
                  <a:pt x="4619625" y="361950"/>
                </a:cubicBezTo>
                <a:cubicBezTo>
                  <a:pt x="4672012" y="321469"/>
                  <a:pt x="4725193" y="288925"/>
                  <a:pt x="4786312" y="228600"/>
                </a:cubicBezTo>
                <a:cubicBezTo>
                  <a:pt x="4847431" y="168275"/>
                  <a:pt x="4972050" y="16669"/>
                  <a:pt x="4986337" y="0"/>
                </a:cubicBezTo>
              </a:path>
            </a:pathLst>
          </a:custGeom>
          <a:noFill/>
          <a:ln w="63500">
            <a:solidFill>
              <a:srgbClr val="B20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p:cNvSpPr/>
          <p:nvPr/>
        </p:nvSpPr>
        <p:spPr>
          <a:xfrm rot="4929151">
            <a:off x="9315171" y="3591569"/>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Isosceles Triangle 46"/>
          <p:cNvSpPr/>
          <p:nvPr/>
        </p:nvSpPr>
        <p:spPr>
          <a:xfrm rot="6085590">
            <a:off x="7372037" y="3507409"/>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Isosceles Triangle 47"/>
          <p:cNvSpPr/>
          <p:nvPr/>
        </p:nvSpPr>
        <p:spPr>
          <a:xfrm rot="5743061">
            <a:off x="5885301" y="3446409"/>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Isosceles Triangle 48"/>
          <p:cNvSpPr/>
          <p:nvPr/>
        </p:nvSpPr>
        <p:spPr>
          <a:xfrm rot="20679101">
            <a:off x="5662274" y="3871269"/>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17"/>
          <p:cNvSpPr/>
          <p:nvPr/>
        </p:nvSpPr>
        <p:spPr>
          <a:xfrm>
            <a:off x="5934075" y="4486275"/>
            <a:ext cx="4772481" cy="1524180"/>
          </a:xfrm>
          <a:custGeom>
            <a:avLst/>
            <a:gdLst>
              <a:gd name="connsiteX0" fmla="*/ 0 w 4772481"/>
              <a:gd name="connsiteY0" fmla="*/ 0 h 1524180"/>
              <a:gd name="connsiteX1" fmla="*/ 133350 w 4772481"/>
              <a:gd name="connsiteY1" fmla="*/ 228600 h 1524180"/>
              <a:gd name="connsiteX2" fmla="*/ 180975 w 4772481"/>
              <a:gd name="connsiteY2" fmla="*/ 647700 h 1524180"/>
              <a:gd name="connsiteX3" fmla="*/ 166688 w 4772481"/>
              <a:gd name="connsiteY3" fmla="*/ 814388 h 1524180"/>
              <a:gd name="connsiteX4" fmla="*/ 266700 w 4772481"/>
              <a:gd name="connsiteY4" fmla="*/ 1309688 h 1524180"/>
              <a:gd name="connsiteX5" fmla="*/ 333375 w 4772481"/>
              <a:gd name="connsiteY5" fmla="*/ 1409700 h 1524180"/>
              <a:gd name="connsiteX6" fmla="*/ 476250 w 4772481"/>
              <a:gd name="connsiteY6" fmla="*/ 1414463 h 1524180"/>
              <a:gd name="connsiteX7" fmla="*/ 714375 w 4772481"/>
              <a:gd name="connsiteY7" fmla="*/ 1400175 h 1524180"/>
              <a:gd name="connsiteX8" fmla="*/ 1081088 w 4772481"/>
              <a:gd name="connsiteY8" fmla="*/ 1395413 h 1524180"/>
              <a:gd name="connsiteX9" fmla="*/ 1852613 w 4772481"/>
              <a:gd name="connsiteY9" fmla="*/ 1457325 h 1524180"/>
              <a:gd name="connsiteX10" fmla="*/ 2228850 w 4772481"/>
              <a:gd name="connsiteY10" fmla="*/ 1524000 h 1524180"/>
              <a:gd name="connsiteX11" fmla="*/ 2557463 w 4772481"/>
              <a:gd name="connsiteY11" fmla="*/ 1471613 h 1524180"/>
              <a:gd name="connsiteX12" fmla="*/ 3081338 w 4772481"/>
              <a:gd name="connsiteY12" fmla="*/ 1323975 h 1524180"/>
              <a:gd name="connsiteX13" fmla="*/ 3538538 w 4772481"/>
              <a:gd name="connsiteY13" fmla="*/ 928688 h 1524180"/>
              <a:gd name="connsiteX14" fmla="*/ 3624263 w 4772481"/>
              <a:gd name="connsiteY14" fmla="*/ 804863 h 1524180"/>
              <a:gd name="connsiteX15" fmla="*/ 3714750 w 4772481"/>
              <a:gd name="connsiteY15" fmla="*/ 695325 h 1524180"/>
              <a:gd name="connsiteX16" fmla="*/ 3919538 w 4772481"/>
              <a:gd name="connsiteY16" fmla="*/ 519113 h 1524180"/>
              <a:gd name="connsiteX17" fmla="*/ 4243388 w 4772481"/>
              <a:gd name="connsiteY17" fmla="*/ 414338 h 1524180"/>
              <a:gd name="connsiteX18" fmla="*/ 4772025 w 4772481"/>
              <a:gd name="connsiteY18" fmla="*/ 295275 h 152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2481" h="1524180">
                <a:moveTo>
                  <a:pt x="0" y="0"/>
                </a:moveTo>
                <a:cubicBezTo>
                  <a:pt x="51594" y="60325"/>
                  <a:pt x="103188" y="120650"/>
                  <a:pt x="133350" y="228600"/>
                </a:cubicBezTo>
                <a:cubicBezTo>
                  <a:pt x="163512" y="336550"/>
                  <a:pt x="175419" y="550069"/>
                  <a:pt x="180975" y="647700"/>
                </a:cubicBezTo>
                <a:cubicBezTo>
                  <a:pt x="186531" y="745331"/>
                  <a:pt x="152401" y="704057"/>
                  <a:pt x="166688" y="814388"/>
                </a:cubicBezTo>
                <a:cubicBezTo>
                  <a:pt x="180976" y="924719"/>
                  <a:pt x="238919" y="1210469"/>
                  <a:pt x="266700" y="1309688"/>
                </a:cubicBezTo>
                <a:cubicBezTo>
                  <a:pt x="294481" y="1408907"/>
                  <a:pt x="298450" y="1392238"/>
                  <a:pt x="333375" y="1409700"/>
                </a:cubicBezTo>
                <a:cubicBezTo>
                  <a:pt x="368300" y="1427163"/>
                  <a:pt x="412750" y="1416050"/>
                  <a:pt x="476250" y="1414463"/>
                </a:cubicBezTo>
                <a:cubicBezTo>
                  <a:pt x="539750" y="1412876"/>
                  <a:pt x="613569" y="1403350"/>
                  <a:pt x="714375" y="1400175"/>
                </a:cubicBezTo>
                <a:cubicBezTo>
                  <a:pt x="815181" y="1397000"/>
                  <a:pt x="891382" y="1385888"/>
                  <a:pt x="1081088" y="1395413"/>
                </a:cubicBezTo>
                <a:cubicBezTo>
                  <a:pt x="1270794" y="1404938"/>
                  <a:pt x="1661319" y="1435894"/>
                  <a:pt x="1852613" y="1457325"/>
                </a:cubicBezTo>
                <a:cubicBezTo>
                  <a:pt x="2043907" y="1478756"/>
                  <a:pt x="2111375" y="1521619"/>
                  <a:pt x="2228850" y="1524000"/>
                </a:cubicBezTo>
                <a:cubicBezTo>
                  <a:pt x="2346325" y="1526381"/>
                  <a:pt x="2415382" y="1504951"/>
                  <a:pt x="2557463" y="1471613"/>
                </a:cubicBezTo>
                <a:cubicBezTo>
                  <a:pt x="2699544" y="1438276"/>
                  <a:pt x="2917826" y="1414463"/>
                  <a:pt x="3081338" y="1323975"/>
                </a:cubicBezTo>
                <a:cubicBezTo>
                  <a:pt x="3244851" y="1233488"/>
                  <a:pt x="3448051" y="1015207"/>
                  <a:pt x="3538538" y="928688"/>
                </a:cubicBezTo>
                <a:cubicBezTo>
                  <a:pt x="3629025" y="842169"/>
                  <a:pt x="3594894" y="843757"/>
                  <a:pt x="3624263" y="804863"/>
                </a:cubicBezTo>
                <a:cubicBezTo>
                  <a:pt x="3653632" y="765969"/>
                  <a:pt x="3665538" y="742950"/>
                  <a:pt x="3714750" y="695325"/>
                </a:cubicBezTo>
                <a:cubicBezTo>
                  <a:pt x="3763963" y="647700"/>
                  <a:pt x="3831432" y="565944"/>
                  <a:pt x="3919538" y="519113"/>
                </a:cubicBezTo>
                <a:cubicBezTo>
                  <a:pt x="4007644" y="472282"/>
                  <a:pt x="4101307" y="451644"/>
                  <a:pt x="4243388" y="414338"/>
                </a:cubicBezTo>
                <a:cubicBezTo>
                  <a:pt x="4385469" y="377032"/>
                  <a:pt x="4787900" y="304006"/>
                  <a:pt x="4772025" y="295275"/>
                </a:cubicBezTo>
              </a:path>
            </a:pathLst>
          </a:custGeom>
          <a:noFill/>
          <a:ln w="63500">
            <a:solidFill>
              <a:srgbClr val="B20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1376363" y="3667125"/>
            <a:ext cx="4200525" cy="1111190"/>
          </a:xfrm>
          <a:custGeom>
            <a:avLst/>
            <a:gdLst>
              <a:gd name="connsiteX0" fmla="*/ 0 w 4200525"/>
              <a:gd name="connsiteY0" fmla="*/ 0 h 1111190"/>
              <a:gd name="connsiteX1" fmla="*/ 304800 w 4200525"/>
              <a:gd name="connsiteY1" fmla="*/ 161925 h 1111190"/>
              <a:gd name="connsiteX2" fmla="*/ 652462 w 4200525"/>
              <a:gd name="connsiteY2" fmla="*/ 366713 h 1111190"/>
              <a:gd name="connsiteX3" fmla="*/ 809625 w 4200525"/>
              <a:gd name="connsiteY3" fmla="*/ 481013 h 1111190"/>
              <a:gd name="connsiteX4" fmla="*/ 866775 w 4200525"/>
              <a:gd name="connsiteY4" fmla="*/ 576263 h 1111190"/>
              <a:gd name="connsiteX5" fmla="*/ 904875 w 4200525"/>
              <a:gd name="connsiteY5" fmla="*/ 657225 h 1111190"/>
              <a:gd name="connsiteX6" fmla="*/ 1023937 w 4200525"/>
              <a:gd name="connsiteY6" fmla="*/ 652463 h 1111190"/>
              <a:gd name="connsiteX7" fmla="*/ 1166812 w 4200525"/>
              <a:gd name="connsiteY7" fmla="*/ 647700 h 1111190"/>
              <a:gd name="connsiteX8" fmla="*/ 1281112 w 4200525"/>
              <a:gd name="connsiteY8" fmla="*/ 685800 h 1111190"/>
              <a:gd name="connsiteX9" fmla="*/ 1443037 w 4200525"/>
              <a:gd name="connsiteY9" fmla="*/ 733425 h 1111190"/>
              <a:gd name="connsiteX10" fmla="*/ 1576387 w 4200525"/>
              <a:gd name="connsiteY10" fmla="*/ 762000 h 1111190"/>
              <a:gd name="connsiteX11" fmla="*/ 1643062 w 4200525"/>
              <a:gd name="connsiteY11" fmla="*/ 766763 h 1111190"/>
              <a:gd name="connsiteX12" fmla="*/ 1776412 w 4200525"/>
              <a:gd name="connsiteY12" fmla="*/ 676275 h 1111190"/>
              <a:gd name="connsiteX13" fmla="*/ 1843087 w 4200525"/>
              <a:gd name="connsiteY13" fmla="*/ 600075 h 1111190"/>
              <a:gd name="connsiteX14" fmla="*/ 2071687 w 4200525"/>
              <a:gd name="connsiteY14" fmla="*/ 576263 h 1111190"/>
              <a:gd name="connsiteX15" fmla="*/ 2081212 w 4200525"/>
              <a:gd name="connsiteY15" fmla="*/ 552450 h 1111190"/>
              <a:gd name="connsiteX16" fmla="*/ 2171700 w 4200525"/>
              <a:gd name="connsiteY16" fmla="*/ 552450 h 1111190"/>
              <a:gd name="connsiteX17" fmla="*/ 2486025 w 4200525"/>
              <a:gd name="connsiteY17" fmla="*/ 542925 h 1111190"/>
              <a:gd name="connsiteX18" fmla="*/ 3086100 w 4200525"/>
              <a:gd name="connsiteY18" fmla="*/ 514350 h 1111190"/>
              <a:gd name="connsiteX19" fmla="*/ 3333750 w 4200525"/>
              <a:gd name="connsiteY19" fmla="*/ 514350 h 1111190"/>
              <a:gd name="connsiteX20" fmla="*/ 3352800 w 4200525"/>
              <a:gd name="connsiteY20" fmla="*/ 557213 h 1111190"/>
              <a:gd name="connsiteX21" fmla="*/ 3386137 w 4200525"/>
              <a:gd name="connsiteY21" fmla="*/ 733425 h 1111190"/>
              <a:gd name="connsiteX22" fmla="*/ 3443287 w 4200525"/>
              <a:gd name="connsiteY22" fmla="*/ 885825 h 1111190"/>
              <a:gd name="connsiteX23" fmla="*/ 3486150 w 4200525"/>
              <a:gd name="connsiteY23" fmla="*/ 881063 h 1111190"/>
              <a:gd name="connsiteX24" fmla="*/ 3552825 w 4200525"/>
              <a:gd name="connsiteY24" fmla="*/ 914400 h 1111190"/>
              <a:gd name="connsiteX25" fmla="*/ 3581400 w 4200525"/>
              <a:gd name="connsiteY25" fmla="*/ 971550 h 1111190"/>
              <a:gd name="connsiteX26" fmla="*/ 3600450 w 4200525"/>
              <a:gd name="connsiteY26" fmla="*/ 1042988 h 1111190"/>
              <a:gd name="connsiteX27" fmla="*/ 3643312 w 4200525"/>
              <a:gd name="connsiteY27" fmla="*/ 1076325 h 1111190"/>
              <a:gd name="connsiteX28" fmla="*/ 3786187 w 4200525"/>
              <a:gd name="connsiteY28" fmla="*/ 1109663 h 1111190"/>
              <a:gd name="connsiteX29" fmla="*/ 3938587 w 4200525"/>
              <a:gd name="connsiteY29" fmla="*/ 1100138 h 1111190"/>
              <a:gd name="connsiteX30" fmla="*/ 4200525 w 4200525"/>
              <a:gd name="connsiteY30" fmla="*/ 1052513 h 11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00525" h="1111190">
                <a:moveTo>
                  <a:pt x="0" y="0"/>
                </a:moveTo>
                <a:cubicBezTo>
                  <a:pt x="98028" y="50403"/>
                  <a:pt x="196056" y="100806"/>
                  <a:pt x="304800" y="161925"/>
                </a:cubicBezTo>
                <a:cubicBezTo>
                  <a:pt x="413544" y="223044"/>
                  <a:pt x="568325" y="313532"/>
                  <a:pt x="652462" y="366713"/>
                </a:cubicBezTo>
                <a:cubicBezTo>
                  <a:pt x="736599" y="419894"/>
                  <a:pt x="773906" y="446088"/>
                  <a:pt x="809625" y="481013"/>
                </a:cubicBezTo>
                <a:cubicBezTo>
                  <a:pt x="845344" y="515938"/>
                  <a:pt x="850900" y="546894"/>
                  <a:pt x="866775" y="576263"/>
                </a:cubicBezTo>
                <a:cubicBezTo>
                  <a:pt x="882650" y="605632"/>
                  <a:pt x="878681" y="644525"/>
                  <a:pt x="904875" y="657225"/>
                </a:cubicBezTo>
                <a:cubicBezTo>
                  <a:pt x="931069" y="669925"/>
                  <a:pt x="1023937" y="652463"/>
                  <a:pt x="1023937" y="652463"/>
                </a:cubicBezTo>
                <a:cubicBezTo>
                  <a:pt x="1067593" y="650876"/>
                  <a:pt x="1123950" y="642144"/>
                  <a:pt x="1166812" y="647700"/>
                </a:cubicBezTo>
                <a:cubicBezTo>
                  <a:pt x="1209675" y="653256"/>
                  <a:pt x="1235075" y="671513"/>
                  <a:pt x="1281112" y="685800"/>
                </a:cubicBezTo>
                <a:cubicBezTo>
                  <a:pt x="1327149" y="700087"/>
                  <a:pt x="1393825" y="720725"/>
                  <a:pt x="1443037" y="733425"/>
                </a:cubicBezTo>
                <a:cubicBezTo>
                  <a:pt x="1492249" y="746125"/>
                  <a:pt x="1543050" y="756444"/>
                  <a:pt x="1576387" y="762000"/>
                </a:cubicBezTo>
                <a:cubicBezTo>
                  <a:pt x="1609725" y="767556"/>
                  <a:pt x="1609725" y="781050"/>
                  <a:pt x="1643062" y="766763"/>
                </a:cubicBezTo>
                <a:cubicBezTo>
                  <a:pt x="1676399" y="752476"/>
                  <a:pt x="1743075" y="704056"/>
                  <a:pt x="1776412" y="676275"/>
                </a:cubicBezTo>
                <a:cubicBezTo>
                  <a:pt x="1809749" y="648494"/>
                  <a:pt x="1793875" y="616744"/>
                  <a:pt x="1843087" y="600075"/>
                </a:cubicBezTo>
                <a:cubicBezTo>
                  <a:pt x="1892299" y="583406"/>
                  <a:pt x="2032000" y="584200"/>
                  <a:pt x="2071687" y="576263"/>
                </a:cubicBezTo>
                <a:cubicBezTo>
                  <a:pt x="2111374" y="568326"/>
                  <a:pt x="2064543" y="556419"/>
                  <a:pt x="2081212" y="552450"/>
                </a:cubicBezTo>
                <a:cubicBezTo>
                  <a:pt x="2097881" y="548481"/>
                  <a:pt x="2171700" y="552450"/>
                  <a:pt x="2171700" y="552450"/>
                </a:cubicBezTo>
                <a:lnTo>
                  <a:pt x="2486025" y="542925"/>
                </a:lnTo>
                <a:lnTo>
                  <a:pt x="3086100" y="514350"/>
                </a:lnTo>
                <a:cubicBezTo>
                  <a:pt x="3227387" y="509588"/>
                  <a:pt x="3289300" y="507206"/>
                  <a:pt x="3333750" y="514350"/>
                </a:cubicBezTo>
                <a:cubicBezTo>
                  <a:pt x="3378200" y="521494"/>
                  <a:pt x="3344069" y="520701"/>
                  <a:pt x="3352800" y="557213"/>
                </a:cubicBezTo>
                <a:cubicBezTo>
                  <a:pt x="3361531" y="593725"/>
                  <a:pt x="3371056" y="678656"/>
                  <a:pt x="3386137" y="733425"/>
                </a:cubicBezTo>
                <a:cubicBezTo>
                  <a:pt x="3401218" y="788194"/>
                  <a:pt x="3426618" y="861219"/>
                  <a:pt x="3443287" y="885825"/>
                </a:cubicBezTo>
                <a:cubicBezTo>
                  <a:pt x="3459956" y="910431"/>
                  <a:pt x="3467894" y="876301"/>
                  <a:pt x="3486150" y="881063"/>
                </a:cubicBezTo>
                <a:cubicBezTo>
                  <a:pt x="3504406" y="885825"/>
                  <a:pt x="3536950" y="899319"/>
                  <a:pt x="3552825" y="914400"/>
                </a:cubicBezTo>
                <a:cubicBezTo>
                  <a:pt x="3568700" y="929481"/>
                  <a:pt x="3573463" y="950119"/>
                  <a:pt x="3581400" y="971550"/>
                </a:cubicBezTo>
                <a:cubicBezTo>
                  <a:pt x="3589337" y="992981"/>
                  <a:pt x="3590131" y="1025526"/>
                  <a:pt x="3600450" y="1042988"/>
                </a:cubicBezTo>
                <a:cubicBezTo>
                  <a:pt x="3610769" y="1060450"/>
                  <a:pt x="3612356" y="1065213"/>
                  <a:pt x="3643312" y="1076325"/>
                </a:cubicBezTo>
                <a:cubicBezTo>
                  <a:pt x="3674268" y="1087437"/>
                  <a:pt x="3736975" y="1105694"/>
                  <a:pt x="3786187" y="1109663"/>
                </a:cubicBezTo>
                <a:cubicBezTo>
                  <a:pt x="3835399" y="1113632"/>
                  <a:pt x="3869531" y="1109663"/>
                  <a:pt x="3938587" y="1100138"/>
                </a:cubicBezTo>
                <a:cubicBezTo>
                  <a:pt x="4007643" y="1090613"/>
                  <a:pt x="4149725" y="1051719"/>
                  <a:pt x="4200525" y="1052513"/>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409808" y="5186363"/>
            <a:ext cx="2633805" cy="2176462"/>
          </a:xfrm>
          <a:custGeom>
            <a:avLst/>
            <a:gdLst>
              <a:gd name="connsiteX0" fmla="*/ 424005 w 2633805"/>
              <a:gd name="connsiteY0" fmla="*/ 2176462 h 2176462"/>
              <a:gd name="connsiteX1" fmla="*/ 447817 w 2633805"/>
              <a:gd name="connsiteY1" fmla="*/ 2071687 h 2176462"/>
              <a:gd name="connsiteX2" fmla="*/ 419242 w 2633805"/>
              <a:gd name="connsiteY2" fmla="*/ 2033587 h 2176462"/>
              <a:gd name="connsiteX3" fmla="*/ 371617 w 2633805"/>
              <a:gd name="connsiteY3" fmla="*/ 2000250 h 2176462"/>
              <a:gd name="connsiteX4" fmla="*/ 376380 w 2633805"/>
              <a:gd name="connsiteY4" fmla="*/ 1943100 h 2176462"/>
              <a:gd name="connsiteX5" fmla="*/ 390667 w 2633805"/>
              <a:gd name="connsiteY5" fmla="*/ 1895475 h 2176462"/>
              <a:gd name="connsiteX6" fmla="*/ 390667 w 2633805"/>
              <a:gd name="connsiteY6" fmla="*/ 1824037 h 2176462"/>
              <a:gd name="connsiteX7" fmla="*/ 333517 w 2633805"/>
              <a:gd name="connsiteY7" fmla="*/ 1685925 h 2176462"/>
              <a:gd name="connsiteX8" fmla="*/ 257317 w 2633805"/>
              <a:gd name="connsiteY8" fmla="*/ 1509712 h 2176462"/>
              <a:gd name="connsiteX9" fmla="*/ 162067 w 2633805"/>
              <a:gd name="connsiteY9" fmla="*/ 1319212 h 2176462"/>
              <a:gd name="connsiteX10" fmla="*/ 81105 w 2633805"/>
              <a:gd name="connsiteY10" fmla="*/ 1100137 h 2176462"/>
              <a:gd name="connsiteX11" fmla="*/ 23955 w 2633805"/>
              <a:gd name="connsiteY11" fmla="*/ 833437 h 2176462"/>
              <a:gd name="connsiteX12" fmla="*/ 142 w 2633805"/>
              <a:gd name="connsiteY12" fmla="*/ 552450 h 2176462"/>
              <a:gd name="connsiteX13" fmla="*/ 33480 w 2633805"/>
              <a:gd name="connsiteY13" fmla="*/ 147637 h 2176462"/>
              <a:gd name="connsiteX14" fmla="*/ 114442 w 2633805"/>
              <a:gd name="connsiteY14" fmla="*/ 71437 h 2176462"/>
              <a:gd name="connsiteX15" fmla="*/ 252555 w 2633805"/>
              <a:gd name="connsiteY15" fmla="*/ 38100 h 2176462"/>
              <a:gd name="connsiteX16" fmla="*/ 805005 w 2633805"/>
              <a:gd name="connsiteY16" fmla="*/ 66675 h 2176462"/>
              <a:gd name="connsiteX17" fmla="*/ 1109805 w 2633805"/>
              <a:gd name="connsiteY17" fmla="*/ 66675 h 2176462"/>
              <a:gd name="connsiteX18" fmla="*/ 1438417 w 2633805"/>
              <a:gd name="connsiteY18" fmla="*/ 100012 h 2176462"/>
              <a:gd name="connsiteX19" fmla="*/ 2633805 w 2633805"/>
              <a:gd name="connsiteY19" fmla="*/ 0 h 217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33805" h="2176462">
                <a:moveTo>
                  <a:pt x="424005" y="2176462"/>
                </a:moveTo>
                <a:cubicBezTo>
                  <a:pt x="436308" y="2135980"/>
                  <a:pt x="448611" y="2095499"/>
                  <a:pt x="447817" y="2071687"/>
                </a:cubicBezTo>
                <a:cubicBezTo>
                  <a:pt x="447023" y="2047875"/>
                  <a:pt x="431942" y="2045493"/>
                  <a:pt x="419242" y="2033587"/>
                </a:cubicBezTo>
                <a:cubicBezTo>
                  <a:pt x="406542" y="2021681"/>
                  <a:pt x="378761" y="2015331"/>
                  <a:pt x="371617" y="2000250"/>
                </a:cubicBezTo>
                <a:cubicBezTo>
                  <a:pt x="364473" y="1985169"/>
                  <a:pt x="373205" y="1960562"/>
                  <a:pt x="376380" y="1943100"/>
                </a:cubicBezTo>
                <a:cubicBezTo>
                  <a:pt x="379555" y="1925637"/>
                  <a:pt x="388286" y="1915319"/>
                  <a:pt x="390667" y="1895475"/>
                </a:cubicBezTo>
                <a:cubicBezTo>
                  <a:pt x="393048" y="1875631"/>
                  <a:pt x="400192" y="1858962"/>
                  <a:pt x="390667" y="1824037"/>
                </a:cubicBezTo>
                <a:cubicBezTo>
                  <a:pt x="381142" y="1789112"/>
                  <a:pt x="355742" y="1738312"/>
                  <a:pt x="333517" y="1685925"/>
                </a:cubicBezTo>
                <a:cubicBezTo>
                  <a:pt x="311292" y="1633538"/>
                  <a:pt x="285892" y="1570831"/>
                  <a:pt x="257317" y="1509712"/>
                </a:cubicBezTo>
                <a:cubicBezTo>
                  <a:pt x="228742" y="1448593"/>
                  <a:pt x="191436" y="1387474"/>
                  <a:pt x="162067" y="1319212"/>
                </a:cubicBezTo>
                <a:cubicBezTo>
                  <a:pt x="132698" y="1250950"/>
                  <a:pt x="104124" y="1181100"/>
                  <a:pt x="81105" y="1100137"/>
                </a:cubicBezTo>
                <a:cubicBezTo>
                  <a:pt x="58086" y="1019174"/>
                  <a:pt x="37449" y="924718"/>
                  <a:pt x="23955" y="833437"/>
                </a:cubicBezTo>
                <a:cubicBezTo>
                  <a:pt x="10461" y="742156"/>
                  <a:pt x="-1446" y="666750"/>
                  <a:pt x="142" y="552450"/>
                </a:cubicBezTo>
                <a:cubicBezTo>
                  <a:pt x="1729" y="438150"/>
                  <a:pt x="14430" y="227806"/>
                  <a:pt x="33480" y="147637"/>
                </a:cubicBezTo>
                <a:cubicBezTo>
                  <a:pt x="52530" y="67468"/>
                  <a:pt x="77930" y="89693"/>
                  <a:pt x="114442" y="71437"/>
                </a:cubicBezTo>
                <a:cubicBezTo>
                  <a:pt x="150954" y="53181"/>
                  <a:pt x="137461" y="38894"/>
                  <a:pt x="252555" y="38100"/>
                </a:cubicBezTo>
                <a:cubicBezTo>
                  <a:pt x="367649" y="37306"/>
                  <a:pt x="662130" y="61912"/>
                  <a:pt x="805005" y="66675"/>
                </a:cubicBezTo>
                <a:cubicBezTo>
                  <a:pt x="947880" y="71437"/>
                  <a:pt x="1004236" y="61119"/>
                  <a:pt x="1109805" y="66675"/>
                </a:cubicBezTo>
                <a:cubicBezTo>
                  <a:pt x="1215374" y="72231"/>
                  <a:pt x="1184417" y="111124"/>
                  <a:pt x="1438417" y="100012"/>
                </a:cubicBezTo>
                <a:cubicBezTo>
                  <a:pt x="1692417" y="88900"/>
                  <a:pt x="2524268" y="42862"/>
                  <a:pt x="2633805" y="0"/>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p:nvPr/>
        </p:nvSpPr>
        <p:spPr>
          <a:xfrm rot="2414276">
            <a:off x="10496370" y="3053366"/>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50" name="Isosceles Triangle 49"/>
          <p:cNvSpPr/>
          <p:nvPr/>
        </p:nvSpPr>
        <p:spPr>
          <a:xfrm rot="20679101">
            <a:off x="6004697" y="4664888"/>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Isosceles Triangle 50"/>
          <p:cNvSpPr/>
          <p:nvPr/>
        </p:nvSpPr>
        <p:spPr>
          <a:xfrm rot="15099106">
            <a:off x="5477250" y="4595983"/>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Isosceles Triangle 51"/>
          <p:cNvSpPr/>
          <p:nvPr/>
        </p:nvSpPr>
        <p:spPr>
          <a:xfrm rot="4154304">
            <a:off x="5728715" y="4521088"/>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Isosceles Triangle 52"/>
          <p:cNvSpPr/>
          <p:nvPr/>
        </p:nvSpPr>
        <p:spPr>
          <a:xfrm rot="20679101">
            <a:off x="6064977" y="5428186"/>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Isosceles Triangle 53"/>
          <p:cNvSpPr/>
          <p:nvPr/>
        </p:nvSpPr>
        <p:spPr>
          <a:xfrm rot="16016772">
            <a:off x="6698306" y="5779465"/>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Isosceles Triangle 54"/>
          <p:cNvSpPr/>
          <p:nvPr/>
        </p:nvSpPr>
        <p:spPr>
          <a:xfrm rot="16016772">
            <a:off x="8017773" y="5885384"/>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Isosceles Triangle 55"/>
          <p:cNvSpPr/>
          <p:nvPr/>
        </p:nvSpPr>
        <p:spPr>
          <a:xfrm rot="13513927">
            <a:off x="9051505" y="5626313"/>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Isosceles Triangle 56"/>
          <p:cNvSpPr/>
          <p:nvPr/>
        </p:nvSpPr>
        <p:spPr>
          <a:xfrm rot="14391706">
            <a:off x="9805036" y="4895490"/>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Isosceles Triangle 57"/>
          <p:cNvSpPr/>
          <p:nvPr/>
        </p:nvSpPr>
        <p:spPr>
          <a:xfrm rot="15363663">
            <a:off x="10814500" y="4633526"/>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0" name="Straight Connector 59"/>
          <p:cNvCxnSpPr/>
          <p:nvPr/>
        </p:nvCxnSpPr>
        <p:spPr>
          <a:xfrm>
            <a:off x="11045215" y="8391906"/>
            <a:ext cx="1207828" cy="0"/>
          </a:xfrm>
          <a:prstGeom prst="line">
            <a:avLst/>
          </a:prstGeom>
          <a:noFill/>
          <a:ln w="63500">
            <a:solidFill>
              <a:srgbClr val="B20C87"/>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11024989" y="9232190"/>
            <a:ext cx="1207828" cy="0"/>
          </a:xfrm>
          <a:prstGeom prst="line">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66" name="Rounded Rectangle 65"/>
          <p:cNvSpPr/>
          <p:nvPr/>
        </p:nvSpPr>
        <p:spPr>
          <a:xfrm rot="19962842">
            <a:off x="5071662" y="4930610"/>
            <a:ext cx="167992" cy="178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rot="5400000">
            <a:off x="11568742" y="8704706"/>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Arrow Connector 15"/>
          <p:cNvCxnSpPr/>
          <p:nvPr/>
        </p:nvCxnSpPr>
        <p:spPr>
          <a:xfrm flipH="1" flipV="1">
            <a:off x="304801" y="2592270"/>
            <a:ext cx="4762" cy="2377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flipH="1">
            <a:off x="233351" y="2773052"/>
            <a:ext cx="152423" cy="276999"/>
          </a:xfrm>
          <a:prstGeom prst="rect">
            <a:avLst/>
          </a:prstGeom>
          <a:noFill/>
          <a:ln>
            <a:noFill/>
          </a:ln>
        </p:spPr>
        <p:txBody>
          <a:bodyPr wrap="square" rtlCol="0">
            <a:spAutoFit/>
          </a:bodyPr>
          <a:lstStyle/>
          <a:p>
            <a:pPr algn="ctr"/>
            <a:r>
              <a:rPr lang="en-GB" sz="1200" b="1" dirty="0"/>
              <a:t>N</a:t>
            </a:r>
            <a:endParaRPr lang="en-GB" sz="1200" dirty="0"/>
          </a:p>
        </p:txBody>
      </p:sp>
      <p:sp>
        <p:nvSpPr>
          <p:cNvPr id="62" name="TextBox 61"/>
          <p:cNvSpPr txBox="1"/>
          <p:nvPr/>
        </p:nvSpPr>
        <p:spPr>
          <a:xfrm>
            <a:off x="94510" y="145804"/>
            <a:ext cx="6949440" cy="1477328"/>
          </a:xfrm>
          <a:prstGeom prst="rect">
            <a:avLst/>
          </a:prstGeom>
          <a:noFill/>
        </p:spPr>
        <p:txBody>
          <a:bodyPr wrap="square" rtlCol="0">
            <a:spAutoFit/>
          </a:bodyPr>
          <a:lstStyle/>
          <a:p>
            <a:r>
              <a:rPr lang="en-GB" b="1" dirty="0"/>
              <a:t>Figure 2: Hull Paragon Interchange Shuttle Bus Operation</a:t>
            </a:r>
          </a:p>
          <a:p>
            <a:endParaRPr lang="en-GB" b="1" dirty="0"/>
          </a:p>
          <a:p>
            <a:r>
              <a:rPr lang="en-GB" dirty="0"/>
              <a:t>Estimated ticket holders using facility: </a:t>
            </a:r>
            <a:r>
              <a:rPr lang="en-GB" dirty="0">
                <a:solidFill>
                  <a:srgbClr val="FF0000"/>
                </a:solidFill>
              </a:rPr>
              <a:t>12,250</a:t>
            </a:r>
          </a:p>
          <a:p>
            <a:r>
              <a:rPr lang="en-GB" dirty="0"/>
              <a:t>Two-way journey time to event: 75 minutes</a:t>
            </a:r>
          </a:p>
          <a:p>
            <a:endParaRPr lang="en-GB" b="1" dirty="0"/>
          </a:p>
        </p:txBody>
      </p:sp>
      <p:cxnSp>
        <p:nvCxnSpPr>
          <p:cNvPr id="68" name="Straight Arrow Connector 67"/>
          <p:cNvCxnSpPr>
            <a:cxnSpLocks/>
            <a:stCxn id="10" idx="2"/>
          </p:cNvCxnSpPr>
          <p:nvPr/>
        </p:nvCxnSpPr>
        <p:spPr>
          <a:xfrm flipH="1">
            <a:off x="6043613" y="3208541"/>
            <a:ext cx="994112" cy="547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537748" y="51899"/>
            <a:ext cx="4332949" cy="246221"/>
          </a:xfrm>
          <a:prstGeom prst="rect">
            <a:avLst/>
          </a:prstGeom>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1000" dirty="0"/>
          </a:p>
        </p:txBody>
      </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Tree>
    <p:extLst>
      <p:ext uri="{BB962C8B-B14F-4D97-AF65-F5344CB8AC3E}">
        <p14:creationId xmlns:p14="http://schemas.microsoft.com/office/powerpoint/2010/main" val="397038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10" y="145804"/>
            <a:ext cx="6949440" cy="1477328"/>
          </a:xfrm>
          <a:prstGeom prst="rect">
            <a:avLst/>
          </a:prstGeom>
          <a:noFill/>
        </p:spPr>
        <p:txBody>
          <a:bodyPr wrap="square" rtlCol="0">
            <a:spAutoFit/>
          </a:bodyPr>
          <a:lstStyle/>
          <a:p>
            <a:r>
              <a:rPr lang="en-GB" b="1" dirty="0"/>
              <a:t>Figure 3: Proposed Park &amp; Ride, Walton Street/KC Stadium, Hull</a:t>
            </a:r>
          </a:p>
          <a:p>
            <a:endParaRPr lang="en-GB" b="1" dirty="0"/>
          </a:p>
          <a:p>
            <a:r>
              <a:rPr lang="en-GB" dirty="0"/>
              <a:t>Estimated ticket holders using facility: </a:t>
            </a:r>
            <a:r>
              <a:rPr lang="en-GB" dirty="0">
                <a:solidFill>
                  <a:srgbClr val="FF0000"/>
                </a:solidFill>
              </a:rPr>
              <a:t>5,500</a:t>
            </a:r>
          </a:p>
          <a:p>
            <a:r>
              <a:rPr lang="en-GB" dirty="0"/>
              <a:t>Two-way journey time to event: 90 minutes</a:t>
            </a:r>
          </a:p>
          <a:p>
            <a:endParaRPr lang="en-GB" b="1" dirty="0"/>
          </a:p>
        </p:txBody>
      </p:sp>
      <p:pic>
        <p:nvPicPr>
          <p:cNvPr id="3" name="Picture 2"/>
          <p:cNvPicPr>
            <a:picLocks noChangeAspect="1"/>
          </p:cNvPicPr>
          <p:nvPr/>
        </p:nvPicPr>
        <p:blipFill rotWithShape="1">
          <a:blip r:embed="rId2"/>
          <a:srcRect t="10723" b="5467"/>
          <a:stretch/>
        </p:blipFill>
        <p:spPr>
          <a:xfrm>
            <a:off x="0" y="1658112"/>
            <a:ext cx="12801600" cy="6705600"/>
          </a:xfrm>
          <a:prstGeom prst="rect">
            <a:avLst/>
          </a:prstGeom>
        </p:spPr>
      </p:pic>
      <p:sp>
        <p:nvSpPr>
          <p:cNvPr id="4" name="TextBox 3"/>
          <p:cNvSpPr txBox="1"/>
          <p:nvPr/>
        </p:nvSpPr>
        <p:spPr>
          <a:xfrm>
            <a:off x="2814270" y="2725018"/>
            <a:ext cx="1757412" cy="461665"/>
          </a:xfrm>
          <a:prstGeom prst="rect">
            <a:avLst/>
          </a:prstGeom>
          <a:solidFill>
            <a:schemeClr val="accent4">
              <a:lumMod val="60000"/>
              <a:lumOff val="40000"/>
            </a:schemeClr>
          </a:solidFill>
          <a:ln>
            <a:noFill/>
          </a:ln>
        </p:spPr>
        <p:txBody>
          <a:bodyPr wrap="square" rtlCol="0">
            <a:spAutoFit/>
          </a:bodyPr>
          <a:lstStyle/>
          <a:p>
            <a:pPr algn="ctr"/>
            <a:r>
              <a:rPr lang="en-GB" sz="1200" dirty="0"/>
              <a:t>Walton Street/KCS Site</a:t>
            </a:r>
          </a:p>
          <a:p>
            <a:pPr algn="ctr"/>
            <a:r>
              <a:rPr lang="en-GB" sz="1200" dirty="0"/>
              <a:t>(~1,700 parking spaces)</a:t>
            </a:r>
          </a:p>
        </p:txBody>
      </p:sp>
      <p:sp>
        <p:nvSpPr>
          <p:cNvPr id="5" name="Freeform: Shape 4"/>
          <p:cNvSpPr/>
          <p:nvPr/>
        </p:nvSpPr>
        <p:spPr>
          <a:xfrm>
            <a:off x="1834116" y="2121195"/>
            <a:ext cx="925033" cy="834656"/>
          </a:xfrm>
          <a:custGeom>
            <a:avLst/>
            <a:gdLst>
              <a:gd name="connsiteX0" fmla="*/ 0 w 925033"/>
              <a:gd name="connsiteY0" fmla="*/ 0 h 834656"/>
              <a:gd name="connsiteX1" fmla="*/ 196703 w 925033"/>
              <a:gd name="connsiteY1" fmla="*/ 834656 h 834656"/>
              <a:gd name="connsiteX2" fmla="*/ 382772 w 925033"/>
              <a:gd name="connsiteY2" fmla="*/ 776177 h 834656"/>
              <a:gd name="connsiteX3" fmla="*/ 542261 w 925033"/>
              <a:gd name="connsiteY3" fmla="*/ 749596 h 834656"/>
              <a:gd name="connsiteX4" fmla="*/ 701749 w 925033"/>
              <a:gd name="connsiteY4" fmla="*/ 765545 h 834656"/>
              <a:gd name="connsiteX5" fmla="*/ 754912 w 925033"/>
              <a:gd name="connsiteY5" fmla="*/ 723014 h 834656"/>
              <a:gd name="connsiteX6" fmla="*/ 802758 w 925033"/>
              <a:gd name="connsiteY6" fmla="*/ 669852 h 834656"/>
              <a:gd name="connsiteX7" fmla="*/ 845289 w 925033"/>
              <a:gd name="connsiteY7" fmla="*/ 568842 h 834656"/>
              <a:gd name="connsiteX8" fmla="*/ 914400 w 925033"/>
              <a:gd name="connsiteY8" fmla="*/ 515679 h 834656"/>
              <a:gd name="connsiteX9" fmla="*/ 925033 w 925033"/>
              <a:gd name="connsiteY9" fmla="*/ 489098 h 834656"/>
              <a:gd name="connsiteX10" fmla="*/ 717698 w 925033"/>
              <a:gd name="connsiteY10" fmla="*/ 334926 h 834656"/>
              <a:gd name="connsiteX11" fmla="*/ 526312 w 925033"/>
              <a:gd name="connsiteY11" fmla="*/ 228600 h 834656"/>
              <a:gd name="connsiteX12" fmla="*/ 372140 w 925033"/>
              <a:gd name="connsiteY12" fmla="*/ 132907 h 834656"/>
              <a:gd name="connsiteX13" fmla="*/ 223284 w 925033"/>
              <a:gd name="connsiteY13" fmla="*/ 79745 h 834656"/>
              <a:gd name="connsiteX14" fmla="*/ 85061 w 925033"/>
              <a:gd name="connsiteY14" fmla="*/ 15949 h 834656"/>
              <a:gd name="connsiteX15" fmla="*/ 0 w 925033"/>
              <a:gd name="connsiteY15" fmla="*/ 0 h 83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5033" h="834656">
                <a:moveTo>
                  <a:pt x="0" y="0"/>
                </a:moveTo>
                <a:lnTo>
                  <a:pt x="196703" y="834656"/>
                </a:lnTo>
                <a:lnTo>
                  <a:pt x="382772" y="776177"/>
                </a:lnTo>
                <a:lnTo>
                  <a:pt x="542261" y="749596"/>
                </a:lnTo>
                <a:lnTo>
                  <a:pt x="701749" y="765545"/>
                </a:lnTo>
                <a:lnTo>
                  <a:pt x="754912" y="723014"/>
                </a:lnTo>
                <a:lnTo>
                  <a:pt x="802758" y="669852"/>
                </a:lnTo>
                <a:lnTo>
                  <a:pt x="845289" y="568842"/>
                </a:lnTo>
                <a:lnTo>
                  <a:pt x="914400" y="515679"/>
                </a:lnTo>
                <a:lnTo>
                  <a:pt x="925033" y="489098"/>
                </a:lnTo>
                <a:lnTo>
                  <a:pt x="717698" y="334926"/>
                </a:lnTo>
                <a:lnTo>
                  <a:pt x="526312" y="228600"/>
                </a:lnTo>
                <a:lnTo>
                  <a:pt x="372140" y="132907"/>
                </a:lnTo>
                <a:lnTo>
                  <a:pt x="223284" y="79745"/>
                </a:lnTo>
                <a:lnTo>
                  <a:pt x="85061" y="15949"/>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p:cNvSpPr/>
          <p:nvPr/>
        </p:nvSpPr>
        <p:spPr>
          <a:xfrm>
            <a:off x="3242930" y="3455581"/>
            <a:ext cx="404037" cy="520996"/>
          </a:xfrm>
          <a:custGeom>
            <a:avLst/>
            <a:gdLst>
              <a:gd name="connsiteX0" fmla="*/ 0 w 404037"/>
              <a:gd name="connsiteY0" fmla="*/ 233917 h 520996"/>
              <a:gd name="connsiteX1" fmla="*/ 10633 w 404037"/>
              <a:gd name="connsiteY1" fmla="*/ 340242 h 520996"/>
              <a:gd name="connsiteX2" fmla="*/ 148856 w 404037"/>
              <a:gd name="connsiteY2" fmla="*/ 520996 h 520996"/>
              <a:gd name="connsiteX3" fmla="*/ 244549 w 404037"/>
              <a:gd name="connsiteY3" fmla="*/ 430619 h 520996"/>
              <a:gd name="connsiteX4" fmla="*/ 308344 w 404037"/>
              <a:gd name="connsiteY4" fmla="*/ 350875 h 520996"/>
              <a:gd name="connsiteX5" fmla="*/ 361507 w 404037"/>
              <a:gd name="connsiteY5" fmla="*/ 249866 h 520996"/>
              <a:gd name="connsiteX6" fmla="*/ 404037 w 404037"/>
              <a:gd name="connsiteY6" fmla="*/ 148856 h 520996"/>
              <a:gd name="connsiteX7" fmla="*/ 398721 w 404037"/>
              <a:gd name="connsiteY7" fmla="*/ 21266 h 520996"/>
              <a:gd name="connsiteX8" fmla="*/ 377456 w 404037"/>
              <a:gd name="connsiteY8" fmla="*/ 5317 h 520996"/>
              <a:gd name="connsiteX9" fmla="*/ 340242 w 404037"/>
              <a:gd name="connsiteY9" fmla="*/ 0 h 520996"/>
              <a:gd name="connsiteX10" fmla="*/ 281763 w 404037"/>
              <a:gd name="connsiteY10" fmla="*/ 79745 h 520996"/>
              <a:gd name="connsiteX11" fmla="*/ 191386 w 404037"/>
              <a:gd name="connsiteY11" fmla="*/ 164805 h 520996"/>
              <a:gd name="connsiteX12" fmla="*/ 106326 w 404037"/>
              <a:gd name="connsiteY12" fmla="*/ 202019 h 520996"/>
              <a:gd name="connsiteX13" fmla="*/ 0 w 404037"/>
              <a:gd name="connsiteY13" fmla="*/ 233917 h 52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4037" h="520996">
                <a:moveTo>
                  <a:pt x="0" y="233917"/>
                </a:moveTo>
                <a:lnTo>
                  <a:pt x="10633" y="340242"/>
                </a:lnTo>
                <a:lnTo>
                  <a:pt x="148856" y="520996"/>
                </a:lnTo>
                <a:lnTo>
                  <a:pt x="244549" y="430619"/>
                </a:lnTo>
                <a:lnTo>
                  <a:pt x="308344" y="350875"/>
                </a:lnTo>
                <a:lnTo>
                  <a:pt x="361507" y="249866"/>
                </a:lnTo>
                <a:lnTo>
                  <a:pt x="404037" y="148856"/>
                </a:lnTo>
                <a:lnTo>
                  <a:pt x="398721" y="21266"/>
                </a:lnTo>
                <a:lnTo>
                  <a:pt x="377456" y="5317"/>
                </a:lnTo>
                <a:lnTo>
                  <a:pt x="340242" y="0"/>
                </a:lnTo>
                <a:lnTo>
                  <a:pt x="281763" y="79745"/>
                </a:lnTo>
                <a:lnTo>
                  <a:pt x="191386" y="164805"/>
                </a:lnTo>
                <a:lnTo>
                  <a:pt x="106326" y="202019"/>
                </a:lnTo>
                <a:lnTo>
                  <a:pt x="0" y="233917"/>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7" name="Straight Arrow Connector 6"/>
          <p:cNvCxnSpPr>
            <a:cxnSpLocks/>
            <a:stCxn id="4" idx="1"/>
          </p:cNvCxnSpPr>
          <p:nvPr/>
        </p:nvCxnSpPr>
        <p:spPr>
          <a:xfrm flipH="1" flipV="1">
            <a:off x="2374710" y="2668137"/>
            <a:ext cx="439560" cy="287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3398293" y="3186683"/>
            <a:ext cx="248675" cy="600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a:off x="1796849" y="1763839"/>
            <a:ext cx="5531916" cy="2607471"/>
          </a:xfrm>
          <a:custGeom>
            <a:avLst/>
            <a:gdLst>
              <a:gd name="connsiteX0" fmla="*/ 5082416 w 5531916"/>
              <a:gd name="connsiteY0" fmla="*/ 915566 h 2607471"/>
              <a:gd name="connsiteX1" fmla="*/ 4199914 w 5531916"/>
              <a:gd name="connsiteY1" fmla="*/ 575324 h 2607471"/>
              <a:gd name="connsiteX2" fmla="*/ 3391839 w 5531916"/>
              <a:gd name="connsiteY2" fmla="*/ 288245 h 2607471"/>
              <a:gd name="connsiteX3" fmla="*/ 3094128 w 5531916"/>
              <a:gd name="connsiteY3" fmla="*/ 160654 h 2607471"/>
              <a:gd name="connsiteX4" fmla="*/ 2796416 w 5531916"/>
              <a:gd name="connsiteY4" fmla="*/ 86226 h 2607471"/>
              <a:gd name="connsiteX5" fmla="*/ 2594398 w 5531916"/>
              <a:gd name="connsiteY5" fmla="*/ 1166 h 2607471"/>
              <a:gd name="connsiteX6" fmla="*/ 2275421 w 5531916"/>
              <a:gd name="connsiteY6" fmla="*/ 43696 h 2607471"/>
              <a:gd name="connsiteX7" fmla="*/ 1722528 w 5531916"/>
              <a:gd name="connsiteY7" fmla="*/ 139389 h 2607471"/>
              <a:gd name="connsiteX8" fmla="*/ 1190900 w 5531916"/>
              <a:gd name="connsiteY8" fmla="*/ 171287 h 2607471"/>
              <a:gd name="connsiteX9" fmla="*/ 467886 w 5531916"/>
              <a:gd name="connsiteY9" fmla="*/ 256347 h 2607471"/>
              <a:gd name="connsiteX10" fmla="*/ 85114 w 5531916"/>
              <a:gd name="connsiteY10" fmla="*/ 288245 h 2607471"/>
              <a:gd name="connsiteX11" fmla="*/ 53 w 5531916"/>
              <a:gd name="connsiteY11" fmla="*/ 298877 h 2607471"/>
              <a:gd name="connsiteX12" fmla="*/ 74481 w 5531916"/>
              <a:gd name="connsiteY12" fmla="*/ 575324 h 2607471"/>
              <a:gd name="connsiteX13" fmla="*/ 202072 w 5531916"/>
              <a:gd name="connsiteY13" fmla="*/ 1287705 h 2607471"/>
              <a:gd name="connsiteX14" fmla="*/ 372193 w 5531916"/>
              <a:gd name="connsiteY14" fmla="*/ 1978821 h 2607471"/>
              <a:gd name="connsiteX15" fmla="*/ 446621 w 5531916"/>
              <a:gd name="connsiteY15" fmla="*/ 2265901 h 2607471"/>
              <a:gd name="connsiteX16" fmla="*/ 467886 w 5531916"/>
              <a:gd name="connsiteY16" fmla="*/ 2361594 h 2607471"/>
              <a:gd name="connsiteX17" fmla="*/ 1042044 w 5531916"/>
              <a:gd name="connsiteY17" fmla="*/ 2340328 h 2607471"/>
              <a:gd name="connsiteX18" fmla="*/ 1371653 w 5531916"/>
              <a:gd name="connsiteY18" fmla="*/ 2350961 h 2607471"/>
              <a:gd name="connsiteX19" fmla="*/ 1871384 w 5531916"/>
              <a:gd name="connsiteY19" fmla="*/ 2467919 h 2607471"/>
              <a:gd name="connsiteX20" fmla="*/ 2190360 w 5531916"/>
              <a:gd name="connsiteY20" fmla="*/ 2521082 h 2607471"/>
              <a:gd name="connsiteX21" fmla="*/ 2519970 w 5531916"/>
              <a:gd name="connsiteY21" fmla="*/ 2521082 h 2607471"/>
              <a:gd name="connsiteX22" fmla="*/ 2902742 w 5531916"/>
              <a:gd name="connsiteY22" fmla="*/ 2552980 h 2607471"/>
              <a:gd name="connsiteX23" fmla="*/ 3274881 w 5531916"/>
              <a:gd name="connsiteY23" fmla="*/ 2584877 h 2607471"/>
              <a:gd name="connsiteX24" fmla="*/ 3721449 w 5531916"/>
              <a:gd name="connsiteY24" fmla="*/ 2595510 h 2607471"/>
              <a:gd name="connsiteX25" fmla="*/ 4040425 w 5531916"/>
              <a:gd name="connsiteY25" fmla="*/ 2606142 h 2607471"/>
              <a:gd name="connsiteX26" fmla="*/ 4444463 w 5531916"/>
              <a:gd name="connsiteY26" fmla="*/ 2606142 h 2607471"/>
              <a:gd name="connsiteX27" fmla="*/ 4816602 w 5531916"/>
              <a:gd name="connsiteY27" fmla="*/ 2595510 h 2607471"/>
              <a:gd name="connsiteX28" fmla="*/ 5188742 w 5531916"/>
              <a:gd name="connsiteY28" fmla="*/ 2552980 h 2607471"/>
              <a:gd name="connsiteX29" fmla="*/ 5454556 w 5531916"/>
              <a:gd name="connsiteY29" fmla="*/ 2531714 h 2607471"/>
              <a:gd name="connsiteX30" fmla="*/ 5528984 w 5531916"/>
              <a:gd name="connsiteY30" fmla="*/ 2499817 h 2607471"/>
              <a:gd name="connsiteX31" fmla="*/ 5507718 w 5531916"/>
              <a:gd name="connsiteY31" fmla="*/ 2265901 h 2607471"/>
              <a:gd name="connsiteX32" fmla="*/ 5422658 w 5531916"/>
              <a:gd name="connsiteY32" fmla="*/ 2000087 h 2607471"/>
              <a:gd name="connsiteX33" fmla="*/ 5369495 w 5531916"/>
              <a:gd name="connsiteY33" fmla="*/ 1691742 h 2607471"/>
              <a:gd name="connsiteX34" fmla="*/ 5273802 w 5531916"/>
              <a:gd name="connsiteY34" fmla="*/ 1457826 h 2607471"/>
              <a:gd name="connsiteX35" fmla="*/ 5178109 w 5531916"/>
              <a:gd name="connsiteY35" fmla="*/ 1170747 h 2607471"/>
              <a:gd name="connsiteX36" fmla="*/ 5156844 w 5531916"/>
              <a:gd name="connsiteY36" fmla="*/ 1053789 h 2607471"/>
              <a:gd name="connsiteX37" fmla="*/ 5146211 w 5531916"/>
              <a:gd name="connsiteY37" fmla="*/ 926198 h 2607471"/>
              <a:gd name="connsiteX38" fmla="*/ 5135579 w 5531916"/>
              <a:gd name="connsiteY38" fmla="*/ 958096 h 260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31916" h="2607471">
                <a:moveTo>
                  <a:pt x="5082416" y="915566"/>
                </a:moveTo>
                <a:lnTo>
                  <a:pt x="4199914" y="575324"/>
                </a:lnTo>
                <a:cubicBezTo>
                  <a:pt x="3918151" y="470770"/>
                  <a:pt x="3576137" y="357357"/>
                  <a:pt x="3391839" y="288245"/>
                </a:cubicBezTo>
                <a:cubicBezTo>
                  <a:pt x="3207541" y="219133"/>
                  <a:pt x="3193365" y="194324"/>
                  <a:pt x="3094128" y="160654"/>
                </a:cubicBezTo>
                <a:cubicBezTo>
                  <a:pt x="2994891" y="126984"/>
                  <a:pt x="2879704" y="112807"/>
                  <a:pt x="2796416" y="86226"/>
                </a:cubicBezTo>
                <a:cubicBezTo>
                  <a:pt x="2713128" y="59645"/>
                  <a:pt x="2681230" y="8254"/>
                  <a:pt x="2594398" y="1166"/>
                </a:cubicBezTo>
                <a:cubicBezTo>
                  <a:pt x="2507565" y="-5922"/>
                  <a:pt x="2420733" y="20659"/>
                  <a:pt x="2275421" y="43696"/>
                </a:cubicBezTo>
                <a:cubicBezTo>
                  <a:pt x="2130109" y="66733"/>
                  <a:pt x="1903281" y="118124"/>
                  <a:pt x="1722528" y="139389"/>
                </a:cubicBezTo>
                <a:cubicBezTo>
                  <a:pt x="1541774" y="160654"/>
                  <a:pt x="1400007" y="151794"/>
                  <a:pt x="1190900" y="171287"/>
                </a:cubicBezTo>
                <a:cubicBezTo>
                  <a:pt x="981793" y="190780"/>
                  <a:pt x="652184" y="236854"/>
                  <a:pt x="467886" y="256347"/>
                </a:cubicBezTo>
                <a:cubicBezTo>
                  <a:pt x="283588" y="275840"/>
                  <a:pt x="163086" y="281157"/>
                  <a:pt x="85114" y="288245"/>
                </a:cubicBezTo>
                <a:cubicBezTo>
                  <a:pt x="7142" y="295333"/>
                  <a:pt x="1825" y="251031"/>
                  <a:pt x="53" y="298877"/>
                </a:cubicBezTo>
                <a:cubicBezTo>
                  <a:pt x="-1719" y="346723"/>
                  <a:pt x="40811" y="410519"/>
                  <a:pt x="74481" y="575324"/>
                </a:cubicBezTo>
                <a:cubicBezTo>
                  <a:pt x="108151" y="740129"/>
                  <a:pt x="152453" y="1053789"/>
                  <a:pt x="202072" y="1287705"/>
                </a:cubicBezTo>
                <a:cubicBezTo>
                  <a:pt x="251691" y="1521621"/>
                  <a:pt x="331435" y="1815788"/>
                  <a:pt x="372193" y="1978821"/>
                </a:cubicBezTo>
                <a:cubicBezTo>
                  <a:pt x="412951" y="2141854"/>
                  <a:pt x="430672" y="2202106"/>
                  <a:pt x="446621" y="2265901"/>
                </a:cubicBezTo>
                <a:cubicBezTo>
                  <a:pt x="462570" y="2329696"/>
                  <a:pt x="368649" y="2349190"/>
                  <a:pt x="467886" y="2361594"/>
                </a:cubicBezTo>
                <a:cubicBezTo>
                  <a:pt x="567123" y="2373998"/>
                  <a:pt x="891416" y="2342100"/>
                  <a:pt x="1042044" y="2340328"/>
                </a:cubicBezTo>
                <a:cubicBezTo>
                  <a:pt x="1192672" y="2338556"/>
                  <a:pt x="1233430" y="2329696"/>
                  <a:pt x="1371653" y="2350961"/>
                </a:cubicBezTo>
                <a:cubicBezTo>
                  <a:pt x="1509876" y="2372226"/>
                  <a:pt x="1734933" y="2439566"/>
                  <a:pt x="1871384" y="2467919"/>
                </a:cubicBezTo>
                <a:cubicBezTo>
                  <a:pt x="2007835" y="2496272"/>
                  <a:pt x="2082262" y="2512222"/>
                  <a:pt x="2190360" y="2521082"/>
                </a:cubicBezTo>
                <a:cubicBezTo>
                  <a:pt x="2298458" y="2529942"/>
                  <a:pt x="2401240" y="2515766"/>
                  <a:pt x="2519970" y="2521082"/>
                </a:cubicBezTo>
                <a:cubicBezTo>
                  <a:pt x="2638700" y="2526398"/>
                  <a:pt x="2902742" y="2552980"/>
                  <a:pt x="2902742" y="2552980"/>
                </a:cubicBezTo>
                <a:cubicBezTo>
                  <a:pt x="3028560" y="2563612"/>
                  <a:pt x="3138430" y="2577789"/>
                  <a:pt x="3274881" y="2584877"/>
                </a:cubicBezTo>
                <a:cubicBezTo>
                  <a:pt x="3411332" y="2591965"/>
                  <a:pt x="3721449" y="2595510"/>
                  <a:pt x="3721449" y="2595510"/>
                </a:cubicBezTo>
                <a:cubicBezTo>
                  <a:pt x="3849040" y="2599054"/>
                  <a:pt x="3919923" y="2604370"/>
                  <a:pt x="4040425" y="2606142"/>
                </a:cubicBezTo>
                <a:cubicBezTo>
                  <a:pt x="4160927" y="2607914"/>
                  <a:pt x="4315100" y="2607914"/>
                  <a:pt x="4444463" y="2606142"/>
                </a:cubicBezTo>
                <a:cubicBezTo>
                  <a:pt x="4573826" y="2604370"/>
                  <a:pt x="4692555" y="2604370"/>
                  <a:pt x="4816602" y="2595510"/>
                </a:cubicBezTo>
                <a:cubicBezTo>
                  <a:pt x="4940649" y="2586650"/>
                  <a:pt x="5082416" y="2563613"/>
                  <a:pt x="5188742" y="2552980"/>
                </a:cubicBezTo>
                <a:cubicBezTo>
                  <a:pt x="5295068" y="2542347"/>
                  <a:pt x="5397849" y="2540574"/>
                  <a:pt x="5454556" y="2531714"/>
                </a:cubicBezTo>
                <a:cubicBezTo>
                  <a:pt x="5511263" y="2522854"/>
                  <a:pt x="5520124" y="2544119"/>
                  <a:pt x="5528984" y="2499817"/>
                </a:cubicBezTo>
                <a:cubicBezTo>
                  <a:pt x="5537844" y="2455515"/>
                  <a:pt x="5525439" y="2349189"/>
                  <a:pt x="5507718" y="2265901"/>
                </a:cubicBezTo>
                <a:cubicBezTo>
                  <a:pt x="5489997" y="2182613"/>
                  <a:pt x="5445695" y="2095780"/>
                  <a:pt x="5422658" y="2000087"/>
                </a:cubicBezTo>
                <a:cubicBezTo>
                  <a:pt x="5399621" y="1904394"/>
                  <a:pt x="5394304" y="1782119"/>
                  <a:pt x="5369495" y="1691742"/>
                </a:cubicBezTo>
                <a:cubicBezTo>
                  <a:pt x="5344686" y="1601365"/>
                  <a:pt x="5305700" y="1544659"/>
                  <a:pt x="5273802" y="1457826"/>
                </a:cubicBezTo>
                <a:cubicBezTo>
                  <a:pt x="5241904" y="1370994"/>
                  <a:pt x="5197602" y="1238086"/>
                  <a:pt x="5178109" y="1170747"/>
                </a:cubicBezTo>
                <a:cubicBezTo>
                  <a:pt x="5158616" y="1103408"/>
                  <a:pt x="5162160" y="1094547"/>
                  <a:pt x="5156844" y="1053789"/>
                </a:cubicBezTo>
                <a:cubicBezTo>
                  <a:pt x="5151528" y="1013031"/>
                  <a:pt x="5149755" y="942147"/>
                  <a:pt x="5146211" y="926198"/>
                </a:cubicBezTo>
                <a:cubicBezTo>
                  <a:pt x="5142667" y="910249"/>
                  <a:pt x="5139123" y="934172"/>
                  <a:pt x="5135579" y="958096"/>
                </a:cubicBezTo>
              </a:path>
            </a:pathLst>
          </a:cu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Freeform: Shape 14"/>
          <p:cNvSpPr/>
          <p:nvPr/>
        </p:nvSpPr>
        <p:spPr>
          <a:xfrm>
            <a:off x="7028121" y="1679944"/>
            <a:ext cx="5348177" cy="1385421"/>
          </a:xfrm>
          <a:custGeom>
            <a:avLst/>
            <a:gdLst>
              <a:gd name="connsiteX0" fmla="*/ 0 w 5348177"/>
              <a:gd name="connsiteY0" fmla="*/ 1010093 h 1385421"/>
              <a:gd name="connsiteX1" fmla="*/ 308344 w 5348177"/>
              <a:gd name="connsiteY1" fmla="*/ 999461 h 1385421"/>
              <a:gd name="connsiteX2" fmla="*/ 542260 w 5348177"/>
              <a:gd name="connsiteY2" fmla="*/ 1041991 h 1385421"/>
              <a:gd name="connsiteX3" fmla="*/ 829339 w 5348177"/>
              <a:gd name="connsiteY3" fmla="*/ 1084521 h 1385421"/>
              <a:gd name="connsiteX4" fmla="*/ 1031358 w 5348177"/>
              <a:gd name="connsiteY4" fmla="*/ 1084521 h 1385421"/>
              <a:gd name="connsiteX5" fmla="*/ 1275907 w 5348177"/>
              <a:gd name="connsiteY5" fmla="*/ 1073889 h 1385421"/>
              <a:gd name="connsiteX6" fmla="*/ 1509823 w 5348177"/>
              <a:gd name="connsiteY6" fmla="*/ 1041991 h 1385421"/>
              <a:gd name="connsiteX7" fmla="*/ 1733107 w 5348177"/>
              <a:gd name="connsiteY7" fmla="*/ 1041991 h 1385421"/>
              <a:gd name="connsiteX8" fmla="*/ 1860698 w 5348177"/>
              <a:gd name="connsiteY8" fmla="*/ 1084521 h 1385421"/>
              <a:gd name="connsiteX9" fmla="*/ 2052084 w 5348177"/>
              <a:gd name="connsiteY9" fmla="*/ 1190847 h 1385421"/>
              <a:gd name="connsiteX10" fmla="*/ 2222205 w 5348177"/>
              <a:gd name="connsiteY10" fmla="*/ 1275907 h 1385421"/>
              <a:gd name="connsiteX11" fmla="*/ 2371060 w 5348177"/>
              <a:gd name="connsiteY11" fmla="*/ 1350335 h 1385421"/>
              <a:gd name="connsiteX12" fmla="*/ 2594344 w 5348177"/>
              <a:gd name="connsiteY12" fmla="*/ 1382233 h 1385421"/>
              <a:gd name="connsiteX13" fmla="*/ 2828260 w 5348177"/>
              <a:gd name="connsiteY13" fmla="*/ 1275907 h 1385421"/>
              <a:gd name="connsiteX14" fmla="*/ 3136605 w 5348177"/>
              <a:gd name="connsiteY14" fmla="*/ 1201479 h 1385421"/>
              <a:gd name="connsiteX15" fmla="*/ 3381153 w 5348177"/>
              <a:gd name="connsiteY15" fmla="*/ 1169582 h 1385421"/>
              <a:gd name="connsiteX16" fmla="*/ 3827721 w 5348177"/>
              <a:gd name="connsiteY16" fmla="*/ 1127051 h 1385421"/>
              <a:gd name="connsiteX17" fmla="*/ 4167963 w 5348177"/>
              <a:gd name="connsiteY17" fmla="*/ 1084521 h 1385421"/>
              <a:gd name="connsiteX18" fmla="*/ 4316819 w 5348177"/>
              <a:gd name="connsiteY18" fmla="*/ 1041991 h 1385421"/>
              <a:gd name="connsiteX19" fmla="*/ 4625163 w 5348177"/>
              <a:gd name="connsiteY19" fmla="*/ 733647 h 1385421"/>
              <a:gd name="connsiteX20" fmla="*/ 4827181 w 5348177"/>
              <a:gd name="connsiteY20" fmla="*/ 520996 h 1385421"/>
              <a:gd name="connsiteX21" fmla="*/ 5039832 w 5348177"/>
              <a:gd name="connsiteY21" fmla="*/ 297712 h 1385421"/>
              <a:gd name="connsiteX22" fmla="*/ 5348177 w 5348177"/>
              <a:gd name="connsiteY22" fmla="*/ 0 h 138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48177" h="1385421">
                <a:moveTo>
                  <a:pt x="0" y="1010093"/>
                </a:moveTo>
                <a:cubicBezTo>
                  <a:pt x="108983" y="1002119"/>
                  <a:pt x="217967" y="994145"/>
                  <a:pt x="308344" y="999461"/>
                </a:cubicBezTo>
                <a:cubicBezTo>
                  <a:pt x="398721" y="1004777"/>
                  <a:pt x="455428" y="1027814"/>
                  <a:pt x="542260" y="1041991"/>
                </a:cubicBezTo>
                <a:cubicBezTo>
                  <a:pt x="629092" y="1056168"/>
                  <a:pt x="747823" y="1077433"/>
                  <a:pt x="829339" y="1084521"/>
                </a:cubicBezTo>
                <a:cubicBezTo>
                  <a:pt x="910855" y="1091609"/>
                  <a:pt x="956930" y="1086293"/>
                  <a:pt x="1031358" y="1084521"/>
                </a:cubicBezTo>
                <a:cubicBezTo>
                  <a:pt x="1105786" y="1082749"/>
                  <a:pt x="1196163" y="1080977"/>
                  <a:pt x="1275907" y="1073889"/>
                </a:cubicBezTo>
                <a:cubicBezTo>
                  <a:pt x="1355651" y="1066801"/>
                  <a:pt x="1433623" y="1047307"/>
                  <a:pt x="1509823" y="1041991"/>
                </a:cubicBezTo>
                <a:cubicBezTo>
                  <a:pt x="1586023" y="1036675"/>
                  <a:pt x="1674628" y="1034903"/>
                  <a:pt x="1733107" y="1041991"/>
                </a:cubicBezTo>
                <a:cubicBezTo>
                  <a:pt x="1791586" y="1049079"/>
                  <a:pt x="1807535" y="1059712"/>
                  <a:pt x="1860698" y="1084521"/>
                </a:cubicBezTo>
                <a:cubicBezTo>
                  <a:pt x="1913861" y="1109330"/>
                  <a:pt x="1991833" y="1158949"/>
                  <a:pt x="2052084" y="1190847"/>
                </a:cubicBezTo>
                <a:cubicBezTo>
                  <a:pt x="2112335" y="1222745"/>
                  <a:pt x="2222205" y="1275907"/>
                  <a:pt x="2222205" y="1275907"/>
                </a:cubicBezTo>
                <a:cubicBezTo>
                  <a:pt x="2275368" y="1302488"/>
                  <a:pt x="2309037" y="1332614"/>
                  <a:pt x="2371060" y="1350335"/>
                </a:cubicBezTo>
                <a:cubicBezTo>
                  <a:pt x="2433083" y="1368056"/>
                  <a:pt x="2518144" y="1394638"/>
                  <a:pt x="2594344" y="1382233"/>
                </a:cubicBezTo>
                <a:cubicBezTo>
                  <a:pt x="2670544" y="1369828"/>
                  <a:pt x="2737883" y="1306033"/>
                  <a:pt x="2828260" y="1275907"/>
                </a:cubicBezTo>
                <a:cubicBezTo>
                  <a:pt x="2918637" y="1245781"/>
                  <a:pt x="3044456" y="1219200"/>
                  <a:pt x="3136605" y="1201479"/>
                </a:cubicBezTo>
                <a:cubicBezTo>
                  <a:pt x="3228754" y="1183758"/>
                  <a:pt x="3265967" y="1181987"/>
                  <a:pt x="3381153" y="1169582"/>
                </a:cubicBezTo>
                <a:cubicBezTo>
                  <a:pt x="3496339" y="1157177"/>
                  <a:pt x="3696586" y="1141228"/>
                  <a:pt x="3827721" y="1127051"/>
                </a:cubicBezTo>
                <a:cubicBezTo>
                  <a:pt x="3958856" y="1112874"/>
                  <a:pt x="4086447" y="1098698"/>
                  <a:pt x="4167963" y="1084521"/>
                </a:cubicBezTo>
                <a:cubicBezTo>
                  <a:pt x="4249479" y="1070344"/>
                  <a:pt x="4240619" y="1100470"/>
                  <a:pt x="4316819" y="1041991"/>
                </a:cubicBezTo>
                <a:cubicBezTo>
                  <a:pt x="4393019" y="983512"/>
                  <a:pt x="4540103" y="820479"/>
                  <a:pt x="4625163" y="733647"/>
                </a:cubicBezTo>
                <a:cubicBezTo>
                  <a:pt x="4710223" y="646814"/>
                  <a:pt x="4827181" y="520996"/>
                  <a:pt x="4827181" y="520996"/>
                </a:cubicBezTo>
                <a:cubicBezTo>
                  <a:pt x="4896292" y="448340"/>
                  <a:pt x="4952999" y="384545"/>
                  <a:pt x="5039832" y="297712"/>
                </a:cubicBezTo>
                <a:cubicBezTo>
                  <a:pt x="5126665" y="210879"/>
                  <a:pt x="5237421" y="105439"/>
                  <a:pt x="5348177" y="0"/>
                </a:cubicBezTo>
              </a:path>
            </a:pathLst>
          </a:cu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659276" y="4571208"/>
            <a:ext cx="1345630" cy="830997"/>
          </a:xfrm>
          <a:prstGeom prst="rect">
            <a:avLst/>
          </a:prstGeom>
          <a:solidFill>
            <a:schemeClr val="accent4">
              <a:lumMod val="60000"/>
              <a:lumOff val="40000"/>
            </a:schemeClr>
          </a:solidFill>
          <a:ln>
            <a:noFill/>
          </a:ln>
        </p:spPr>
        <p:txBody>
          <a:bodyPr wrap="square" rtlCol="0">
            <a:spAutoFit/>
          </a:bodyPr>
          <a:lstStyle/>
          <a:p>
            <a:pPr algn="ctr"/>
            <a:r>
              <a:rPr lang="en-GB" sz="1200" b="1" u="sng" dirty="0"/>
              <a:t>Walton Street</a:t>
            </a:r>
          </a:p>
          <a:p>
            <a:pPr algn="ctr"/>
            <a:r>
              <a:rPr lang="en-GB" sz="1200" dirty="0"/>
              <a:t>Proposed shuttle bus pick up/ drop off</a:t>
            </a:r>
          </a:p>
        </p:txBody>
      </p:sp>
      <p:cxnSp>
        <p:nvCxnSpPr>
          <p:cNvPr id="17" name="Straight Arrow Connector 16"/>
          <p:cNvCxnSpPr>
            <a:cxnSpLocks/>
            <a:endCxn id="14" idx="13"/>
          </p:cNvCxnSpPr>
          <p:nvPr/>
        </p:nvCxnSpPr>
        <p:spPr>
          <a:xfrm flipV="1">
            <a:off x="1344039" y="3051544"/>
            <a:ext cx="654882" cy="1519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04801" y="2592270"/>
            <a:ext cx="4762" cy="2377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flipH="1">
            <a:off x="233351" y="2773052"/>
            <a:ext cx="152423" cy="276999"/>
          </a:xfrm>
          <a:prstGeom prst="rect">
            <a:avLst/>
          </a:prstGeom>
          <a:noFill/>
          <a:ln>
            <a:noFill/>
          </a:ln>
        </p:spPr>
        <p:txBody>
          <a:bodyPr wrap="square" rtlCol="0">
            <a:spAutoFit/>
          </a:bodyPr>
          <a:lstStyle/>
          <a:p>
            <a:pPr algn="ctr"/>
            <a:r>
              <a:rPr lang="en-GB" sz="1200" b="1" dirty="0"/>
              <a:t>N</a:t>
            </a:r>
            <a:endParaRPr lang="en-GB" sz="1200" dirty="0"/>
          </a:p>
        </p:txBody>
      </p:sp>
      <p:sp>
        <p:nvSpPr>
          <p:cNvPr id="22" name="Isosceles Triangle 21"/>
          <p:cNvSpPr/>
          <p:nvPr/>
        </p:nvSpPr>
        <p:spPr>
          <a:xfrm rot="5400000">
            <a:off x="6057958" y="4263025"/>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p:cNvSpPr/>
          <p:nvPr/>
        </p:nvSpPr>
        <p:spPr>
          <a:xfrm rot="5400000">
            <a:off x="3122038" y="4029602"/>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p:cNvSpPr/>
          <p:nvPr/>
        </p:nvSpPr>
        <p:spPr>
          <a:xfrm rot="10038026">
            <a:off x="2076078" y="3607795"/>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p:cNvSpPr/>
          <p:nvPr/>
        </p:nvSpPr>
        <p:spPr>
          <a:xfrm rot="10038026">
            <a:off x="1825155" y="2437025"/>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Isosceles Triangle 25"/>
          <p:cNvSpPr/>
          <p:nvPr/>
        </p:nvSpPr>
        <p:spPr>
          <a:xfrm rot="15742287">
            <a:off x="3282433" y="1811539"/>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Isosceles Triangle 26"/>
          <p:cNvSpPr/>
          <p:nvPr/>
        </p:nvSpPr>
        <p:spPr>
          <a:xfrm rot="17612751">
            <a:off x="5448485" y="2079094"/>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Isosceles Triangle 27"/>
          <p:cNvSpPr/>
          <p:nvPr/>
        </p:nvSpPr>
        <p:spPr>
          <a:xfrm rot="4754621">
            <a:off x="8387147" y="2606669"/>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p:cNvSpPr/>
          <p:nvPr/>
        </p:nvSpPr>
        <p:spPr>
          <a:xfrm rot="2469904">
            <a:off x="11464410" y="2412587"/>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p:cNvSpPr/>
          <p:nvPr/>
        </p:nvSpPr>
        <p:spPr>
          <a:xfrm rot="15570713">
            <a:off x="10891512" y="2676526"/>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p:cNvSpPr/>
          <p:nvPr/>
        </p:nvSpPr>
        <p:spPr>
          <a:xfrm rot="17106182">
            <a:off x="7578448" y="2622612"/>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p:cNvSpPr txBox="1"/>
          <p:nvPr/>
        </p:nvSpPr>
        <p:spPr>
          <a:xfrm>
            <a:off x="7262813" y="8431649"/>
            <a:ext cx="5538787" cy="1169551"/>
          </a:xfrm>
          <a:prstGeom prst="rect">
            <a:avLst/>
          </a:prstGeom>
          <a:solidFill>
            <a:schemeClr val="bg1"/>
          </a:solidFill>
          <a:ln>
            <a:solidFill>
              <a:schemeClr val="bg1">
                <a:lumMod val="50000"/>
              </a:schemeClr>
            </a:solidFill>
          </a:ln>
        </p:spPr>
        <p:txBody>
          <a:bodyPr wrap="square" rtlCol="0">
            <a:spAutoFit/>
          </a:bodyPr>
          <a:lstStyle/>
          <a:p>
            <a:r>
              <a:rPr lang="en-GB" sz="1400" b="1" u="sng" dirty="0"/>
              <a:t>KEY</a:t>
            </a:r>
          </a:p>
          <a:p>
            <a:r>
              <a:rPr lang="en-GB" sz="1400" dirty="0"/>
              <a:t>Proposed bus shuttle route</a:t>
            </a:r>
          </a:p>
          <a:p>
            <a:endParaRPr lang="en-GB" sz="1400" dirty="0"/>
          </a:p>
          <a:p>
            <a:r>
              <a:rPr lang="en-GB" sz="1400" dirty="0"/>
              <a:t>Direction of shuttle bus</a:t>
            </a:r>
          </a:p>
          <a:p>
            <a:endParaRPr lang="en-GB" sz="1400" dirty="0"/>
          </a:p>
        </p:txBody>
      </p:sp>
      <p:cxnSp>
        <p:nvCxnSpPr>
          <p:cNvPr id="33" name="Straight Connector 32"/>
          <p:cNvCxnSpPr/>
          <p:nvPr/>
        </p:nvCxnSpPr>
        <p:spPr>
          <a:xfrm>
            <a:off x="11045215" y="8801750"/>
            <a:ext cx="1207828" cy="0"/>
          </a:xfrm>
          <a:prstGeom prst="line">
            <a:avLst/>
          </a:pr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cxnSp>
      <p:sp>
        <p:nvSpPr>
          <p:cNvPr id="34" name="Isosceles Triangle 33"/>
          <p:cNvSpPr/>
          <p:nvPr/>
        </p:nvSpPr>
        <p:spPr>
          <a:xfrm rot="5400000">
            <a:off x="11568742" y="9114550"/>
            <a:ext cx="156411" cy="2165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8537748" y="51899"/>
            <a:ext cx="4332949" cy="246221"/>
          </a:xfrm>
          <a:prstGeom prst="rect">
            <a:avLst/>
          </a:prstGeom>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1000" dirty="0"/>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5326"/>
            <a:ext cx="1801368" cy="539496"/>
          </a:xfrm>
          <a:prstGeom prst="rect">
            <a:avLst/>
          </a:prstGeom>
        </p:spPr>
      </p:pic>
      <p:sp>
        <p:nvSpPr>
          <p:cNvPr id="38" name="TextBox 37"/>
          <p:cNvSpPr txBox="1"/>
          <p:nvPr/>
        </p:nvSpPr>
        <p:spPr>
          <a:xfrm>
            <a:off x="11155694" y="1207363"/>
            <a:ext cx="1444502" cy="461665"/>
          </a:xfrm>
          <a:prstGeom prst="rect">
            <a:avLst/>
          </a:prstGeom>
          <a:solidFill>
            <a:schemeClr val="bg1"/>
          </a:solidFill>
          <a:ln>
            <a:solidFill>
              <a:schemeClr val="tx1"/>
            </a:solidFill>
          </a:ln>
        </p:spPr>
        <p:txBody>
          <a:bodyPr wrap="square" rtlCol="0">
            <a:spAutoFit/>
          </a:bodyPr>
          <a:lstStyle/>
          <a:p>
            <a:pPr algn="ctr"/>
            <a:r>
              <a:rPr lang="en-GB" sz="1200" dirty="0"/>
              <a:t>To/from Burton Constable</a:t>
            </a:r>
          </a:p>
        </p:txBody>
      </p:sp>
    </p:spTree>
    <p:extLst>
      <p:ext uri="{BB962C8B-B14F-4D97-AF65-F5344CB8AC3E}">
        <p14:creationId xmlns:p14="http://schemas.microsoft.com/office/powerpoint/2010/main" val="2859303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EC819640-000B-437B-AC74-A8DDC32B791A}"/>
</file>

<file path=customXml/itemProps2.xml><?xml version="1.0" encoding="utf-8"?>
<ds:datastoreItem xmlns:ds="http://schemas.openxmlformats.org/officeDocument/2006/customXml" ds:itemID="{1EB1F403-19D7-438F-80B1-D4FDC58DE367}"/>
</file>

<file path=customXml/itemProps3.xml><?xml version="1.0" encoding="utf-8"?>
<ds:datastoreItem xmlns:ds="http://schemas.openxmlformats.org/officeDocument/2006/customXml" ds:itemID="{4FDA6504-DFBF-41FE-98CB-DD36C7E2A880}"/>
</file>

<file path=docProps/app.xml><?xml version="1.0" encoding="utf-8"?>
<Properties xmlns="http://schemas.openxmlformats.org/officeDocument/2006/extended-properties" xmlns:vt="http://schemas.openxmlformats.org/officeDocument/2006/docPropsVTypes">
  <Template>Office Theme</Template>
  <TotalTime>5083</TotalTime>
  <Words>2995</Words>
  <Application>Microsoft Office PowerPoint</Application>
  <PresentationFormat>A3 Paper (297x420 mm)</PresentationFormat>
  <Paragraphs>302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Radio 1 Big Weekend Burton Constable Hall Saturday 27th May and Sunday 28th May 2017</vt:lpstr>
      <vt:lpstr>General Arrangements</vt:lpstr>
      <vt:lpstr>PowerPoint Presentation</vt:lpstr>
      <vt:lpstr>Proposed Shuttle Bus Operations</vt:lpstr>
      <vt:lpstr>Proposed Shuttle Bus Route Details</vt:lpstr>
      <vt:lpstr>Proposed Shuttle Bus Operations (Entry Phase) </vt:lpstr>
      <vt:lpstr>Proposed Shuttle Bus Operations (Exit Phase) </vt:lpstr>
      <vt:lpstr>PowerPoint Presentation</vt:lpstr>
      <vt:lpstr>PowerPoint Presentation</vt:lpstr>
      <vt:lpstr>PowerPoint Presentation</vt:lpstr>
      <vt:lpstr>PowerPoint Presentation</vt:lpstr>
      <vt:lpstr>Proposed Local Area Traffic Management Plan (LATMP)</vt:lpstr>
      <vt:lpstr>Proposed Local Area Traffic Management Plan (LATMP) continued…</vt:lpstr>
      <vt:lpstr>PowerPoint Presentation</vt:lpstr>
      <vt:lpstr>PowerPoint Presentation</vt:lpstr>
      <vt:lpstr>PowerPoint Presentation</vt:lpstr>
      <vt:lpstr>PowerPoint Presentation</vt:lpstr>
      <vt:lpstr>Other traffic and transport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Wilson</dc:creator>
  <cp:lastModifiedBy>Clay Chris (2017)</cp:lastModifiedBy>
  <cp:revision>213</cp:revision>
  <cp:lastPrinted>2017-03-17T09:34:06Z</cp:lastPrinted>
  <dcterms:created xsi:type="dcterms:W3CDTF">2017-02-02T07:58:34Z</dcterms:created>
  <dcterms:modified xsi:type="dcterms:W3CDTF">2017-05-03T13:33:55Z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