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9" r:id="rId5"/>
    <p:sldId id="258" r:id="rId6"/>
    <p:sldId id="260" r:id="rId7"/>
    <p:sldId id="261" r:id="rId8"/>
    <p:sldId id="263" r:id="rId9"/>
    <p:sldId id="262" r:id="rId10"/>
    <p:sldId id="264" r:id="rId11"/>
    <p:sldId id="265" r:id="rId12"/>
    <p:sldId id="269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>
        <p:scale>
          <a:sx n="62" d="100"/>
          <a:sy n="62" d="100"/>
        </p:scale>
        <p:origin x="1740" y="1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46A0-15EB-4B29-A09B-5D8CD2B06738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BD74-5769-48D2-AD40-4DB96DE9D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11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46A0-15EB-4B29-A09B-5D8CD2B06738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BD74-5769-48D2-AD40-4DB96DE9D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708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46A0-15EB-4B29-A09B-5D8CD2B06738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BD74-5769-48D2-AD40-4DB96DE9D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32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46A0-15EB-4B29-A09B-5D8CD2B06738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BD74-5769-48D2-AD40-4DB96DE9D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246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46A0-15EB-4B29-A09B-5D8CD2B06738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BD74-5769-48D2-AD40-4DB96DE9D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230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46A0-15EB-4B29-A09B-5D8CD2B06738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BD74-5769-48D2-AD40-4DB96DE9D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4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46A0-15EB-4B29-A09B-5D8CD2B06738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BD74-5769-48D2-AD40-4DB96DE9D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782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46A0-15EB-4B29-A09B-5D8CD2B06738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BD74-5769-48D2-AD40-4DB96DE9D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024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46A0-15EB-4B29-A09B-5D8CD2B06738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BD74-5769-48D2-AD40-4DB96DE9D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724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46A0-15EB-4B29-A09B-5D8CD2B06738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BD74-5769-48D2-AD40-4DB96DE9D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464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46A0-15EB-4B29-A09B-5D8CD2B06738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BD74-5769-48D2-AD40-4DB96DE9D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457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D46A0-15EB-4B29-A09B-5D8CD2B06738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EBD74-5769-48D2-AD40-4DB96DE9D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6361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jpg"/><Relationship Id="rId7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jpg"/><Relationship Id="rId7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.jpg"/><Relationship Id="rId7" Type="http://schemas.openxmlformats.org/officeDocument/2006/relationships/image" Target="../media/image8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g"/><Relationship Id="rId7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57" y="182020"/>
            <a:ext cx="2443304" cy="935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22" y="4874004"/>
            <a:ext cx="2646199" cy="18707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2396" y="1526796"/>
            <a:ext cx="98486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b="1" dirty="0"/>
              <a:t>PRINCIPAL AMBITIONS</a:t>
            </a:r>
          </a:p>
          <a:p>
            <a:r>
              <a:rPr lang="en-GB" dirty="0"/>
              <a:t>a new celebration of the creativity, cultural diversity and future of the North</a:t>
            </a:r>
          </a:p>
          <a:p>
            <a:endParaRPr lang="en-GB" dirty="0"/>
          </a:p>
          <a:p>
            <a:r>
              <a:rPr lang="en-GB" dirty="0"/>
              <a:t>Performances, installations and events promoting ground-breaking, innovative and pioneering artists, and bringing them to a new audience</a:t>
            </a:r>
          </a:p>
          <a:p>
            <a:endParaRPr lang="en-GB" dirty="0"/>
          </a:p>
          <a:p>
            <a:r>
              <a:rPr lang="en-GB" dirty="0"/>
              <a:t>Creating an event that really gets industry and artists talking about future collaborations and how they imagine the future of the North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3210" y="349070"/>
            <a:ext cx="9900762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1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future everything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412" y="4969037"/>
            <a:ext cx="1680678" cy="168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57" y="182020"/>
            <a:ext cx="2443304" cy="935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22" y="4874004"/>
            <a:ext cx="2646199" cy="18707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47875" y="470902"/>
            <a:ext cx="9848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SUBSTANCE FESTIVAL </a:t>
            </a:r>
          </a:p>
          <a:p>
            <a:r>
              <a:rPr lang="en-GB" dirty="0"/>
              <a:t>CELEBRATING CULTURE, CREATIVITY AND FUTURE OF THE NORTH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8171" y="1277720"/>
            <a:ext cx="4842620" cy="3970318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FILM FESTIVAL</a:t>
            </a:r>
          </a:p>
          <a:p>
            <a:endParaRPr lang="en-GB" b="1" dirty="0"/>
          </a:p>
          <a:p>
            <a:r>
              <a:rPr lang="en-GB" b="1" dirty="0"/>
              <a:t>WHAT IS IT: </a:t>
            </a:r>
          </a:p>
          <a:p>
            <a:endParaRPr lang="en-GB" b="1" dirty="0"/>
          </a:p>
          <a:p>
            <a:r>
              <a:rPr lang="en-GB" b="1" dirty="0"/>
              <a:t>Three things</a:t>
            </a:r>
          </a:p>
          <a:p>
            <a:endParaRPr lang="en-GB" b="1" dirty="0"/>
          </a:p>
          <a:p>
            <a:r>
              <a:rPr lang="en-GB" b="1" dirty="0"/>
              <a:t>Showcase emerging northern film makers</a:t>
            </a:r>
          </a:p>
          <a:p>
            <a:endParaRPr lang="en-GB" b="1" dirty="0"/>
          </a:p>
          <a:p>
            <a:r>
              <a:rPr lang="en-GB" b="1" dirty="0"/>
              <a:t>Respond to Martin Parr’s Portrait of the City</a:t>
            </a:r>
          </a:p>
          <a:p>
            <a:endParaRPr lang="en-GB" b="1" dirty="0"/>
          </a:p>
          <a:p>
            <a:r>
              <a:rPr lang="en-GB" b="1" dirty="0"/>
              <a:t>Guest curation from a well known name</a:t>
            </a:r>
          </a:p>
          <a:p>
            <a:r>
              <a:rPr lang="en-GB" b="1" dirty="0"/>
              <a:t>(talking to Ken Loach, Julian Barrett, Reece </a:t>
            </a:r>
            <a:r>
              <a:rPr lang="en-GB" b="1" dirty="0" err="1"/>
              <a:t>Shearsmith</a:t>
            </a:r>
            <a:r>
              <a:rPr lang="en-GB" b="1" dirty="0"/>
              <a:t>, Lauren Laverne currently)</a:t>
            </a:r>
          </a:p>
          <a:p>
            <a:endParaRPr lang="en-GB" b="1" dirty="0"/>
          </a:p>
        </p:txBody>
      </p:sp>
      <p:pic>
        <p:nvPicPr>
          <p:cNvPr id="1032" name="Picture 8" descr="Image result for blast theory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012" y="5959475"/>
            <a:ext cx="32004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MARSHMALLOW LASER FEA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909" y="5851377"/>
            <a:ext cx="1903932" cy="78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80777" y="1782504"/>
            <a:ext cx="6382871" cy="2862322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HOW</a:t>
            </a:r>
          </a:p>
          <a:p>
            <a:r>
              <a:rPr lang="en-GB" b="1" dirty="0"/>
              <a:t>Premiere of Sean Macalister’s new film</a:t>
            </a:r>
          </a:p>
          <a:p>
            <a:endParaRPr lang="en-GB" b="1" dirty="0"/>
          </a:p>
          <a:p>
            <a:r>
              <a:rPr lang="en-GB" b="1" dirty="0"/>
              <a:t>Around this a series of films that react to the social realism and grittiness of the north</a:t>
            </a:r>
          </a:p>
          <a:p>
            <a:endParaRPr lang="en-GB" b="1" dirty="0"/>
          </a:p>
          <a:p>
            <a:r>
              <a:rPr lang="en-GB" b="1" dirty="0"/>
              <a:t>Guest curator who will choose a few films and talk about their relevance to the rest of the festival. Either choosing those new film makers or films that have significance with the future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3243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57" y="182020"/>
            <a:ext cx="2443304" cy="935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22" y="4874004"/>
            <a:ext cx="2646199" cy="18707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47875" y="470902"/>
            <a:ext cx="9848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SUBSTANCE FESTIVAL </a:t>
            </a:r>
          </a:p>
          <a:p>
            <a:r>
              <a:rPr lang="en-GB" dirty="0"/>
              <a:t>CELEBRATING CULTURE, CREATIVITY AND FUTURE OF THE NORTH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76748" y="1266517"/>
            <a:ext cx="276001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SPECTACLE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pic>
        <p:nvPicPr>
          <p:cNvPr id="1030" name="Picture 6" descr="Image result for future everything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412" y="4969037"/>
            <a:ext cx="1680678" cy="168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blast theory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012" y="5959475"/>
            <a:ext cx="32004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MARSHMALLOW LASER FEA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909" y="5851377"/>
            <a:ext cx="1903932" cy="78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b="9395"/>
          <a:stretch/>
        </p:blipFill>
        <p:spPr>
          <a:xfrm>
            <a:off x="545688" y="2239095"/>
            <a:ext cx="3666737" cy="27216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/>
          <a:srcRect l="26412" t="6121" r="25706" b="8908"/>
          <a:stretch/>
        </p:blipFill>
        <p:spPr>
          <a:xfrm>
            <a:off x="758522" y="5367235"/>
            <a:ext cx="1311929" cy="13096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86012" y="2030278"/>
            <a:ext cx="287716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PERFORMANCE OF 20 YEARS OF WARP RECORDS LIVE FROM THE HUMBER BRIDGE ANCHORAGE. THIS WILL BE BROADCAST LIVE TO A POTENTIAL AUDIENCE OF 3 MILLION. ALSO STREAMED LIVE INTO CITY HALL ON SATURDAY AFTERNOON</a:t>
            </a:r>
          </a:p>
          <a:p>
            <a:endParaRPr lang="en-GB" dirty="0"/>
          </a:p>
        </p:txBody>
      </p:sp>
      <p:pic>
        <p:nvPicPr>
          <p:cNvPr id="9218" name="Picture 2" descr="Image result for concrete blocks humber brid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412" y="2266701"/>
            <a:ext cx="4095341" cy="273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427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57" y="182020"/>
            <a:ext cx="2443304" cy="935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22" y="4874004"/>
            <a:ext cx="2646199" cy="18707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47875" y="470902"/>
            <a:ext cx="9848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SUBSTANCE FESTIVAL </a:t>
            </a:r>
          </a:p>
          <a:p>
            <a:r>
              <a:rPr lang="en-GB" dirty="0"/>
              <a:t>CELEBRATING CULTURE, CREATIVITY AND FUTURE OF THE NORTH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98563" y="1266517"/>
            <a:ext cx="342512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SORE HEADS &amp; AFTERSHOW PARTIES</a:t>
            </a:r>
          </a:p>
          <a:p>
            <a:endParaRPr lang="en-GB" b="1" dirty="0"/>
          </a:p>
          <a:p>
            <a:pPr algn="ctr"/>
            <a:r>
              <a:rPr lang="en-GB" b="1" dirty="0"/>
              <a:t>A CRUCIAL ELEMENT OF THE WEEKEND WILL BE THESE. WE WILL WORK WITH LOCAL PROMOTERS AND VENUES TO MAKE SURE THEY ARE PROGRAMMING EVENTS AROUND THE FESTIVAL TO FACILITATE THIS ACTIVITY. 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PEOPLE SHOULD BE COMING FOR THE CONFERENCE AND MAKING A WEEKEND OF IT</a:t>
            </a:r>
          </a:p>
          <a:p>
            <a:endParaRPr lang="en-GB" b="1" dirty="0"/>
          </a:p>
          <a:p>
            <a:endParaRPr lang="en-GB" b="1" dirty="0"/>
          </a:p>
        </p:txBody>
      </p:sp>
      <p:pic>
        <p:nvPicPr>
          <p:cNvPr id="1030" name="Picture 6" descr="Image result for future everything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412" y="4969037"/>
            <a:ext cx="1680678" cy="168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blast theory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012" y="5959475"/>
            <a:ext cx="32004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MARSHMALLOW LASER FEA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909" y="5851377"/>
            <a:ext cx="1903932" cy="78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l="26412" t="6121" r="25706" b="8908"/>
          <a:stretch/>
        </p:blipFill>
        <p:spPr>
          <a:xfrm>
            <a:off x="758522" y="5367235"/>
            <a:ext cx="1311929" cy="1309607"/>
          </a:xfrm>
          <a:prstGeom prst="rect">
            <a:avLst/>
          </a:prstGeom>
        </p:spPr>
      </p:pic>
      <p:pic>
        <p:nvPicPr>
          <p:cNvPr id="13314" name="Picture 2" descr="Image result for FUNKTION TOWER HUL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24" y="1614107"/>
            <a:ext cx="3256253" cy="325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84925" y="1795360"/>
            <a:ext cx="4107824" cy="30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50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57" y="182020"/>
            <a:ext cx="2443304" cy="935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22" y="4874004"/>
            <a:ext cx="2646199" cy="18707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47875" y="470902"/>
            <a:ext cx="9848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SUBSTANCE FESTIVAL </a:t>
            </a:r>
          </a:p>
          <a:p>
            <a:r>
              <a:rPr lang="en-GB" dirty="0"/>
              <a:t>CELEBRATING CULTURE, CREATIVITY AND FUTURE OF THE NORTH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3440" y="1389437"/>
            <a:ext cx="104946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THURSDAY 7 DECEMBER</a:t>
            </a:r>
          </a:p>
          <a:p>
            <a:endParaRPr lang="en-GB" dirty="0"/>
          </a:p>
          <a:p>
            <a:r>
              <a:rPr lang="en-GB" b="1" dirty="0"/>
              <a:t>CONTENT</a:t>
            </a:r>
          </a:p>
          <a:p>
            <a:r>
              <a:rPr lang="en-GB" dirty="0"/>
              <a:t>2097 is the principal provocation from Blast Theory. Using the films they have created all other provocations are inspired from this. Working in collaboration with Future Everything who will co-curate provocations. </a:t>
            </a:r>
          </a:p>
          <a:p>
            <a:endParaRPr lang="en-GB" dirty="0"/>
          </a:p>
          <a:p>
            <a:r>
              <a:rPr lang="en-GB" b="1" dirty="0"/>
              <a:t>WHERE</a:t>
            </a:r>
          </a:p>
          <a:p>
            <a:r>
              <a:rPr lang="en-GB" dirty="0"/>
              <a:t>Hull Minster</a:t>
            </a:r>
          </a:p>
          <a:p>
            <a:r>
              <a:rPr lang="en-GB" dirty="0"/>
              <a:t>Fruit</a:t>
            </a:r>
          </a:p>
          <a:p>
            <a:r>
              <a:rPr lang="en-GB" dirty="0"/>
              <a:t>C4DI</a:t>
            </a:r>
          </a:p>
          <a:p>
            <a:r>
              <a:rPr lang="en-GB" dirty="0"/>
              <a:t>Empty shops where possible</a:t>
            </a:r>
          </a:p>
          <a:p>
            <a:endParaRPr lang="en-GB" dirty="0"/>
          </a:p>
          <a:p>
            <a:r>
              <a:rPr lang="en-GB" b="1" dirty="0"/>
              <a:t>AUDIENCE</a:t>
            </a:r>
          </a:p>
          <a:p>
            <a:r>
              <a:rPr lang="en-GB" dirty="0"/>
              <a:t>Invited</a:t>
            </a:r>
          </a:p>
          <a:p>
            <a:r>
              <a:rPr lang="en-GB" dirty="0"/>
              <a:t>Leaders in the Creative Industries</a:t>
            </a:r>
          </a:p>
          <a:p>
            <a:r>
              <a:rPr lang="en-GB" dirty="0"/>
              <a:t>Artists </a:t>
            </a:r>
          </a:p>
          <a:p>
            <a:r>
              <a:rPr lang="en-GB" dirty="0"/>
              <a:t>Partners of Hull 2017</a:t>
            </a:r>
          </a:p>
          <a:p>
            <a:r>
              <a:rPr lang="en-GB" dirty="0"/>
              <a:t>Business partners who are signed up to the Northern Powerhouse initiative.</a:t>
            </a:r>
          </a:p>
        </p:txBody>
      </p:sp>
    </p:spTree>
    <p:extLst>
      <p:ext uri="{BB962C8B-B14F-4D97-AF65-F5344CB8AC3E}">
        <p14:creationId xmlns:p14="http://schemas.microsoft.com/office/powerpoint/2010/main" val="161133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57" y="182020"/>
            <a:ext cx="2443304" cy="935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22" y="4874004"/>
            <a:ext cx="2646199" cy="18707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47875" y="470902"/>
            <a:ext cx="9848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SUBSTANCE FESTIVAL </a:t>
            </a:r>
          </a:p>
          <a:p>
            <a:r>
              <a:rPr lang="en-GB" dirty="0"/>
              <a:t>CELEBRATING CULTURE, CREATIVITY AND FUTURE OF THE NORTH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5040" y="1275718"/>
            <a:ext cx="104946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THURSDAY 7 DECEMBER</a:t>
            </a:r>
          </a:p>
          <a:p>
            <a:endParaRPr lang="en-GB" dirty="0"/>
          </a:p>
          <a:p>
            <a:r>
              <a:rPr lang="en-GB" b="1" dirty="0"/>
              <a:t>WHO ARE FUTURE EVERYTHING?</a:t>
            </a:r>
          </a:p>
          <a:p>
            <a:endParaRPr lang="en-GB" b="1" dirty="0"/>
          </a:p>
          <a:p>
            <a:r>
              <a:rPr lang="en-GB" dirty="0"/>
              <a:t>Award-winning innovation lab for digital culture and annual festival.</a:t>
            </a:r>
          </a:p>
          <a:p>
            <a:endParaRPr lang="en-GB" dirty="0"/>
          </a:p>
          <a:p>
            <a:r>
              <a:rPr lang="en-GB" dirty="0"/>
              <a:t>Established in Manchester in 1995. </a:t>
            </a:r>
          </a:p>
          <a:p>
            <a:endParaRPr lang="en-GB" dirty="0"/>
          </a:p>
          <a:p>
            <a:r>
              <a:rPr lang="en-GB" dirty="0"/>
              <a:t>For 21 years </a:t>
            </a:r>
            <a:r>
              <a:rPr lang="en-GB" dirty="0" err="1"/>
              <a:t>FutureEverything</a:t>
            </a:r>
            <a:r>
              <a:rPr lang="en-GB" dirty="0"/>
              <a:t> has been exploring the meeting point of technology, society and culture which lies at the heart of the digital debate. </a:t>
            </a:r>
          </a:p>
          <a:p>
            <a:endParaRPr lang="en-GB" dirty="0"/>
          </a:p>
          <a:p>
            <a:r>
              <a:rPr lang="en-GB" dirty="0"/>
              <a:t>Through a community network and regular events it makes connections between thinkers, developers, coders, artists, designers, urbanists and policy makers – inspiring them to experiment and to collaborate in new ways.</a:t>
            </a:r>
          </a:p>
        </p:txBody>
      </p:sp>
      <p:pic>
        <p:nvPicPr>
          <p:cNvPr id="1030" name="Picture 6" descr="Image result for future everything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412" y="4969037"/>
            <a:ext cx="1680678" cy="168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blast theory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012" y="5959475"/>
            <a:ext cx="32004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026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57" y="182020"/>
            <a:ext cx="2443304" cy="935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22" y="4874004"/>
            <a:ext cx="2646199" cy="18707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47875" y="470902"/>
            <a:ext cx="9848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SUBSTANCE FESTIVAL </a:t>
            </a:r>
          </a:p>
          <a:p>
            <a:r>
              <a:rPr lang="en-GB" dirty="0"/>
              <a:t>CELEBRATING CULTURE, CREATIVITY AND FUTURE OF THE NORTH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8840" y="1459684"/>
            <a:ext cx="104946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THURSDAY 7 DECEMBER</a:t>
            </a:r>
          </a:p>
          <a:p>
            <a:endParaRPr lang="en-GB" dirty="0"/>
          </a:p>
          <a:p>
            <a:r>
              <a:rPr lang="en-GB" b="1" dirty="0"/>
              <a:t>HOW WILL IT LOOK</a:t>
            </a:r>
          </a:p>
          <a:p>
            <a:endParaRPr lang="en-GB" b="1" dirty="0"/>
          </a:p>
          <a:p>
            <a:r>
              <a:rPr lang="en-GB" dirty="0"/>
              <a:t>Meet in the morning at Fruit to set out the 2097 provocation and potentially watch one of the films. Breakfast and drinks will be available. Standing. The day is not a spectator sport.</a:t>
            </a:r>
          </a:p>
          <a:p>
            <a:endParaRPr lang="en-GB" dirty="0"/>
          </a:p>
          <a:p>
            <a:r>
              <a:rPr lang="en-GB" dirty="0"/>
              <a:t>Using Humber Street and other venues in regenerated areas</a:t>
            </a:r>
          </a:p>
          <a:p>
            <a:endParaRPr lang="en-GB" dirty="0"/>
          </a:p>
          <a:p>
            <a:r>
              <a:rPr lang="en-GB" dirty="0"/>
              <a:t>High profile artists (film curators, </a:t>
            </a:r>
            <a:r>
              <a:rPr lang="en-GB" dirty="0" err="1"/>
              <a:t>musicans</a:t>
            </a:r>
            <a:r>
              <a:rPr lang="en-GB" dirty="0"/>
              <a:t>, </a:t>
            </a:r>
            <a:r>
              <a:rPr lang="en-GB" dirty="0" err="1"/>
              <a:t>etc</a:t>
            </a:r>
            <a:r>
              <a:rPr lang="en-GB" dirty="0"/>
              <a:t>) will also make up the days panel discussion. These are conditions on which artists will be programmed throughout the weekend</a:t>
            </a:r>
          </a:p>
          <a:p>
            <a:endParaRPr lang="en-GB" dirty="0"/>
          </a:p>
          <a:p>
            <a:r>
              <a:rPr lang="en-GB" dirty="0"/>
              <a:t>Each panel discussion or provocation will be chosen with real change in mind</a:t>
            </a:r>
          </a:p>
        </p:txBody>
      </p:sp>
      <p:pic>
        <p:nvPicPr>
          <p:cNvPr id="1030" name="Picture 6" descr="Image result for future everything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412" y="4969037"/>
            <a:ext cx="1680678" cy="168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blast theory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012" y="5959475"/>
            <a:ext cx="32004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837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57" y="182020"/>
            <a:ext cx="2443304" cy="935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22" y="4874004"/>
            <a:ext cx="2646199" cy="18707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47875" y="470902"/>
            <a:ext cx="9848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SUBSTANCE FESTIVAL </a:t>
            </a:r>
          </a:p>
          <a:p>
            <a:r>
              <a:rPr lang="en-GB" dirty="0"/>
              <a:t>CELEBRATING CULTURE, CREATIVITY AND FUTURE OF THE NORTH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8840" y="1459684"/>
            <a:ext cx="104946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THURSDAY 7 DECEMBER</a:t>
            </a:r>
          </a:p>
          <a:p>
            <a:endParaRPr lang="en-GB" dirty="0"/>
          </a:p>
          <a:p>
            <a:r>
              <a:rPr lang="en-GB" b="1" dirty="0"/>
              <a:t>AUDIENCE/DELEGATES</a:t>
            </a:r>
          </a:p>
          <a:p>
            <a:r>
              <a:rPr lang="en-GB" dirty="0"/>
              <a:t>POLICY MAKERS</a:t>
            </a:r>
          </a:p>
          <a:p>
            <a:r>
              <a:rPr lang="en-GB" dirty="0"/>
              <a:t>ARTISTS</a:t>
            </a:r>
          </a:p>
          <a:p>
            <a:r>
              <a:rPr lang="en-GB" dirty="0"/>
              <a:t>CREATIVE INDUSTRY LEADERS</a:t>
            </a:r>
          </a:p>
          <a:p>
            <a:r>
              <a:rPr lang="en-GB" dirty="0"/>
              <a:t>BUSINESS LEADERS</a:t>
            </a:r>
          </a:p>
          <a:p>
            <a:r>
              <a:rPr lang="en-GB" dirty="0"/>
              <a:t>LEADING NORTHERN ACADEMICS IN THE ARTS AND DIGITAL TECHNOLOGIES</a:t>
            </a:r>
          </a:p>
          <a:p>
            <a:endParaRPr lang="en-GB" b="1" dirty="0"/>
          </a:p>
          <a:p>
            <a:r>
              <a:rPr lang="en-GB" b="1" dirty="0"/>
              <a:t>HOW DO WE GET THE RIGHT PEOPLE THERE</a:t>
            </a:r>
          </a:p>
          <a:p>
            <a:r>
              <a:rPr lang="en-GB" dirty="0"/>
              <a:t>Working very closely with Hull 2017 Partnerships team</a:t>
            </a:r>
          </a:p>
          <a:p>
            <a:r>
              <a:rPr lang="en-GB" dirty="0"/>
              <a:t>Working very closely with Rebecca Horn and Pete Massey to make contact with different government departments shaping policy in the north</a:t>
            </a:r>
          </a:p>
          <a:p>
            <a:r>
              <a:rPr lang="en-GB" dirty="0"/>
              <a:t>Using contacts as the British Council to assist with international networks</a:t>
            </a:r>
          </a:p>
          <a:p>
            <a:endParaRPr lang="en-GB" b="1" dirty="0"/>
          </a:p>
        </p:txBody>
      </p:sp>
      <p:pic>
        <p:nvPicPr>
          <p:cNvPr id="1030" name="Picture 6" descr="Image result for future everything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412" y="4969037"/>
            <a:ext cx="1680678" cy="168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blast theory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012" y="5959475"/>
            <a:ext cx="32004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175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57" y="182020"/>
            <a:ext cx="2443304" cy="935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22" y="4874004"/>
            <a:ext cx="2646199" cy="18707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47875" y="470902"/>
            <a:ext cx="9848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SUBSTANCE FESTIVAL </a:t>
            </a:r>
          </a:p>
          <a:p>
            <a:r>
              <a:rPr lang="en-GB" dirty="0"/>
              <a:t>CELEBRATING CULTURE, CREATIVITY AND FUTURE OF THE NORTH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18277" y="1608851"/>
            <a:ext cx="65841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BUDGET</a:t>
            </a:r>
          </a:p>
          <a:p>
            <a:endParaRPr lang="en-GB" b="1" dirty="0"/>
          </a:p>
          <a:p>
            <a:r>
              <a:rPr lang="en-GB" dirty="0"/>
              <a:t>MAKES SURE THAT PEOPLE WHO MIGHT BE ABLE TO AFFORD TO COME OTHERWISE CAN MAKE IT. </a:t>
            </a:r>
          </a:p>
          <a:p>
            <a:r>
              <a:rPr lang="en-GB" dirty="0"/>
              <a:t>THIS FEELS VERY IMPORTANT.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b="1" dirty="0"/>
          </a:p>
          <a:p>
            <a:endParaRPr lang="en-GB" b="1" dirty="0"/>
          </a:p>
        </p:txBody>
      </p:sp>
      <p:pic>
        <p:nvPicPr>
          <p:cNvPr id="1030" name="Picture 6" descr="Image result for future everything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412" y="4969037"/>
            <a:ext cx="1680678" cy="168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blast theory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012" y="5959475"/>
            <a:ext cx="32004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020" y="1707746"/>
            <a:ext cx="4963257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25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57" y="182020"/>
            <a:ext cx="2443304" cy="935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22" y="4874004"/>
            <a:ext cx="2646199" cy="18707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47875" y="470902"/>
            <a:ext cx="9848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SUBSTANCE FESTIVAL </a:t>
            </a:r>
          </a:p>
          <a:p>
            <a:r>
              <a:rPr lang="en-GB" dirty="0"/>
              <a:t>CELEBRATING CULTURE, CREATIVITY AND FUTURE OF THE NORTH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0168" y="1618087"/>
            <a:ext cx="47796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COMMISIONS</a:t>
            </a:r>
          </a:p>
          <a:p>
            <a:endParaRPr lang="en-GB" b="1" dirty="0"/>
          </a:p>
          <a:p>
            <a:r>
              <a:rPr lang="en-GB" b="1" dirty="0"/>
              <a:t>MARSHMELLOW LASER FEAST (MLF)</a:t>
            </a:r>
          </a:p>
          <a:p>
            <a:endParaRPr lang="en-GB" dirty="0"/>
          </a:p>
          <a:p>
            <a:r>
              <a:rPr lang="en-GB" dirty="0"/>
              <a:t>In partnership with the British Council, Strata and Montreal; MLF will create The Colossal Wave which is a large installation by the Marina and an installation in Humber Street Gallery. </a:t>
            </a:r>
          </a:p>
          <a:p>
            <a:endParaRPr lang="en-GB" dirty="0"/>
          </a:p>
          <a:p>
            <a:r>
              <a:rPr lang="en-GB" b="1" dirty="0"/>
              <a:t>A bowling ball thrown from a high tower by the Marina. It lands on the crash mat and effects films that can be viewed in VR at Humber Street Gallery. Using a local writer to give these films a Hull sense of humour. This will run across the weekend.</a:t>
            </a:r>
          </a:p>
          <a:p>
            <a:endParaRPr lang="en-GB" b="1" dirty="0"/>
          </a:p>
        </p:txBody>
      </p:sp>
      <p:pic>
        <p:nvPicPr>
          <p:cNvPr id="1030" name="Picture 6" descr="Image result for future everything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412" y="4969037"/>
            <a:ext cx="1680678" cy="168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blast theory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012" y="5959475"/>
            <a:ext cx="32004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MARSHMALLOW LASER FEA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909" y="5851377"/>
            <a:ext cx="1903932" cy="78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2973" y="2911381"/>
            <a:ext cx="3746500" cy="22862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9752" y="1072929"/>
            <a:ext cx="3716030" cy="206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98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57" y="182020"/>
            <a:ext cx="2443304" cy="935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22" y="4874004"/>
            <a:ext cx="2646199" cy="18707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47875" y="470902"/>
            <a:ext cx="9848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SUBSTANCE FESTIVAL </a:t>
            </a:r>
          </a:p>
          <a:p>
            <a:r>
              <a:rPr lang="en-GB" dirty="0"/>
              <a:t>CELEBRATING CULTURE, CREATIVITY AND FUTURE OF THE NORTH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8171" y="1277720"/>
            <a:ext cx="475990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WILD BEASTS WITH ORCHESTRA</a:t>
            </a:r>
          </a:p>
          <a:p>
            <a:r>
              <a:rPr lang="en-GB" b="1" dirty="0"/>
              <a:t>From Kendal and across the festival scene this Summer. Want to contribute to panel discussions on the Thursday.</a:t>
            </a:r>
          </a:p>
          <a:p>
            <a:endParaRPr lang="en-GB" b="1" dirty="0"/>
          </a:p>
          <a:p>
            <a:r>
              <a:rPr lang="en-GB" b="1" dirty="0"/>
              <a:t>SHE DREW THE GUN</a:t>
            </a:r>
          </a:p>
          <a:p>
            <a:r>
              <a:rPr lang="en-GB" b="1" dirty="0"/>
              <a:t>From Merseyside. Chosen as a younger political northern voice. On Skeleton Key Records – a record label that hasn’t been afraid to carve out it’s own path.</a:t>
            </a:r>
          </a:p>
          <a:p>
            <a:endParaRPr lang="en-GB" b="1" dirty="0"/>
          </a:p>
          <a:p>
            <a:r>
              <a:rPr lang="en-GB" b="1" dirty="0"/>
              <a:t>NADINE SHAH</a:t>
            </a:r>
          </a:p>
          <a:p>
            <a:r>
              <a:rPr lang="en-GB" b="1" dirty="0"/>
              <a:t>Part Norwegian and part Pakistani. From Whitburn just north of Sunderland – talks passionately about the neglect of her own northern seaside town.</a:t>
            </a:r>
          </a:p>
          <a:p>
            <a:endParaRPr lang="en-GB" b="1" dirty="0"/>
          </a:p>
        </p:txBody>
      </p:sp>
      <p:pic>
        <p:nvPicPr>
          <p:cNvPr id="1030" name="Picture 6" descr="Image result for future everything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412" y="4969037"/>
            <a:ext cx="1680678" cy="168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blast theory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012" y="5959475"/>
            <a:ext cx="32004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MARSHMALLOW LASER FEA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909" y="5851377"/>
            <a:ext cx="1903932" cy="78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8224" y="1273860"/>
            <a:ext cx="2878596" cy="20295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1738" y="1231092"/>
            <a:ext cx="2340123" cy="23401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80823" y="3095848"/>
            <a:ext cx="3531097" cy="19856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97797" y="4088682"/>
            <a:ext cx="2467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“When you grow up in a seaside town, you’re constantly surrounded by this faded glory. They were tourist hotspots.”</a:t>
            </a:r>
          </a:p>
        </p:txBody>
      </p:sp>
    </p:spTree>
    <p:extLst>
      <p:ext uri="{BB962C8B-B14F-4D97-AF65-F5344CB8AC3E}">
        <p14:creationId xmlns:p14="http://schemas.microsoft.com/office/powerpoint/2010/main" val="1647907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57" y="182020"/>
            <a:ext cx="2443304" cy="935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22" y="4874004"/>
            <a:ext cx="2646199" cy="18707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47875" y="470902"/>
            <a:ext cx="9848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SUBSTANCE FESTIVAL </a:t>
            </a:r>
          </a:p>
          <a:p>
            <a:r>
              <a:rPr lang="en-GB" dirty="0"/>
              <a:t>CELEBRATING CULTURE, CREATIVITY AND FUTURE OF THE NORTH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5752" y="1914644"/>
            <a:ext cx="47599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LOCAL PROMOTERS</a:t>
            </a:r>
          </a:p>
          <a:p>
            <a:endParaRPr lang="en-GB" b="1" dirty="0"/>
          </a:p>
          <a:p>
            <a:r>
              <a:rPr lang="en-GB" b="1" dirty="0"/>
              <a:t>CITY OF VULTURES</a:t>
            </a:r>
          </a:p>
          <a:p>
            <a:endParaRPr lang="en-GB" b="1" dirty="0"/>
          </a:p>
          <a:p>
            <a:r>
              <a:rPr lang="en-GB" b="1" dirty="0"/>
              <a:t>We would also work with City of Vultures to present Richard </a:t>
            </a:r>
            <a:r>
              <a:rPr lang="en-GB" b="1" dirty="0" err="1"/>
              <a:t>Dorfmeister</a:t>
            </a:r>
            <a:r>
              <a:rPr lang="en-GB" b="1" dirty="0"/>
              <a:t> (</a:t>
            </a:r>
            <a:r>
              <a:rPr lang="en-GB" b="1" dirty="0" err="1"/>
              <a:t>Kruder</a:t>
            </a:r>
            <a:r>
              <a:rPr lang="en-GB" b="1" dirty="0"/>
              <a:t> and </a:t>
            </a:r>
            <a:r>
              <a:rPr lang="en-GB" b="1" dirty="0" err="1"/>
              <a:t>Dorfmeister</a:t>
            </a:r>
            <a:r>
              <a:rPr lang="en-GB" b="1" dirty="0"/>
              <a:t>) an Austrian Duo at Fruit on Friday 8 December who are well known for their trip hop/downtempo remixes of pop, hip hop and drum and bass songs.</a:t>
            </a:r>
          </a:p>
          <a:p>
            <a:endParaRPr lang="en-GB" b="1" dirty="0"/>
          </a:p>
        </p:txBody>
      </p:sp>
      <p:pic>
        <p:nvPicPr>
          <p:cNvPr id="1030" name="Picture 6" descr="Image result for future everything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412" y="4969037"/>
            <a:ext cx="1680678" cy="168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blast theory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012" y="5959475"/>
            <a:ext cx="32004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MARSHMALLOW LASER FEA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909" y="5851377"/>
            <a:ext cx="1903932" cy="78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6212" y="1349537"/>
            <a:ext cx="545782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67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C42307EFC073438B4FFFF77ECBCF68" ma:contentTypeVersion="12" ma:contentTypeDescription="Create a new document." ma:contentTypeScope="" ma:versionID="034189de01be7df593913df764eac2ba">
  <xsd:schema xmlns:xsd="http://www.w3.org/2001/XMLSchema" xmlns:xs="http://www.w3.org/2001/XMLSchema" xmlns:p="http://schemas.microsoft.com/office/2006/metadata/properties" xmlns:ns2="80129174-c05c-43cc-8e32-21fcbdfe51bb" xmlns:ns3="958b15ed-c521-4290-b073-2e98d4cc1d7f" xmlns:ns4="http://schemas.microsoft.com/sharepoint/v3/fields" targetNamespace="http://schemas.microsoft.com/office/2006/metadata/properties" ma:root="true" ma:fieldsID="df0f5f7795057d951e7ae7a806083bab" ns2:_="" ns3:_="" ns4:_="">
    <xsd:import namespace="80129174-c05c-43cc-8e32-21fcbdfe51bb"/>
    <xsd:import namespace="958b15ed-c521-4290-b073-2e98d4cc1d7f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wic_System_Copyright" minOccurs="0"/>
                <xsd:element ref="ns2:Sensi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29174-c05c-43cc-8e32-21fcbdfe51b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Sensitivity" ma:index="19" nillable="true" ma:displayName="Sensitivity" ma:description="Contains personal or commercially sensitive data?" ma:format="Dropdown" ma:internalName="Sensitivity">
      <xsd:simpleType>
        <xsd:restriction base="dms:Choice">
          <xsd:enumeration value="Sensitive personal data"/>
          <xsd:enumeration value="Commercially sensitive data"/>
          <xsd:enumeration value="Both"/>
          <xsd:enumeration value="Neithe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8b15ed-c521-4290-b073-2e98d4cc1d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18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nsitivity xmlns="80129174-c05c-43cc-8e32-21fcbdfe51bb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B945C5B6-416D-4FBE-AD4E-C3E4021760D9}"/>
</file>

<file path=customXml/itemProps2.xml><?xml version="1.0" encoding="utf-8"?>
<ds:datastoreItem xmlns:ds="http://schemas.openxmlformats.org/officeDocument/2006/customXml" ds:itemID="{471A4F53-8FD0-40A0-B5E9-52558DA7A3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7B98C1-6F83-4154-B5CF-E08AF88C7FA7}">
  <ds:schemaRefs>
    <ds:schemaRef ds:uri="http://purl.org/dc/dcmitype/"/>
    <ds:schemaRef ds:uri="http://www.w3.org/XML/1998/namespace"/>
    <ds:schemaRef ds:uri="80129174-c05c-43cc-8e32-21fcbdfe51bb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468</TotalTime>
  <Words>969</Words>
  <Application>Microsoft Office PowerPoint</Application>
  <PresentationFormat>Widescreen</PresentationFormat>
  <Paragraphs>135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Atkinson</dc:creator>
  <cp:lastModifiedBy>Martin Atkinson</cp:lastModifiedBy>
  <cp:revision>25</cp:revision>
  <dcterms:created xsi:type="dcterms:W3CDTF">2017-06-01T09:18:24Z</dcterms:created>
  <dcterms:modified xsi:type="dcterms:W3CDTF">2017-06-01T17:06:24Z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0x010100F8C42307EFC073438B4FFFF77ECBCF68</vt:lpwstr>
  </property>
</Properties>
</file>