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63" r:id="rId3"/>
    <p:sldId id="259" r:id="rId4"/>
    <p:sldId id="257" r:id="rId5"/>
    <p:sldId id="258" r:id="rId6"/>
    <p:sldId id="262" r:id="rId7"/>
    <p:sldId id="277" r:id="rId8"/>
    <p:sldId id="264" r:id="rId9"/>
    <p:sldId id="276" r:id="rId10"/>
    <p:sldId id="273" r:id="rId11"/>
    <p:sldId id="270" r:id="rId12"/>
    <p:sldId id="271" r:id="rId13"/>
    <p:sldId id="272" r:id="rId14"/>
    <p:sldId id="275" r:id="rId15"/>
    <p:sldId id="291" r:id="rId16"/>
    <p:sldId id="293" r:id="rId17"/>
    <p:sldId id="278" r:id="rId18"/>
    <p:sldId id="279" r:id="rId19"/>
    <p:sldId id="28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1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3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9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4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4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80" y="-2"/>
            <a:ext cx="4654093" cy="22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01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9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4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18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4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3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5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83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14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4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2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4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5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6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1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5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2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0B87-FE68-4DB9-A531-D225B05FE6C7}" type="datetimeFigureOut">
              <a:rPr lang="en-GB" smtClean="0"/>
              <a:t>13/07/2016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2D45-2DC2-4D62-AEC1-B09E1C6D1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8790-A161-7446-8B8B-EBA779AD0CA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45C7-5021-714B-9A80-0EC5F6B52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l 2017 Everyone Back to Ours Graphi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0" y="1"/>
            <a:ext cx="11647812" cy="60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2" y="6318641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 UK CITY OF CULTURE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2062" y="6325078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HULL2017.CO.UK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271260" y="2990047"/>
            <a:ext cx="1029672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TEXT</a:t>
            </a:r>
          </a:p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HERE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6"/>
            <a:ext cx="4226560" cy="577088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3084395" y="175908"/>
            <a:ext cx="8364923" cy="6154868"/>
            <a:chOff x="2487485" y="835241"/>
            <a:chExt cx="6709204" cy="4861661"/>
          </a:xfrm>
        </p:grpSpPr>
        <p:sp>
          <p:nvSpPr>
            <p:cNvPr id="61" name="Rectangle 60"/>
            <p:cNvSpPr/>
            <p:nvPr/>
          </p:nvSpPr>
          <p:spPr>
            <a:xfrm rot="18900000">
              <a:off x="2496556" y="2994143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8900000">
              <a:off x="4870553" y="835241"/>
              <a:ext cx="890299" cy="890299"/>
            </a:xfrm>
            <a:prstGeom prst="rect">
              <a:avLst/>
            </a:prstGeom>
            <a:solidFill>
              <a:srgbClr val="E343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8900000">
              <a:off x="4371493" y="2991866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8900000">
              <a:off x="6319915" y="2921979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55391" y="1007842"/>
              <a:ext cx="924561" cy="48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</a:pPr>
              <a:r>
                <a:rPr lang="en-US" sz="1867" kern="0" dirty="0">
                  <a:solidFill>
                    <a:srgbClr val="FEDC22"/>
                  </a:solidFill>
                  <a:latin typeface="OCR F-Bold OSF"/>
                  <a:cs typeface="OCR F-Bold OSF"/>
                </a:rPr>
                <a:t>THU 23 FEB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957867" y="2337015"/>
              <a:ext cx="6238822" cy="21453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915754" y="2337014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756770" y="2358468"/>
              <a:ext cx="1089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65065" y="2341262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325293" y="2013858"/>
              <a:ext cx="0" cy="2902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18900000">
              <a:off x="2487485" y="4806603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923590" y="4117058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822790" y="4044568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544633" y="2374533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8900000">
              <a:off x="4371494" y="4617664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18900000">
              <a:off x="6374834" y="3843130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872062" y="4200333"/>
            <a:ext cx="1300581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POTATO NEEDS A BATH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278423" y="5372769"/>
            <a:ext cx="151647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400" b="1" kern="0" dirty="0">
                <a:solidFill>
                  <a:schemeClr val="accent2"/>
                </a:solidFill>
                <a:latin typeface="OCR F-Bold OSF"/>
                <a:cs typeface="OCR F-Bold OSF"/>
              </a:rPr>
              <a:t>SESH BANDS 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885108" y="5241709"/>
            <a:ext cx="147836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RED LADDER THEATRE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28023" y="3296909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SENTAMU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26695" y="3131077"/>
            <a:ext cx="1439431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 smtClean="0">
                <a:solidFill>
                  <a:srgbClr val="FEDC22"/>
                </a:solidFill>
                <a:latin typeface="OCR F-Bold OSF"/>
                <a:cs typeface="OCR F-Bold OSF"/>
              </a:rPr>
              <a:t>William </a:t>
            </a:r>
            <a:r>
              <a:rPr lang="en-US" sz="1867" kern="0" dirty="0" err="1" smtClean="0">
                <a:solidFill>
                  <a:srgbClr val="FEDC22"/>
                </a:solidFill>
                <a:latin typeface="OCR F-Bold OSF"/>
                <a:cs typeface="OCR F-Bold OSF"/>
              </a:rPr>
              <a:t>Gemmell</a:t>
            </a:r>
            <a:endParaRPr lang="en-US" sz="1867" kern="0" dirty="0">
              <a:solidFill>
                <a:srgbClr val="FEDC22"/>
              </a:solidFill>
              <a:latin typeface="OCR F-Bold OSF"/>
              <a:cs typeface="OCR F-Bold OSF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26664" y="3132620"/>
            <a:ext cx="17200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rgbClr val="FEDC22"/>
                </a:solidFill>
                <a:latin typeface="OCR F-Bold OSF"/>
                <a:cs typeface="OCR F-Bold OSF"/>
              </a:rPr>
              <a:t>WINIFRED HOLTBY</a:t>
            </a:r>
          </a:p>
        </p:txBody>
      </p:sp>
      <p:sp>
        <p:nvSpPr>
          <p:cNvPr id="29" name="Rectangle 28"/>
          <p:cNvSpPr/>
          <p:nvPr/>
        </p:nvSpPr>
        <p:spPr>
          <a:xfrm rot="18900000">
            <a:off x="8000746" y="5188643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3262" y="5456738"/>
            <a:ext cx="1300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WOMEN OF TROY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10103369" y="456086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86055" y="4816083"/>
            <a:ext cx="1300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COMEDY CLUB</a:t>
            </a:r>
          </a:p>
        </p:txBody>
      </p:sp>
      <p:sp>
        <p:nvSpPr>
          <p:cNvPr id="35" name="Rectangle 34"/>
          <p:cNvSpPr/>
          <p:nvPr/>
        </p:nvSpPr>
        <p:spPr>
          <a:xfrm rot="18900000">
            <a:off x="10081338" y="2940605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98358" y="3208698"/>
            <a:ext cx="17200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 smtClean="0">
                <a:solidFill>
                  <a:srgbClr val="FEDC22"/>
                </a:solidFill>
                <a:latin typeface="OCR F-Bold OSF"/>
                <a:cs typeface="OCR F-Bold OSF"/>
              </a:rPr>
              <a:t>NORTH POINT</a:t>
            </a:r>
            <a:endParaRPr lang="en-US" kern="0" dirty="0">
              <a:solidFill>
                <a:srgbClr val="FEDC22"/>
              </a:solidFill>
              <a:latin typeface="OCR F-Bold OSF"/>
              <a:cs typeface="OCR F-Bold OSF"/>
            </a:endParaRPr>
          </a:p>
        </p:txBody>
      </p:sp>
    </p:spTree>
    <p:extLst>
      <p:ext uri="{BB962C8B-B14F-4D97-AF65-F5344CB8AC3E}">
        <p14:creationId xmlns:p14="http://schemas.microsoft.com/office/powerpoint/2010/main" val="51127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2" y="6318641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 UK CITY OF CULTURE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2062" y="6325078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HULL2017.CO.UK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271260" y="2990047"/>
            <a:ext cx="1029672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TEXT</a:t>
            </a:r>
          </a:p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HERE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6"/>
            <a:ext cx="4226560" cy="577088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3084395" y="163774"/>
            <a:ext cx="7865454" cy="6154868"/>
            <a:chOff x="2487485" y="835241"/>
            <a:chExt cx="6308598" cy="4861661"/>
          </a:xfrm>
        </p:grpSpPr>
        <p:sp>
          <p:nvSpPr>
            <p:cNvPr id="61" name="Rectangle 60"/>
            <p:cNvSpPr/>
            <p:nvPr/>
          </p:nvSpPr>
          <p:spPr>
            <a:xfrm rot="18900000">
              <a:off x="2496556" y="2994143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8900000">
              <a:off x="4870553" y="835241"/>
              <a:ext cx="890299" cy="890299"/>
            </a:xfrm>
            <a:prstGeom prst="rect">
              <a:avLst/>
            </a:prstGeom>
            <a:solidFill>
              <a:srgbClr val="E343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8900000">
              <a:off x="4888879" y="2991865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8900000">
              <a:off x="7213334" y="2974660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55391" y="1007842"/>
              <a:ext cx="924561" cy="48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</a:pPr>
              <a:r>
                <a:rPr lang="en-US" sz="1867" kern="0" dirty="0">
                  <a:solidFill>
                    <a:srgbClr val="FEDC22"/>
                  </a:solidFill>
                  <a:latin typeface="OCR F-Bold OSF"/>
                  <a:cs typeface="OCR F-Bold OSF"/>
                </a:rPr>
                <a:t>FRI 24 FEB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2957867" y="2337014"/>
              <a:ext cx="5838216" cy="1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915754" y="2337014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26592" y="2358468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663747" y="2341262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325293" y="2013858"/>
              <a:ext cx="0" cy="2902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18900000">
              <a:off x="2487485" y="4806603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923590" y="4117058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18876" y="4114782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666609" y="4097576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8900000">
              <a:off x="4888879" y="4804330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18900000">
              <a:off x="7241034" y="3823165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934645" y="4120757"/>
            <a:ext cx="1300581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POTATO NEEDS A BATH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907889" y="5526523"/>
            <a:ext cx="1516474" cy="3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70" kern="0" dirty="0">
                <a:solidFill>
                  <a:schemeClr val="accent2"/>
                </a:solidFill>
                <a:latin typeface="OCR F-Bold OSF"/>
                <a:cs typeface="OCR F-Bold OSF"/>
              </a:rPr>
              <a:t>COMEDY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899371" y="5428645"/>
            <a:ext cx="14783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FAMILY FILM CLUB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38050" y="3310499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SENTAMU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3702" y="3158313"/>
            <a:ext cx="1439431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WALTON STREET</a:t>
            </a:r>
          </a:p>
        </p:txBody>
      </p:sp>
      <p:sp>
        <p:nvSpPr>
          <p:cNvPr id="29" name="Rectangle 28"/>
          <p:cNvSpPr/>
          <p:nvPr/>
        </p:nvSpPr>
        <p:spPr>
          <a:xfrm rot="18900000">
            <a:off x="9028307" y="512318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34645" y="5291469"/>
            <a:ext cx="13005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POLISH FILM CLUB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186285" y="2092181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18900000">
            <a:off x="4631280" y="2911609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8900000">
            <a:off x="7527459" y="2922405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6412" y="3300587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FREEDOM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78576" y="3306221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GEMMELL</a:t>
            </a:r>
          </a:p>
        </p:txBody>
      </p:sp>
      <p:sp>
        <p:nvSpPr>
          <p:cNvPr id="39" name="Rectangle 38"/>
          <p:cNvSpPr/>
          <p:nvPr/>
        </p:nvSpPr>
        <p:spPr>
          <a:xfrm rot="18900000">
            <a:off x="4586716" y="5226110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8900000">
            <a:off x="7558078" y="521035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6285" y="4315676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89953" y="4337390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80523" y="2092181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6941" y="5435810"/>
            <a:ext cx="14783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LOCAL BANDS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93532" y="5445926"/>
            <a:ext cx="1300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WOMEN OF TROY</a:t>
            </a:r>
          </a:p>
        </p:txBody>
      </p:sp>
      <p:sp>
        <p:nvSpPr>
          <p:cNvPr id="46" name="Rectangle 45"/>
          <p:cNvSpPr/>
          <p:nvPr/>
        </p:nvSpPr>
        <p:spPr>
          <a:xfrm rot="18900000">
            <a:off x="10396785" y="2867299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2367" y="3282156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HYMERS</a:t>
            </a:r>
          </a:p>
        </p:txBody>
      </p:sp>
      <p:sp>
        <p:nvSpPr>
          <p:cNvPr id="48" name="Rectangle 47"/>
          <p:cNvSpPr/>
          <p:nvPr/>
        </p:nvSpPr>
        <p:spPr>
          <a:xfrm rot="18900000">
            <a:off x="10465309" y="5153458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959279" y="4282284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49849" y="2037075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362886" y="5232483"/>
            <a:ext cx="13005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RED LADDER THEATRE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067881" y="3241149"/>
            <a:ext cx="17639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rgbClr val="FEDC22"/>
                </a:solidFill>
                <a:latin typeface="OCR F-Bold OSF"/>
                <a:cs typeface="OCR F-Bold OSF"/>
              </a:rPr>
              <a:t>KINGSWOOD</a:t>
            </a:r>
          </a:p>
        </p:txBody>
      </p:sp>
    </p:spTree>
    <p:extLst>
      <p:ext uri="{BB962C8B-B14F-4D97-AF65-F5344CB8AC3E}">
        <p14:creationId xmlns:p14="http://schemas.microsoft.com/office/powerpoint/2010/main" val="254622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2" y="6318641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 UK CITY OF CULTURE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2062" y="6325078"/>
            <a:ext cx="40717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1467" kern="0" dirty="0">
                <a:solidFill>
                  <a:srgbClr val="8512BE"/>
                </a:solidFill>
                <a:latin typeface="OCR F-Bold OSF"/>
                <a:cs typeface="OCR F-Bold OSF"/>
              </a:rPr>
              <a:t>HULL2017.CO.UK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271260" y="2990047"/>
            <a:ext cx="1029672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TEXT</a:t>
            </a:r>
          </a:p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HERE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6"/>
            <a:ext cx="4226560" cy="5770880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3084395" y="163774"/>
            <a:ext cx="7036655" cy="6154868"/>
            <a:chOff x="2487485" y="835241"/>
            <a:chExt cx="5643848" cy="4861661"/>
          </a:xfrm>
        </p:grpSpPr>
        <p:sp>
          <p:nvSpPr>
            <p:cNvPr id="61" name="Rectangle 60"/>
            <p:cNvSpPr/>
            <p:nvPr/>
          </p:nvSpPr>
          <p:spPr>
            <a:xfrm rot="18900000">
              <a:off x="2496556" y="2994143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8900000">
              <a:off x="4870553" y="835241"/>
              <a:ext cx="890299" cy="890299"/>
            </a:xfrm>
            <a:prstGeom prst="rect">
              <a:avLst/>
            </a:prstGeom>
            <a:solidFill>
              <a:srgbClr val="E343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8900000">
              <a:off x="4888879" y="2991865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18900000">
              <a:off x="7213334" y="2974660"/>
              <a:ext cx="890299" cy="890299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55391" y="1007842"/>
              <a:ext cx="924561" cy="481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</a:pPr>
              <a:r>
                <a:rPr lang="en-US" sz="1867" kern="0" dirty="0">
                  <a:solidFill>
                    <a:srgbClr val="FEDC22"/>
                  </a:solidFill>
                  <a:latin typeface="OCR F-Bold OSF"/>
                  <a:cs typeface="OCR F-Bold OSF"/>
                </a:rPr>
                <a:t>SAT 25 FEB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2957867" y="2337014"/>
              <a:ext cx="4705880" cy="2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915754" y="2337014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26592" y="2358468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663747" y="2341262"/>
              <a:ext cx="0" cy="36975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325293" y="2013858"/>
              <a:ext cx="0" cy="2902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18900000">
              <a:off x="2487485" y="4806603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923590" y="4117058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18876" y="4114782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666609" y="4097576"/>
              <a:ext cx="0" cy="393487"/>
            </a:xfrm>
            <a:prstGeom prst="line">
              <a:avLst/>
            </a:prstGeom>
            <a:ln w="25400">
              <a:solidFill>
                <a:srgbClr val="8512BE"/>
              </a:solidFill>
              <a:prstDash val="sysDot"/>
              <a:tailEnd type="arrow" w="lg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8900000">
              <a:off x="4888879" y="4804330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18900000">
              <a:off x="7241034" y="3823165"/>
              <a:ext cx="890299" cy="890299"/>
            </a:xfrm>
            <a:prstGeom prst="rect">
              <a:avLst/>
            </a:prstGeom>
            <a:solidFill>
              <a:srgbClr val="FEDC22"/>
            </a:solidFill>
            <a:ln>
              <a:solidFill>
                <a:srgbClr val="8512BE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8934645" y="4120757"/>
            <a:ext cx="1300581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POTATO NEEDS A BATH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84767" y="5381598"/>
            <a:ext cx="1516474" cy="6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70" kern="0" dirty="0">
                <a:solidFill>
                  <a:schemeClr val="accent2"/>
                </a:solidFill>
                <a:latin typeface="OCR F-Bold OSF"/>
                <a:cs typeface="OCR F-Bold OSF"/>
              </a:rPr>
              <a:t>FAMILY FILM CLUB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912949" y="5517615"/>
            <a:ext cx="14783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WOMEN OF TROY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938050" y="3310499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SENTAMU</a:t>
            </a:r>
          </a:p>
        </p:txBody>
      </p:sp>
      <p:sp>
        <p:nvSpPr>
          <p:cNvPr id="29" name="Rectangle 28"/>
          <p:cNvSpPr/>
          <p:nvPr/>
        </p:nvSpPr>
        <p:spPr>
          <a:xfrm rot="18900000">
            <a:off x="9028307" y="512318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34645" y="5435810"/>
            <a:ext cx="130058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COMEDY CLUB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186285" y="2092181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18900000">
            <a:off x="4631280" y="2911609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8900000">
            <a:off x="7527459" y="2922405"/>
            <a:ext cx="1110010" cy="1127119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71935" y="3282156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FREEDOM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78576" y="3306221"/>
            <a:ext cx="1422754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GEMMELL</a:t>
            </a:r>
          </a:p>
        </p:txBody>
      </p:sp>
      <p:sp>
        <p:nvSpPr>
          <p:cNvPr id="39" name="Rectangle 38"/>
          <p:cNvSpPr/>
          <p:nvPr/>
        </p:nvSpPr>
        <p:spPr>
          <a:xfrm rot="18900000">
            <a:off x="4586716" y="5226110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8900000">
            <a:off x="7558078" y="5210357"/>
            <a:ext cx="1110010" cy="1127119"/>
          </a:xfrm>
          <a:prstGeom prst="rect">
            <a:avLst/>
          </a:prstGeom>
          <a:solidFill>
            <a:srgbClr val="FEDC22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6285" y="4315676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89953" y="4337390"/>
            <a:ext cx="0" cy="498155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80523" y="2092181"/>
            <a:ext cx="0" cy="468113"/>
          </a:xfrm>
          <a:prstGeom prst="line">
            <a:avLst/>
          </a:prstGeom>
          <a:ln w="25400">
            <a:solidFill>
              <a:srgbClr val="8512BE"/>
            </a:solidFill>
            <a:prstDash val="sysDot"/>
            <a:tailEnd type="arrow" w="lg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6941" y="5435810"/>
            <a:ext cx="147836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LOCAL BANDS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4980" y="5270735"/>
            <a:ext cx="13005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kern="0" dirty="0">
                <a:solidFill>
                  <a:schemeClr val="accent2"/>
                </a:solidFill>
                <a:latin typeface="OCR F-Bold OSF"/>
                <a:cs typeface="OCR F-Bold OSF"/>
              </a:rPr>
              <a:t>RED LADDER THEATRE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85208" y="3167087"/>
            <a:ext cx="1422754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867" kern="0" dirty="0">
                <a:solidFill>
                  <a:srgbClr val="FEDC22"/>
                </a:solidFill>
                <a:latin typeface="OCR F-Bold OSF"/>
                <a:cs typeface="OCR F-Bold OSF"/>
              </a:rPr>
              <a:t>LOCAL PUBS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807847" y="3303673"/>
            <a:ext cx="162151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1700" kern="0" dirty="0">
                <a:solidFill>
                  <a:srgbClr val="FEDC22"/>
                </a:solidFill>
                <a:latin typeface="OCR F-Bold OSF"/>
                <a:cs typeface="OCR F-Bold OSF"/>
              </a:rPr>
              <a:t>KINGSWOOD</a:t>
            </a:r>
          </a:p>
        </p:txBody>
      </p:sp>
    </p:spTree>
    <p:extLst>
      <p:ext uri="{BB962C8B-B14F-4D97-AF65-F5344CB8AC3E}">
        <p14:creationId xmlns:p14="http://schemas.microsoft.com/office/powerpoint/2010/main" val="425532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WHAT SHALL WE CALL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 FEW OPTIONS</a:t>
            </a:r>
          </a:p>
          <a:p>
            <a:endParaRPr lang="en-GB" sz="24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BACK TO 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HUMBER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LIVE &amp; LOCAL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LATE NIGHT PERFORMANCES: UP YOURS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25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55000" y="712747"/>
            <a:ext cx="1617035" cy="1522411"/>
            <a:chOff x="5966250" y="534560"/>
            <a:chExt cx="1212776" cy="1141808"/>
          </a:xfrm>
        </p:grpSpPr>
        <p:grpSp>
          <p:nvGrpSpPr>
            <p:cNvPr id="85" name="Group 84"/>
            <p:cNvGrpSpPr/>
            <p:nvPr/>
          </p:nvGrpSpPr>
          <p:grpSpPr>
            <a:xfrm>
              <a:off x="5966250" y="596368"/>
              <a:ext cx="1192600" cy="1080000"/>
              <a:chOff x="2723550" y="1299725"/>
              <a:chExt cx="1467703" cy="1329129"/>
            </a:xfrm>
          </p:grpSpPr>
          <p:sp>
            <p:nvSpPr>
              <p:cNvPr id="87" name="Rectangle 86"/>
              <p:cNvSpPr/>
              <p:nvPr/>
            </p:nvSpPr>
            <p:spPr>
              <a:xfrm rot="18900000">
                <a:off x="2792837" y="1299725"/>
                <a:ext cx="1329129" cy="1329129"/>
              </a:xfrm>
              <a:prstGeom prst="rect">
                <a:avLst/>
              </a:prstGeom>
              <a:solidFill>
                <a:srgbClr val="E3435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723550" y="2215670"/>
                <a:ext cx="1467703" cy="35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100" dirty="0">
                    <a:solidFill>
                      <a:srgbClr val="FEDC22"/>
                    </a:solidFill>
                    <a:latin typeface="Trebuchet MS" panose="020B0603020202020204" pitchFamily="34" charset="0"/>
                    <a:cs typeface="OCR F-Bold OSF"/>
                  </a:rPr>
                  <a:t>EAST</a:t>
                </a:r>
                <a:endParaRPr lang="en-US" sz="2100" dirty="0">
                  <a:solidFill>
                    <a:srgbClr val="FEDC2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966250" y="847229"/>
              <a:ext cx="578058" cy="408747"/>
              <a:chOff x="1598784" y="3779144"/>
              <a:chExt cx="1879680" cy="1329129"/>
            </a:xfrm>
          </p:grpSpPr>
          <p:sp>
            <p:nvSpPr>
              <p:cNvPr id="70" name="Rectangle 69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278815" y="534560"/>
              <a:ext cx="578058" cy="408747"/>
              <a:chOff x="1598784" y="3779144"/>
              <a:chExt cx="1879680" cy="1329129"/>
            </a:xfrm>
          </p:grpSpPr>
          <p:sp>
            <p:nvSpPr>
              <p:cNvPr id="73" name="Rectangle 72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600968" y="847228"/>
              <a:ext cx="578058" cy="408747"/>
              <a:chOff x="1598784" y="3779144"/>
              <a:chExt cx="1879680" cy="1329129"/>
            </a:xfrm>
          </p:grpSpPr>
          <p:sp>
            <p:nvSpPr>
              <p:cNvPr id="76" name="Rectangle 75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951272" y="712747"/>
            <a:ext cx="1617035" cy="1522411"/>
            <a:chOff x="2213454" y="534560"/>
            <a:chExt cx="1212776" cy="1141808"/>
          </a:xfrm>
        </p:grpSpPr>
        <p:grpSp>
          <p:nvGrpSpPr>
            <p:cNvPr id="28" name="Group 27"/>
            <p:cNvGrpSpPr/>
            <p:nvPr/>
          </p:nvGrpSpPr>
          <p:grpSpPr>
            <a:xfrm>
              <a:off x="2221074" y="596368"/>
              <a:ext cx="1192600" cy="1080000"/>
              <a:chOff x="2723550" y="1299725"/>
              <a:chExt cx="1467703" cy="1329129"/>
            </a:xfrm>
          </p:grpSpPr>
          <p:sp>
            <p:nvSpPr>
              <p:cNvPr id="46" name="Rectangle 45"/>
              <p:cNvSpPr/>
              <p:nvPr/>
            </p:nvSpPr>
            <p:spPr>
              <a:xfrm rot="18900000">
                <a:off x="2792837" y="1299725"/>
                <a:ext cx="1329129" cy="1329129"/>
              </a:xfrm>
              <a:prstGeom prst="rect">
                <a:avLst/>
              </a:prstGeom>
              <a:solidFill>
                <a:srgbClr val="E3435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723550" y="2215670"/>
                <a:ext cx="1467703" cy="35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100" dirty="0">
                    <a:solidFill>
                      <a:srgbClr val="FEDC22"/>
                    </a:solidFill>
                    <a:latin typeface="Trebuchet MS" panose="020B0603020202020204" pitchFamily="34" charset="0"/>
                    <a:cs typeface="OCR F-Bold OSF"/>
                  </a:rPr>
                  <a:t>WEST</a:t>
                </a:r>
                <a:endParaRPr lang="en-US" sz="2100" dirty="0">
                  <a:solidFill>
                    <a:srgbClr val="FEDC2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2213454" y="847229"/>
              <a:ext cx="578058" cy="408747"/>
              <a:chOff x="1598784" y="3779144"/>
              <a:chExt cx="1879680" cy="1329129"/>
            </a:xfrm>
          </p:grpSpPr>
          <p:sp>
            <p:nvSpPr>
              <p:cNvPr id="138" name="Rectangle 137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2526019" y="534560"/>
              <a:ext cx="578058" cy="408747"/>
              <a:chOff x="1598784" y="3779144"/>
              <a:chExt cx="1879680" cy="1329129"/>
            </a:xfrm>
          </p:grpSpPr>
          <p:sp>
            <p:nvSpPr>
              <p:cNvPr id="141" name="Rectangle 140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848172" y="847228"/>
              <a:ext cx="578058" cy="408747"/>
              <a:chOff x="1598784" y="3779144"/>
              <a:chExt cx="1879680" cy="1329129"/>
            </a:xfrm>
          </p:grpSpPr>
          <p:sp>
            <p:nvSpPr>
              <p:cNvPr id="156" name="Rectangle 155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458216" y="248320"/>
            <a:ext cx="1617035" cy="1522411"/>
            <a:chOff x="4093662" y="354180"/>
            <a:chExt cx="1212776" cy="1141808"/>
          </a:xfrm>
        </p:grpSpPr>
        <p:grpSp>
          <p:nvGrpSpPr>
            <p:cNvPr id="79" name="Group 78"/>
            <p:cNvGrpSpPr/>
            <p:nvPr/>
          </p:nvGrpSpPr>
          <p:grpSpPr>
            <a:xfrm>
              <a:off x="4093662" y="415988"/>
              <a:ext cx="1192600" cy="1080000"/>
              <a:chOff x="2723550" y="1299725"/>
              <a:chExt cx="1467703" cy="1329129"/>
            </a:xfrm>
          </p:grpSpPr>
          <p:sp>
            <p:nvSpPr>
              <p:cNvPr id="81" name="Rectangle 80"/>
              <p:cNvSpPr/>
              <p:nvPr/>
            </p:nvSpPr>
            <p:spPr>
              <a:xfrm rot="18900000">
                <a:off x="2792837" y="1299725"/>
                <a:ext cx="1329129" cy="1329129"/>
              </a:xfrm>
              <a:prstGeom prst="rect">
                <a:avLst/>
              </a:prstGeom>
              <a:solidFill>
                <a:srgbClr val="E3435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723550" y="2215670"/>
                <a:ext cx="1467703" cy="35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100" dirty="0">
                    <a:solidFill>
                      <a:srgbClr val="FEDC22"/>
                    </a:solidFill>
                    <a:latin typeface="Trebuchet MS" panose="020B0603020202020204" pitchFamily="34" charset="0"/>
                    <a:cs typeface="OCR F-Bold OSF"/>
                  </a:rPr>
                  <a:t>NORTH</a:t>
                </a:r>
                <a:endParaRPr lang="en-US" sz="2100" dirty="0">
                  <a:solidFill>
                    <a:srgbClr val="FEDC2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093662" y="666849"/>
              <a:ext cx="578058" cy="408747"/>
              <a:chOff x="1598784" y="3779144"/>
              <a:chExt cx="1879680" cy="1329129"/>
            </a:xfrm>
          </p:grpSpPr>
          <p:sp>
            <p:nvSpPr>
              <p:cNvPr id="61" name="Rectangle 60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406227" y="354180"/>
              <a:ext cx="578058" cy="408747"/>
              <a:chOff x="1598784" y="3779144"/>
              <a:chExt cx="1879680" cy="1329129"/>
            </a:xfrm>
          </p:grpSpPr>
          <p:sp>
            <p:nvSpPr>
              <p:cNvPr id="64" name="Rectangle 63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728380" y="666848"/>
              <a:ext cx="578058" cy="408747"/>
              <a:chOff x="1598784" y="3779144"/>
              <a:chExt cx="1879680" cy="1329129"/>
            </a:xfrm>
          </p:grpSpPr>
          <p:sp>
            <p:nvSpPr>
              <p:cNvPr id="67" name="Rectangle 66"/>
              <p:cNvSpPr/>
              <p:nvPr/>
            </p:nvSpPr>
            <p:spPr>
              <a:xfrm rot="18900000">
                <a:off x="1874059" y="3779144"/>
                <a:ext cx="1329131" cy="13291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512B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598784" y="4091562"/>
                <a:ext cx="1879680" cy="66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300" dirty="0">
                    <a:solidFill>
                      <a:schemeClr val="accent2"/>
                    </a:solidFill>
                    <a:latin typeface="Trebuchet MS" panose="020B0603020202020204" pitchFamily="34" charset="0"/>
                    <a:cs typeface="OCR F-Bold OSF"/>
                  </a:rPr>
                  <a:t>VENUE</a:t>
                </a:r>
                <a:endParaRPr lang="en-US" sz="13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476133" y="3293309"/>
            <a:ext cx="1554299" cy="1440001"/>
            <a:chOff x="1184528" y="3115310"/>
            <a:chExt cx="766634" cy="710258"/>
          </a:xfrm>
        </p:grpSpPr>
        <p:sp>
          <p:nvSpPr>
            <p:cNvPr id="48" name="Rectangle 47"/>
            <p:cNvSpPr/>
            <p:nvPr/>
          </p:nvSpPr>
          <p:spPr>
            <a:xfrm rot="18900000">
              <a:off x="1212716" y="3115310"/>
              <a:ext cx="710258" cy="710258"/>
            </a:xfrm>
            <a:prstGeom prst="rect">
              <a:avLst/>
            </a:prstGeom>
            <a:solidFill>
              <a:srgbClr val="8512B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184528" y="3339444"/>
              <a:ext cx="766634" cy="33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rgbClr val="FEDC22"/>
                  </a:solidFill>
                  <a:latin typeface="Trebuchet MS" panose="020B0603020202020204" pitchFamily="34" charset="0"/>
                  <a:cs typeface="OCR F-Bold OSF"/>
                </a:rPr>
                <a:t>PROJECT TEAM</a:t>
              </a:r>
              <a:endParaRPr lang="en-US" sz="2100" dirty="0">
                <a:solidFill>
                  <a:srgbClr val="FEDC22"/>
                </a:solidFill>
                <a:latin typeface="Trebuchet MS" panose="020B0603020202020204" pitchFamily="34" charset="0"/>
                <a:cs typeface="OCR F-Bold OSF"/>
              </a:endParaRPr>
            </a:p>
          </p:txBody>
        </p:sp>
      </p:grpSp>
      <p:cxnSp>
        <p:nvCxnSpPr>
          <p:cNvPr id="90" name="Elbow Connector 89"/>
          <p:cNvCxnSpPr>
            <a:stCxn id="129" idx="3"/>
            <a:endCxn id="48" idx="1"/>
          </p:cNvCxnSpPr>
          <p:nvPr/>
        </p:nvCxnSpPr>
        <p:spPr>
          <a:xfrm flipV="1">
            <a:off x="5000684" y="4522427"/>
            <a:ext cx="743483" cy="786829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9363736" y="3293308"/>
            <a:ext cx="2036469" cy="1440000"/>
            <a:chOff x="2517565" y="1299725"/>
            <a:chExt cx="1879673" cy="1329129"/>
          </a:xfrm>
        </p:grpSpPr>
        <p:sp>
          <p:nvSpPr>
            <p:cNvPr id="94" name="Rectangle 93"/>
            <p:cNvSpPr/>
            <p:nvPr/>
          </p:nvSpPr>
          <p:spPr>
            <a:xfrm rot="18900000">
              <a:off x="2792837" y="1299725"/>
              <a:ext cx="1329129" cy="13291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517565" y="1606626"/>
              <a:ext cx="1879673" cy="622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rgbClr val="FEDC22"/>
                  </a:solidFill>
                  <a:latin typeface="Trebuchet MS" panose="020B0603020202020204" pitchFamily="34" charset="0"/>
                  <a:cs typeface="OCR F-Bold OSF"/>
                </a:rPr>
                <a:t>TOURING</a:t>
              </a:r>
            </a:p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rgbClr val="FEDC22"/>
                  </a:solidFill>
                  <a:latin typeface="Trebuchet MS" panose="020B0603020202020204" pitchFamily="34" charset="0"/>
                  <a:cs typeface="OCR F-Bold OSF"/>
                </a:rPr>
                <a:t>PRODUCTIONS</a:t>
              </a:r>
              <a:endParaRPr lang="en-US" sz="2100" dirty="0">
                <a:solidFill>
                  <a:srgbClr val="FEDC22"/>
                </a:solidFill>
                <a:latin typeface="Trebuchet MS" panose="020B0603020202020204" pitchFamily="34" charset="0"/>
                <a:cs typeface="OCR F-Bold OSF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8026" y="3293308"/>
            <a:ext cx="2162033" cy="1440000"/>
            <a:chOff x="2459617" y="1299725"/>
            <a:chExt cx="1995569" cy="1329129"/>
          </a:xfrm>
        </p:grpSpPr>
        <p:sp>
          <p:nvSpPr>
            <p:cNvPr id="112" name="Rectangle 111"/>
            <p:cNvSpPr/>
            <p:nvPr/>
          </p:nvSpPr>
          <p:spPr>
            <a:xfrm rot="18900000">
              <a:off x="2792837" y="1299725"/>
              <a:ext cx="1329129" cy="13291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459617" y="1719156"/>
              <a:ext cx="1995569" cy="622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rPr>
                <a:t>PROGRAMMING</a:t>
              </a:r>
            </a:p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rPr>
                <a:t>PARTNERS</a:t>
              </a:r>
              <a:endParaRPr lang="en-US" sz="21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636261" y="4311543"/>
            <a:ext cx="2162033" cy="1440000"/>
            <a:chOff x="2459616" y="1299725"/>
            <a:chExt cx="1995569" cy="1329129"/>
          </a:xfrm>
        </p:grpSpPr>
        <p:sp>
          <p:nvSpPr>
            <p:cNvPr id="121" name="Rectangle 120"/>
            <p:cNvSpPr/>
            <p:nvPr/>
          </p:nvSpPr>
          <p:spPr>
            <a:xfrm rot="18900000">
              <a:off x="2792837" y="1299725"/>
              <a:ext cx="1329129" cy="13291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solidFill>
                  <a:schemeClr val="accent2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459616" y="1647120"/>
              <a:ext cx="1995569" cy="622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rPr>
                <a:t>PROGRAMME</a:t>
              </a:r>
            </a:p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chemeClr val="accent2"/>
                  </a:solidFill>
                  <a:latin typeface="Trebuchet MS" panose="020B0603020202020204" pitchFamily="34" charset="0"/>
                  <a:cs typeface="OCR F-Bold OSF"/>
                </a:rPr>
                <a:t>CONSULTANT</a:t>
              </a:r>
              <a:endParaRPr lang="en-US" sz="21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661534" y="5098373"/>
            <a:ext cx="1660065" cy="1440001"/>
            <a:chOff x="1158444" y="3115310"/>
            <a:chExt cx="818802" cy="710258"/>
          </a:xfrm>
        </p:grpSpPr>
        <p:sp>
          <p:nvSpPr>
            <p:cNvPr id="129" name="Rectangle 128"/>
            <p:cNvSpPr/>
            <p:nvPr/>
          </p:nvSpPr>
          <p:spPr>
            <a:xfrm rot="18900000">
              <a:off x="1212716" y="3115310"/>
              <a:ext cx="710258" cy="7102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158444" y="3294344"/>
              <a:ext cx="818802" cy="33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rgbClr val="FEDC22"/>
                  </a:solidFill>
                  <a:latin typeface="Trebuchet MS" panose="020B0603020202020204" pitchFamily="34" charset="0"/>
                  <a:cs typeface="OCR F-Bold OSF"/>
                </a:rPr>
                <a:t>HULL 2017</a:t>
              </a:r>
            </a:p>
            <a:p>
              <a:pPr algn="ctr">
                <a:lnSpc>
                  <a:spcPct val="90000"/>
                </a:lnSpc>
              </a:pPr>
              <a:r>
                <a:rPr lang="en-US" sz="2100" dirty="0">
                  <a:solidFill>
                    <a:srgbClr val="FEDC22"/>
                  </a:solidFill>
                  <a:latin typeface="Trebuchet MS" panose="020B0603020202020204" pitchFamily="34" charset="0"/>
                  <a:cs typeface="OCR F-Bold OSF"/>
                </a:rPr>
                <a:t>CORE TEAM</a:t>
              </a:r>
              <a:endParaRPr lang="en-US" sz="2100" dirty="0">
                <a:solidFill>
                  <a:srgbClr val="FEDC22"/>
                </a:solidFill>
                <a:latin typeface="Trebuchet MS" panose="020B0603020202020204" pitchFamily="34" charset="0"/>
                <a:cs typeface="OCR F-Bold OSF"/>
              </a:endParaRPr>
            </a:p>
          </p:txBody>
        </p:sp>
      </p:grpSp>
      <p:cxnSp>
        <p:nvCxnSpPr>
          <p:cNvPr id="131" name="Elbow Connector 89"/>
          <p:cNvCxnSpPr/>
          <p:nvPr/>
        </p:nvCxnSpPr>
        <p:spPr>
          <a:xfrm>
            <a:off x="2707116" y="4018153"/>
            <a:ext cx="2604323" cy="0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89"/>
          <p:cNvCxnSpPr/>
          <p:nvPr/>
        </p:nvCxnSpPr>
        <p:spPr>
          <a:xfrm>
            <a:off x="7184299" y="4018153"/>
            <a:ext cx="2199757" cy="0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89"/>
          <p:cNvCxnSpPr>
            <a:stCxn id="46" idx="2"/>
            <a:endCxn id="48" idx="0"/>
          </p:cNvCxnSpPr>
          <p:nvPr/>
        </p:nvCxnSpPr>
        <p:spPr>
          <a:xfrm>
            <a:off x="4265616" y="2024275"/>
            <a:ext cx="1478549" cy="1479916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89"/>
          <p:cNvCxnSpPr>
            <a:stCxn id="87" idx="1"/>
            <a:endCxn id="48" idx="3"/>
          </p:cNvCxnSpPr>
          <p:nvPr/>
        </p:nvCxnSpPr>
        <p:spPr>
          <a:xfrm flipH="1">
            <a:off x="6762400" y="2024275"/>
            <a:ext cx="1478549" cy="1479917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89"/>
          <p:cNvCxnSpPr/>
          <p:nvPr/>
        </p:nvCxnSpPr>
        <p:spPr>
          <a:xfrm>
            <a:off x="6253283" y="2068966"/>
            <a:ext cx="0" cy="926108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6461" y="227804"/>
            <a:ext cx="260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Trebuchet MS" panose="020B0603020202020204" pitchFamily="34" charset="0"/>
              </a:rPr>
              <a:t>STRUCTURE</a:t>
            </a:r>
            <a:endParaRPr lang="en-GB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18900000">
            <a:off x="5533283" y="3293309"/>
            <a:ext cx="1440000" cy="1440001"/>
          </a:xfrm>
          <a:prstGeom prst="rect">
            <a:avLst/>
          </a:prstGeom>
          <a:solidFill>
            <a:srgbClr val="8512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cxnSp>
        <p:nvCxnSpPr>
          <p:cNvPr id="90" name="Elbow Connector 89"/>
          <p:cNvCxnSpPr>
            <a:stCxn id="129" idx="3"/>
            <a:endCxn id="98" idx="2"/>
          </p:cNvCxnSpPr>
          <p:nvPr/>
        </p:nvCxnSpPr>
        <p:spPr>
          <a:xfrm flipV="1">
            <a:off x="5067031" y="4737285"/>
            <a:ext cx="467117" cy="505625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rot="18900000">
            <a:off x="3036499" y="795157"/>
            <a:ext cx="1440000" cy="1440000"/>
          </a:xfrm>
          <a:prstGeom prst="rect">
            <a:avLst/>
          </a:prstGeom>
          <a:solidFill>
            <a:srgbClr val="E343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81" name="Rectangle 80"/>
          <p:cNvSpPr/>
          <p:nvPr/>
        </p:nvSpPr>
        <p:spPr>
          <a:xfrm rot="18900000">
            <a:off x="5533283" y="330731"/>
            <a:ext cx="1440000" cy="1440000"/>
          </a:xfrm>
          <a:prstGeom prst="rect">
            <a:avLst/>
          </a:prstGeom>
          <a:solidFill>
            <a:srgbClr val="E343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87" name="Rectangle 86"/>
          <p:cNvSpPr/>
          <p:nvPr/>
        </p:nvSpPr>
        <p:spPr>
          <a:xfrm rot="18900000">
            <a:off x="8030067" y="795157"/>
            <a:ext cx="1440000" cy="1440000"/>
          </a:xfrm>
          <a:prstGeom prst="rect">
            <a:avLst/>
          </a:prstGeom>
          <a:solidFill>
            <a:srgbClr val="E343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94" name="Rectangle 93"/>
          <p:cNvSpPr/>
          <p:nvPr/>
        </p:nvSpPr>
        <p:spPr>
          <a:xfrm rot="18900000">
            <a:off x="9661972" y="3293308"/>
            <a:ext cx="1440001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112" name="Rectangle 111"/>
          <p:cNvSpPr/>
          <p:nvPr/>
        </p:nvSpPr>
        <p:spPr>
          <a:xfrm rot="18900000">
            <a:off x="979042" y="3293308"/>
            <a:ext cx="1440001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sp>
        <p:nvSpPr>
          <p:cNvPr id="115" name="TextBox 114"/>
          <p:cNvSpPr txBox="1"/>
          <p:nvPr/>
        </p:nvSpPr>
        <p:spPr>
          <a:xfrm rot="2700000">
            <a:off x="314200" y="4435879"/>
            <a:ext cx="141846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PROGRAMMING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PARTNERS</a:t>
            </a:r>
            <a:endParaRPr lang="en-US" sz="1300" dirty="0">
              <a:solidFill>
                <a:schemeClr val="accent2"/>
              </a:solidFill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121" name="Rectangle 120"/>
          <p:cNvSpPr/>
          <p:nvPr/>
        </p:nvSpPr>
        <p:spPr>
          <a:xfrm rot="18900000">
            <a:off x="1997278" y="4311543"/>
            <a:ext cx="1440001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>
              <a:solidFill>
                <a:schemeClr val="accent2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 rot="18900000">
            <a:off x="3837913" y="5032026"/>
            <a:ext cx="1440000" cy="1440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300"/>
          </a:p>
        </p:txBody>
      </p:sp>
      <p:cxnSp>
        <p:nvCxnSpPr>
          <p:cNvPr id="131" name="Elbow Connector 89"/>
          <p:cNvCxnSpPr/>
          <p:nvPr/>
        </p:nvCxnSpPr>
        <p:spPr>
          <a:xfrm>
            <a:off x="2707116" y="4018153"/>
            <a:ext cx="2604323" cy="0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89"/>
          <p:cNvCxnSpPr/>
          <p:nvPr/>
        </p:nvCxnSpPr>
        <p:spPr>
          <a:xfrm>
            <a:off x="7184299" y="4018153"/>
            <a:ext cx="2199757" cy="0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89"/>
          <p:cNvCxnSpPr>
            <a:stCxn id="46" idx="2"/>
            <a:endCxn id="48" idx="0"/>
          </p:cNvCxnSpPr>
          <p:nvPr/>
        </p:nvCxnSpPr>
        <p:spPr>
          <a:xfrm>
            <a:off x="4265616" y="2024275"/>
            <a:ext cx="1478549" cy="1479916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89"/>
          <p:cNvCxnSpPr>
            <a:stCxn id="97" idx="2"/>
            <a:endCxn id="48" idx="3"/>
          </p:cNvCxnSpPr>
          <p:nvPr/>
        </p:nvCxnSpPr>
        <p:spPr>
          <a:xfrm flipH="1">
            <a:off x="6762400" y="2234291"/>
            <a:ext cx="1268533" cy="1269901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89"/>
          <p:cNvCxnSpPr/>
          <p:nvPr/>
        </p:nvCxnSpPr>
        <p:spPr>
          <a:xfrm>
            <a:off x="6253283" y="2068966"/>
            <a:ext cx="0" cy="926108"/>
          </a:xfrm>
          <a:prstGeom prst="straightConnector1">
            <a:avLst/>
          </a:prstGeom>
          <a:ln w="38100">
            <a:solidFill>
              <a:srgbClr val="8512BE"/>
            </a:solidFill>
            <a:prstDash val="sysDot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2700000">
            <a:off x="1332437" y="5474323"/>
            <a:ext cx="141846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PROGRAMME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CONSULTANT</a:t>
            </a:r>
            <a:endParaRPr lang="en-US" sz="1300" dirty="0">
              <a:solidFill>
                <a:schemeClr val="accent2"/>
              </a:solidFill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80" name="TextBox 79"/>
          <p:cNvSpPr txBox="1"/>
          <p:nvPr/>
        </p:nvSpPr>
        <p:spPr>
          <a:xfrm rot="2700000">
            <a:off x="3173072" y="6181412"/>
            <a:ext cx="141846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HULL 2017</a:t>
            </a:r>
          </a:p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CORE TEAM</a:t>
            </a:r>
            <a:endParaRPr lang="en-US" sz="1300" dirty="0">
              <a:solidFill>
                <a:schemeClr val="accent2"/>
              </a:solidFill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83" name="TextBox 82"/>
          <p:cNvSpPr txBox="1"/>
          <p:nvPr/>
        </p:nvSpPr>
        <p:spPr>
          <a:xfrm rot="2700000">
            <a:off x="8997130" y="4447539"/>
            <a:ext cx="141846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TOURING PRODUCTIONS</a:t>
            </a:r>
            <a:endParaRPr lang="en-US" sz="1300" dirty="0">
              <a:solidFill>
                <a:schemeClr val="accent2"/>
              </a:solidFill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92" name="TextBox 91"/>
          <p:cNvSpPr txBox="1"/>
          <p:nvPr/>
        </p:nvSpPr>
        <p:spPr>
          <a:xfrm rot="2700000">
            <a:off x="2428821" y="1971588"/>
            <a:ext cx="1418465" cy="3077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WEST</a:t>
            </a:r>
            <a:endParaRPr lang="en-US" sz="1300" dirty="0">
              <a:solidFill>
                <a:schemeClr val="accent2"/>
              </a:solidFill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96" name="TextBox 95"/>
          <p:cNvSpPr txBox="1"/>
          <p:nvPr/>
        </p:nvSpPr>
        <p:spPr>
          <a:xfrm rot="2700000">
            <a:off x="4933733" y="1507160"/>
            <a:ext cx="1418465" cy="3077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NORTH</a:t>
            </a:r>
            <a:endParaRPr lang="en-US" sz="1300" dirty="0">
              <a:solidFill>
                <a:schemeClr val="accent2"/>
              </a:solidFill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97" name="TextBox 96"/>
          <p:cNvSpPr txBox="1"/>
          <p:nvPr/>
        </p:nvSpPr>
        <p:spPr>
          <a:xfrm rot="2700000">
            <a:off x="7430517" y="1971587"/>
            <a:ext cx="1418465" cy="3077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EAST</a:t>
            </a:r>
            <a:endParaRPr lang="en-US" sz="1300" dirty="0">
              <a:solidFill>
                <a:schemeClr val="accent2"/>
              </a:solidFill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98" name="TextBox 97"/>
          <p:cNvSpPr txBox="1"/>
          <p:nvPr/>
        </p:nvSpPr>
        <p:spPr>
          <a:xfrm rot="2700000">
            <a:off x="4933732" y="4474580"/>
            <a:ext cx="1418465" cy="30777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>
                <a:solidFill>
                  <a:schemeClr val="accent2"/>
                </a:solidFill>
                <a:latin typeface="Trebuchet MS" panose="020B0603020202020204" pitchFamily="34" charset="0"/>
                <a:cs typeface="OCR F-Bold OSF"/>
              </a:rPr>
              <a:t>PROJECT TEAM</a:t>
            </a:r>
            <a:endParaRPr lang="en-US" sz="1300" dirty="0">
              <a:solidFill>
                <a:schemeClr val="accent2"/>
              </a:solidFill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99" name="Rectangle 98"/>
          <p:cNvSpPr/>
          <p:nvPr/>
        </p:nvSpPr>
        <p:spPr>
          <a:xfrm rot="2700000">
            <a:off x="6000972" y="215079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KINGS-WOO</a:t>
            </a:r>
            <a:r>
              <a:rPr lang="en-US" sz="800" dirty="0">
                <a:solidFill>
                  <a:schemeClr val="accent2"/>
                </a:solidFill>
              </a:rPr>
              <a:t>D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 rot="2700000">
            <a:off x="5586272" y="631014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WINIFRED HOLTBY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716667" y="3633429"/>
            <a:ext cx="201516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</a:rPr>
              <a:t>Programme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 Director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Project Administrator (p/t)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  <a:sym typeface="Wingdings"/>
              </a:rPr>
              <a:t>Programme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 Consultants/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      Local partners &amp; promoters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Technical Co-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</a:rPr>
              <a:t>ordinator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 (p/t)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00005" y="5109647"/>
            <a:ext cx="1763939" cy="12865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Exec Producer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Technical &amp; Ops Team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Artist Liaison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</a:rPr>
              <a:t>MarComms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 Team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Head of Education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Volunteering Team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Finance Team</a:t>
            </a:r>
            <a:endParaRPr lang="en-US" sz="900" dirty="0">
              <a:latin typeface="Trebuchet MS" panose="020B0603020202020204" pitchFamily="34" charset="0"/>
              <a:cs typeface="OCR F-Bold OSF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Monitoring &amp; Evaluation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     (University of Hull)</a:t>
            </a:r>
            <a:endParaRPr lang="en-US" sz="900" dirty="0">
              <a:latin typeface="Trebuchet MS" panose="020B0603020202020204" pitchFamily="34" charset="0"/>
              <a:cs typeface="OCR F-Bold OSF"/>
              <a:sym typeface="Wingding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872485" y="3568799"/>
            <a:ext cx="1622979" cy="898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Artists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Booking Agent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Technical Manager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Technicians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Marketing Agency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PR Agency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15286" y="3698066"/>
            <a:ext cx="1791949" cy="640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Hull Dance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Hull Independent Cinema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Humber Mouth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Hull Truck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065098" y="4905356"/>
            <a:ext cx="1791949" cy="252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</a:rPr>
              <a:t>Programme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 Consultant</a:t>
            </a:r>
          </a:p>
        </p:txBody>
      </p:sp>
      <p:sp>
        <p:nvSpPr>
          <p:cNvPr id="47" name="Rectangle 46"/>
          <p:cNvSpPr/>
          <p:nvPr/>
        </p:nvSpPr>
        <p:spPr>
          <a:xfrm rot="2700000">
            <a:off x="3504187" y="679507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HYMERS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2700000">
            <a:off x="3910621" y="1080902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WILLIAM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b="1" dirty="0">
                <a:solidFill>
                  <a:schemeClr val="accent2"/>
                </a:solidFill>
              </a:rPr>
              <a:t>GEMMELL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2700000">
            <a:off x="3483201" y="1585768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WALTON</a:t>
            </a:r>
          </a:p>
          <a:p>
            <a:pPr algn="ctr"/>
            <a:r>
              <a:rPr lang="en-US" sz="800" dirty="0">
                <a:solidFill>
                  <a:schemeClr val="accent2"/>
                </a:solidFill>
              </a:rPr>
              <a:t>ST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2700000">
            <a:off x="8497756" y="679507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ARCH-BISHOP SENTAMU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 rot="2700000">
            <a:off x="8096943" y="1421331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MALET LAMBERT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2700000">
            <a:off x="8904133" y="1095442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FREEDOM CENTRE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480551" y="573654"/>
            <a:ext cx="2611923" cy="640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PER VENUE: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Venue Manager &amp; Programming Lead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Venue Technical Liaison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Performing Arts Lead Teacher (schools)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</p:txBody>
      </p:sp>
      <p:sp>
        <p:nvSpPr>
          <p:cNvPr id="66" name="Rectangle 65"/>
          <p:cNvSpPr/>
          <p:nvPr/>
        </p:nvSpPr>
        <p:spPr>
          <a:xfrm rot="2700000">
            <a:off x="6000972" y="1398406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PUBS</a:t>
            </a:r>
          </a:p>
          <a:p>
            <a:pPr algn="ctr"/>
            <a:r>
              <a:rPr lang="en-US" sz="800" dirty="0">
                <a:solidFill>
                  <a:schemeClr val="accent2"/>
                </a:solidFill>
              </a:rPr>
              <a:t>(X3)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2700000">
            <a:off x="8497755" y="1821304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East Park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rot="2700000">
            <a:off x="3126380" y="1067371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SIRIUS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b="1" dirty="0">
                <a:solidFill>
                  <a:schemeClr val="accent2"/>
                </a:solidFill>
              </a:rPr>
              <a:t>WEST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b="1" dirty="0">
                <a:solidFill>
                  <a:schemeClr val="accent2"/>
                </a:solidFill>
              </a:rPr>
              <a:t>ACADEMY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2700000">
            <a:off x="3515749" y="1924258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accent2"/>
                </a:solidFill>
              </a:rPr>
              <a:t>WESTERN LIBRARY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80551" y="1319683"/>
            <a:ext cx="2611923" cy="12865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PER AREA: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Local Technical Manager</a:t>
            </a:r>
            <a:endParaRPr lang="en-US" sz="900" dirty="0">
              <a:latin typeface="Trebuchet MS" panose="020B0603020202020204" pitchFamily="34" charset="0"/>
              <a:cs typeface="OCR F-Bold OSF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Local Technicians (x2)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Technical Apprentice</a:t>
            </a:r>
            <a:endParaRPr lang="en-US" sz="900" dirty="0">
              <a:latin typeface="Trebuchet MS" panose="020B0603020202020204" pitchFamily="34" charset="0"/>
              <a:cs typeface="OCR F-Bold OSF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Local </a:t>
            </a:r>
            <a:r>
              <a:rPr lang="en-US" sz="900" dirty="0">
                <a:latin typeface="Trebuchet MS" panose="020B0603020202020204" pitchFamily="34" charset="0"/>
                <a:cs typeface="OCR F-Bold OSF"/>
              </a:rPr>
              <a:t>Marketing &amp; Engagement Manager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Box Office Team (x2)</a:t>
            </a:r>
            <a:endParaRPr lang="en-US" sz="900" dirty="0">
              <a:latin typeface="Trebuchet MS" panose="020B0603020202020204" pitchFamily="34" charset="0"/>
              <a:cs typeface="OCR F-Bold OSF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Marketing &amp; Engagement Apprentice</a:t>
            </a:r>
            <a:endParaRPr lang="en-US" sz="900" dirty="0">
              <a:latin typeface="Trebuchet MS" panose="020B0603020202020204" pitchFamily="34" charset="0"/>
              <a:cs typeface="OCR F-Bold OSF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FOH Manager &amp; Volunteer Co-</a:t>
            </a:r>
            <a:r>
              <a:rPr lang="en-US" sz="900" dirty="0" err="1">
                <a:latin typeface="Trebuchet MS" panose="020B0603020202020204" pitchFamily="34" charset="0"/>
                <a:cs typeface="OCR F-Bold OSF"/>
                <a:sym typeface="Wingdings"/>
              </a:rPr>
              <a:t>ordinator</a:t>
            </a:r>
            <a:endParaRPr lang="en-US" sz="900" dirty="0">
              <a:latin typeface="Trebuchet MS" panose="020B0603020202020204" pitchFamily="34" charset="0"/>
              <a:cs typeface="OCR F-Bold OSF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 </a:t>
            </a:r>
            <a:r>
              <a:rPr lang="en-US" sz="900" dirty="0">
                <a:latin typeface="Trebuchet MS" panose="020B0603020202020204" pitchFamily="34" charset="0"/>
                <a:cs typeface="OCR F-Bold OSF"/>
                <a:sym typeface="Wingdings"/>
              </a:rPr>
              <a:t>Hull 2017 Volunteers (x10)</a:t>
            </a:r>
            <a:endParaRPr lang="en-US" sz="900" dirty="0">
              <a:latin typeface="Trebuchet MS" panose="020B0603020202020204" pitchFamily="34" charset="0"/>
              <a:cs typeface="OCR F-Bold OSF"/>
              <a:sym typeface="Wingdings"/>
            </a:endParaRPr>
          </a:p>
        </p:txBody>
      </p:sp>
      <p:sp>
        <p:nvSpPr>
          <p:cNvPr id="44" name="Rectangle 43"/>
          <p:cNvSpPr/>
          <p:nvPr/>
        </p:nvSpPr>
        <p:spPr>
          <a:xfrm rot="2700000">
            <a:off x="6366468" y="644285"/>
            <a:ext cx="504624" cy="504623"/>
          </a:xfrm>
          <a:prstGeom prst="rect">
            <a:avLst/>
          </a:prstGeom>
          <a:solidFill>
            <a:schemeClr val="bg1"/>
          </a:solidFill>
          <a:ln>
            <a:solidFill>
              <a:srgbClr val="8512B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North Point Shopping Centre</a:t>
            </a:r>
            <a:endParaRPr lang="en-US" sz="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WHAT TECHNIQUES WORK WHERE YOU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37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CONTRACT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WHAT IT COVERS: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3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1294" y="2137153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Trebuchet MS" panose="020B0603020202020204" pitchFamily="34" charset="0"/>
              </a:rPr>
              <a:t>CATERING &amp; BAR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549547" cy="688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9931" y="2804710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Trebuchet MS" panose="020B0603020202020204" pitchFamily="34" charset="0"/>
              </a:rPr>
              <a:t>TECHNICAL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9290" y="3435764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Trebuchet MS" panose="020B0603020202020204" pitchFamily="34" charset="0"/>
              </a:rPr>
              <a:t>AOB</a:t>
            </a:r>
            <a:endParaRPr lang="en-GB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0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4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549547" cy="6885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70" y="620166"/>
            <a:ext cx="839692" cy="839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93676" y="2"/>
            <a:ext cx="3983192" cy="554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We will cover:</a:t>
            </a:r>
          </a:p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Intro to 2017</a:t>
            </a:r>
          </a:p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Intro to Project</a:t>
            </a:r>
          </a:p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Outline </a:t>
            </a:r>
            <a:r>
              <a:rPr lang="en-US" sz="2533" dirty="0" err="1">
                <a:solidFill>
                  <a:srgbClr val="8C01A5"/>
                </a:solidFill>
                <a:latin typeface="OCR F-Light"/>
                <a:cs typeface="OCR F-Light"/>
              </a:rPr>
              <a:t>Programme</a:t>
            </a: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Future </a:t>
            </a:r>
            <a:r>
              <a:rPr lang="en-US" sz="2533" dirty="0" err="1">
                <a:solidFill>
                  <a:srgbClr val="8C01A5"/>
                </a:solidFill>
                <a:latin typeface="OCR F-Light"/>
                <a:cs typeface="OCR F-Light"/>
              </a:rPr>
              <a:t>Progamming</a:t>
            </a: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Title</a:t>
            </a:r>
          </a:p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Item 6</a:t>
            </a:r>
          </a:p>
          <a:p>
            <a:pPr>
              <a:lnSpc>
                <a:spcPct val="140000"/>
              </a:lnSpc>
              <a:buSzPct val="50000"/>
            </a:pPr>
            <a:r>
              <a:rPr lang="en-US" sz="2533" dirty="0">
                <a:solidFill>
                  <a:srgbClr val="8C01A5"/>
                </a:solidFill>
                <a:latin typeface="OCR F-Light"/>
                <a:cs typeface="OCR F-Light"/>
              </a:rPr>
              <a:t>Item 7</a:t>
            </a:r>
          </a:p>
          <a:p>
            <a:pPr>
              <a:lnSpc>
                <a:spcPct val="140000"/>
              </a:lnSpc>
              <a:buSzPct val="50000"/>
            </a:pP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  <a:p>
            <a:pPr>
              <a:lnSpc>
                <a:spcPct val="140000"/>
              </a:lnSpc>
              <a:buSzPct val="50000"/>
            </a:pPr>
            <a:endParaRPr lang="en-US" sz="2533" dirty="0">
              <a:solidFill>
                <a:srgbClr val="8C01A5"/>
              </a:solidFill>
              <a:latin typeface="OCR F-Light"/>
              <a:cs typeface="OCR F-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547" y="2902533"/>
            <a:ext cx="2544453" cy="3955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0455" y="2902533"/>
            <a:ext cx="8771268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3333" b="1" dirty="0">
                <a:ln w="38100" cmpd="sng">
                  <a:solidFill>
                    <a:srgbClr val="8C01A5"/>
                  </a:solidFill>
                  <a:prstDash val="solid"/>
                  <a:miter lim="800000"/>
                </a:ln>
                <a:noFill/>
                <a:latin typeface="OCR F-Bold OSF"/>
                <a:cs typeface="OCR F-Bold OSF"/>
              </a:rPr>
              <a:t>TODAY’S </a:t>
            </a:r>
            <a:r>
              <a:rPr lang="en-US" sz="13333" b="1" dirty="0">
                <a:ln w="38100" cmpd="sng">
                  <a:noFill/>
                  <a:prstDash val="solid"/>
                  <a:miter lim="800000"/>
                </a:ln>
                <a:solidFill>
                  <a:schemeClr val="accent4"/>
                </a:solidFill>
                <a:latin typeface="OCR F-Bold OSF"/>
                <a:cs typeface="OCR F-Bold OSF"/>
              </a:rPr>
              <a:t>MEETING</a:t>
            </a:r>
            <a:endParaRPr lang="en-US" sz="13333" b="1" dirty="0">
              <a:ln w="38100" cmpd="sng">
                <a:noFill/>
                <a:prstDash val="solid"/>
                <a:miter lim="800000"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8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44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66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56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0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29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SPARE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7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549547" cy="6885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8911" y="2094984"/>
            <a:ext cx="850005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0" lvl="1" indent="-548640" defTabSz="548640">
              <a:buFont typeface="Arial" panose="020B0604020202020204" pitchFamily="34" charset="0"/>
              <a:buChar char="•"/>
            </a:pPr>
            <a:r>
              <a:rPr lang="en-GB" sz="3360" kern="0" dirty="0"/>
              <a:t>365 days of transformative, artistic adventures.</a:t>
            </a:r>
          </a:p>
          <a:p>
            <a:pPr marL="1097280" lvl="1" indent="-548640" defTabSz="548640">
              <a:buFont typeface="Arial" panose="020B0604020202020204" pitchFamily="34" charset="0"/>
              <a:buChar char="•"/>
            </a:pPr>
            <a:r>
              <a:rPr lang="en-GB" sz="3360" kern="0" dirty="0"/>
              <a:t>Raising aspirations, changing perceptions, celebrating talent.</a:t>
            </a:r>
          </a:p>
          <a:p>
            <a:pPr marL="1097280" lvl="1" indent="-548640" defTabSz="548640">
              <a:buFont typeface="Arial" panose="020B0604020202020204" pitchFamily="34" charset="0"/>
              <a:buChar char="•"/>
            </a:pPr>
            <a:r>
              <a:rPr lang="en-GB" sz="3360" kern="0" dirty="0"/>
              <a:t>Hull will be the epicentre of cultural activity and debate in the UK in the run up to and during 2017.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1356" y="705861"/>
            <a:ext cx="431560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8640"/>
            <a:r>
              <a:rPr lang="en-GB" sz="3840" b="1" kern="0" dirty="0"/>
              <a:t>THE VISION OF 2017</a:t>
            </a:r>
          </a:p>
        </p:txBody>
      </p:sp>
    </p:spTree>
    <p:extLst>
      <p:ext uri="{BB962C8B-B14F-4D97-AF65-F5344CB8AC3E}">
        <p14:creationId xmlns:p14="http://schemas.microsoft.com/office/powerpoint/2010/main" val="280228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0"/>
            <a:ext cx="5519937" cy="6848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988" y="2684626"/>
            <a:ext cx="65617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800" dirty="0"/>
              <a:t>The arts and cultural programme for the year will celebrate the unique character of the city, its people, history and geography. </a:t>
            </a:r>
          </a:p>
          <a:p>
            <a:pPr defTabSz="457200"/>
            <a:endParaRPr lang="en-GB" sz="2800" dirty="0"/>
          </a:p>
          <a:p>
            <a:pPr defTabSz="457200"/>
            <a:r>
              <a:rPr lang="en-GB" sz="2800" dirty="0"/>
              <a:t>In 2017, the programme will run from 1 Jan to 31 Dec.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88" y="1198263"/>
            <a:ext cx="3696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b="1" dirty="0"/>
              <a:t>THE PROGRAMME FOR 2017</a:t>
            </a:r>
          </a:p>
        </p:txBody>
      </p:sp>
    </p:spTree>
    <p:extLst>
      <p:ext uri="{BB962C8B-B14F-4D97-AF65-F5344CB8AC3E}">
        <p14:creationId xmlns:p14="http://schemas.microsoft.com/office/powerpoint/2010/main" val="145995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923" y="-195368"/>
            <a:ext cx="5273495" cy="7053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424" y="1700829"/>
            <a:ext cx="7852922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 defTabSz="54864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1920" dirty="0">
              <a:solidFill>
                <a:prstClr val="white"/>
              </a:solidFill>
            </a:endParaRPr>
          </a:p>
          <a:p>
            <a:pPr defTabSz="548640">
              <a:lnSpc>
                <a:spcPct val="70000"/>
              </a:lnSpc>
            </a:pPr>
            <a:endParaRPr lang="en-US" sz="1920" b="1" dirty="0">
              <a:solidFill>
                <a:prstClr val="white"/>
              </a:solidFill>
              <a:latin typeface="Arial Black" panose="020B0A04020102020204" pitchFamily="34" charset="0"/>
              <a:cs typeface="OCR F-Bold OSF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38" r="24411" b="82264"/>
          <a:stretch/>
        </p:blipFill>
        <p:spPr>
          <a:xfrm>
            <a:off x="9614441" y="6357256"/>
            <a:ext cx="685426" cy="372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4243" y="552587"/>
            <a:ext cx="424346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/>
            <a:r>
              <a:rPr lang="en-GB" sz="3840" b="1" dirty="0"/>
              <a:t>THE FOUR SEASONS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4243" y="1592877"/>
            <a:ext cx="8036093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60" dirty="0"/>
              <a:t>The year will be split into four seasons, each with something distinctive, intriguing and created to challenge and thrill</a:t>
            </a:r>
          </a:p>
          <a:p>
            <a:endParaRPr lang="en-GB" sz="336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360" dirty="0"/>
              <a:t>MADE IN HULL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360" dirty="0"/>
              <a:t>ROOTS &amp;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360" dirty="0"/>
              <a:t>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360" dirty="0"/>
              <a:t>TELL THE WORLD</a:t>
            </a:r>
          </a:p>
        </p:txBody>
      </p:sp>
    </p:spTree>
    <p:extLst>
      <p:ext uri="{BB962C8B-B14F-4D97-AF65-F5344CB8AC3E}">
        <p14:creationId xmlns:p14="http://schemas.microsoft.com/office/powerpoint/2010/main" val="85376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 r="724" b="8222"/>
          <a:stretch/>
        </p:blipFill>
        <p:spPr>
          <a:xfrm>
            <a:off x="4" y="-1"/>
            <a:ext cx="12192001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603" y="4244574"/>
            <a:ext cx="865085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kern="0" noProof="0" dirty="0">
                <a:ln w="38100" cmpd="sng">
                  <a:solidFill>
                    <a:srgbClr val="E62E52"/>
                  </a:solidFill>
                  <a:prstDash val="solid"/>
                  <a:miter lim="800000"/>
                </a:ln>
                <a:noFill/>
                <a:latin typeface="OCR F-Bold OSF"/>
              </a:rPr>
              <a:t>NEIGHBOURHOOD NETWORK TOURING</a:t>
            </a:r>
            <a:endParaRPr kumimoji="0" lang="en-US" sz="7000" b="1" i="0" u="none" strike="noStrike" kern="0" cap="none" spc="0" normalizeH="0" baseline="0" noProof="0" dirty="0">
              <a:ln w="38100" cmpd="sng">
                <a:solidFill>
                  <a:srgbClr val="E62E52"/>
                </a:solidFill>
                <a:prstDash val="solid"/>
                <a:miter lim="800000"/>
              </a:ln>
              <a:noFill/>
              <a:effectLst/>
              <a:uLnTx/>
              <a:uFillTx/>
            </a:endParaRPr>
          </a:p>
        </p:txBody>
      </p:sp>
      <p:pic>
        <p:nvPicPr>
          <p:cNvPr id="9" name="Picture 8" descr="SHAP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432" y="3939235"/>
            <a:ext cx="1877568" cy="29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WHEN WILL THESE FESTIVALS HAPPEN?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THE HALF TERMS OF: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FEBRUARY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JANUARY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5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3"/>
          <a:srcRect b="9228"/>
          <a:stretch/>
        </p:blipFill>
        <p:spPr>
          <a:xfrm>
            <a:off x="16918" y="462829"/>
            <a:ext cx="12175085" cy="348128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4"/>
          <a:srcRect l="-3352" t="31349" r="2188" b="-285"/>
          <a:stretch/>
        </p:blipFill>
        <p:spPr>
          <a:xfrm>
            <a:off x="357808" y="3833059"/>
            <a:ext cx="10912736" cy="30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"/>
            <a:ext cx="5711960" cy="6875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52" y="463826"/>
            <a:ext cx="6493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rebuchet MS" panose="020B0603020202020204" pitchFamily="34" charset="0"/>
              </a:rPr>
              <a:t>What is this project going to look like?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870" y="2279374"/>
            <a:ext cx="79513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Trebuchet MS" panose="020B0603020202020204" pitchFamily="34" charset="0"/>
              </a:rPr>
              <a:t>INDICATIVE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18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HULL CITY OF CULTU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B5D6"/>
      </a:accent1>
      <a:accent2>
        <a:srgbClr val="8C00A6"/>
      </a:accent2>
      <a:accent3>
        <a:srgbClr val="F7DD18"/>
      </a:accent3>
      <a:accent4>
        <a:srgbClr val="EB3EA8"/>
      </a:accent4>
      <a:accent5>
        <a:srgbClr val="E62E52"/>
      </a:accent5>
      <a:accent6>
        <a:srgbClr val="85D2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815B62B-23D0-422A-8EDF-CDE203C4C2A1}"/>
</file>

<file path=customXml/itemProps2.xml><?xml version="1.0" encoding="utf-8"?>
<ds:datastoreItem xmlns:ds="http://schemas.openxmlformats.org/officeDocument/2006/customXml" ds:itemID="{F8B03C83-7383-4360-94F3-805F2B318862}"/>
</file>

<file path=customXml/itemProps3.xml><?xml version="1.0" encoding="utf-8"?>
<ds:datastoreItem xmlns:ds="http://schemas.openxmlformats.org/officeDocument/2006/customXml" ds:itemID="{114865FB-EE76-420F-95A2-F7AF0D94ED8E}"/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642</Words>
  <Application>Microsoft Office PowerPoint</Application>
  <PresentationFormat>Custom</PresentationFormat>
  <Paragraphs>280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Atkinson</dc:creator>
  <cp:lastModifiedBy>Yates Louise</cp:lastModifiedBy>
  <cp:revision>23</cp:revision>
  <dcterms:created xsi:type="dcterms:W3CDTF">2016-07-11T12:49:45Z</dcterms:created>
  <dcterms:modified xsi:type="dcterms:W3CDTF">2016-07-13T09:53:22Z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