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</p:sldMasterIdLst>
  <p:notesMasterIdLst>
    <p:notesMasterId r:id="rId38"/>
  </p:notesMasterIdLst>
  <p:sldIdLst>
    <p:sldId id="265" r:id="rId6"/>
    <p:sldId id="264" r:id="rId7"/>
    <p:sldId id="261" r:id="rId8"/>
    <p:sldId id="266" r:id="rId9"/>
    <p:sldId id="258" r:id="rId10"/>
    <p:sldId id="267" r:id="rId11"/>
    <p:sldId id="259" r:id="rId12"/>
    <p:sldId id="268" r:id="rId13"/>
    <p:sldId id="260" r:id="rId14"/>
    <p:sldId id="295" r:id="rId15"/>
    <p:sldId id="270" r:id="rId16"/>
    <p:sldId id="293" r:id="rId17"/>
    <p:sldId id="271" r:id="rId18"/>
    <p:sldId id="291" r:id="rId19"/>
    <p:sldId id="273" r:id="rId20"/>
    <p:sldId id="292" r:id="rId21"/>
    <p:sldId id="272" r:id="rId22"/>
    <p:sldId id="290" r:id="rId23"/>
    <p:sldId id="274" r:id="rId24"/>
    <p:sldId id="289" r:id="rId25"/>
    <p:sldId id="275" r:id="rId26"/>
    <p:sldId id="288" r:id="rId27"/>
    <p:sldId id="276" r:id="rId28"/>
    <p:sldId id="287" r:id="rId29"/>
    <p:sldId id="277" r:id="rId30"/>
    <p:sldId id="294" r:id="rId31"/>
    <p:sldId id="278" r:id="rId32"/>
    <p:sldId id="285" r:id="rId33"/>
    <p:sldId id="279" r:id="rId34"/>
    <p:sldId id="281" r:id="rId35"/>
    <p:sldId id="280" r:id="rId36"/>
    <p:sldId id="28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1B4AD-8577-43AF-AB92-24656344B24F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72BCC-E269-4478-96D3-D6200A96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9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611B2-ADB2-CA48-B0F8-6CA834DDDDA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49661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611B2-ADB2-CA48-B0F8-6CA834DDDDA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47845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611B2-ADB2-CA48-B0F8-6CA834DDDDA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10663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611B2-ADB2-CA48-B0F8-6CA834DDDDA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80942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611B2-ADB2-CA48-B0F8-6CA834DDDDA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4653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611B2-ADB2-CA48-B0F8-6CA834DDDDA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6040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1611B2-ADB2-CA48-B0F8-6CA834DDDDA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73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EA8C-E4A4-4567-A030-50F10E5F4F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DC2E-00F7-4F1E-B619-3912C1E22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0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EA8C-E4A4-4567-A030-50F10E5F4F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DC2E-00F7-4F1E-B619-3912C1E22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61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EA8C-E4A4-4567-A030-50F10E5F4F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DC2E-00F7-4F1E-B619-3912C1E22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332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GROUN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01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04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GROU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B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95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GROUND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DC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90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GROU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D1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66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GROU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5C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31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4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26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84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EA8C-E4A4-4567-A030-50F10E5F4F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DC2E-00F7-4F1E-B619-3912C1E22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582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82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14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9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76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65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26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73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ckgrou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 defTabSz="609443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89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ckgrou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 defTabSz="609443"/>
            <a:endParaRPr lang="en-US" sz="2400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16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1556-90ED-41C7-800C-DD91E0A6BF88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73BC-28C4-49E0-A031-7AD0163A6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99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EA8C-E4A4-4567-A030-50F10E5F4F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DC2E-00F7-4F1E-B619-3912C1E22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85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EA8C-E4A4-4567-A030-50F10E5F4F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DC2E-00F7-4F1E-B619-3912C1E22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63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EA8C-E4A4-4567-A030-50F10E5F4F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DC2E-00F7-4F1E-B619-3912C1E22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05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EA8C-E4A4-4567-A030-50F10E5F4F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DC2E-00F7-4F1E-B619-3912C1E22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59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EA8C-E4A4-4567-A030-50F10E5F4F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DC2E-00F7-4F1E-B619-3912C1E22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12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EA8C-E4A4-4567-A030-50F10E5F4F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DC2E-00F7-4F1E-B619-3912C1E22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36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EA8C-E4A4-4567-A030-50F10E5F4F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DC2E-00F7-4F1E-B619-3912C1E22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1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4EA8C-E4A4-4567-A030-50F10E5F4FF6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0DC2E-00F7-4F1E-B619-3912C1E22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65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4A840-9413-534E-BB8B-0F73A7F243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21EF1-347A-A24E-AEA9-F86D65806B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2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ll 2017 Everyone Back to Ours Graphic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5231" y="2"/>
            <a:ext cx="3466775" cy="30851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012" y="2626617"/>
            <a:ext cx="91901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GB" sz="4800" b="1" kern="0" dirty="0">
                <a:solidFill>
                  <a:prstClr val="white"/>
                </a:solidFill>
                <a:ea typeface="Calibri"/>
                <a:cs typeface="Times New Roman"/>
              </a:rPr>
              <a:t>CREATIVE COMMUNITIES PROGRAMME</a:t>
            </a:r>
            <a:endParaRPr lang="en-GB" sz="4800" kern="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9155" y="82352"/>
            <a:ext cx="3136444" cy="165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Hull 2017 Everyone Back to Ours Graphic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85"/>
          <a:stretch/>
        </p:blipFill>
        <p:spPr>
          <a:xfrm>
            <a:off x="9085294" y="4526557"/>
            <a:ext cx="2509449" cy="1949073"/>
          </a:xfrm>
          <a:prstGeom prst="rect">
            <a:avLst/>
          </a:prstGeom>
        </p:spPr>
      </p:pic>
      <p:sp>
        <p:nvSpPr>
          <p:cNvPr id="8" name="AutoShape 4" descr="Image result for Hull City Council logo white"/>
          <p:cNvSpPr>
            <a:spLocks noChangeAspect="1" noChangeArrowheads="1"/>
          </p:cNvSpPr>
          <p:nvPr/>
        </p:nvSpPr>
        <p:spPr bwMode="auto">
          <a:xfrm>
            <a:off x="1219200" y="1441451"/>
            <a:ext cx="10160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40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05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ll 2017 Everyone Back to Ours Graphic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5231" y="2"/>
            <a:ext cx="3466775" cy="30851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7157" y="2419356"/>
            <a:ext cx="91901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GB" sz="4800" b="1" kern="0" dirty="0">
                <a:solidFill>
                  <a:prstClr val="white"/>
                </a:solidFill>
                <a:ea typeface="Calibri"/>
                <a:cs typeface="Times New Roman"/>
              </a:rPr>
              <a:t>WE ASKED YOU FOR THE BEST BITS OF YOUR CREACTIVE COMMUNITIES PROGRAMME EXPERIENCE AND YOU SAID…</a:t>
            </a:r>
            <a:endParaRPr lang="en-GB" sz="2400" i="1" kern="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9155" y="82352"/>
            <a:ext cx="3136444" cy="165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4" descr="Image result for Hull City Council logo white"/>
          <p:cNvSpPr>
            <a:spLocks noChangeAspect="1" noChangeArrowheads="1"/>
          </p:cNvSpPr>
          <p:nvPr/>
        </p:nvSpPr>
        <p:spPr bwMode="auto">
          <a:xfrm>
            <a:off x="1219200" y="1441451"/>
            <a:ext cx="10160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35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38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87839" y="2545324"/>
            <a:ext cx="11287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chemeClr val="bg1"/>
                </a:solidFill>
                <a:ea typeface="Calibri"/>
                <a:cs typeface="Times New Roman"/>
              </a:rPr>
              <a:t>“</a:t>
            </a:r>
            <a:r>
              <a:rPr lang="en-GB" sz="3200" i="1" dirty="0">
                <a:solidFill>
                  <a:schemeClr val="bg1"/>
                </a:solidFill>
              </a:rPr>
              <a:t>Achieving a sell-out run of performances and the positive reaction of audiences working with a team of committed artists and volunteers.”</a:t>
            </a:r>
            <a:endParaRPr lang="en-GB" sz="3200" i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2774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Image result for Hull City Council logo white"/>
          <p:cNvSpPr>
            <a:spLocks noChangeAspect="1" noChangeArrowheads="1"/>
          </p:cNvSpPr>
          <p:nvPr/>
        </p:nvSpPr>
        <p:spPr bwMode="auto">
          <a:xfrm>
            <a:off x="1219200" y="1441451"/>
            <a:ext cx="10160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839" y="2545324"/>
            <a:ext cx="112875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chemeClr val="bg1"/>
                </a:solidFill>
              </a:rPr>
              <a:t>“Meeting many lovely people who were willing to share their memories and stories and watching these audio recordings inform a script that resulted in a fantastic show.”</a:t>
            </a:r>
          </a:p>
        </p:txBody>
      </p:sp>
    </p:spTree>
    <p:extLst>
      <p:ext uri="{BB962C8B-B14F-4D97-AF65-F5344CB8AC3E}">
        <p14:creationId xmlns:p14="http://schemas.microsoft.com/office/powerpoint/2010/main" val="2576144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44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87839" y="2545324"/>
            <a:ext cx="11287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GB" sz="3200" i="1" kern="0" dirty="0">
                <a:solidFill>
                  <a:schemeClr val="bg1"/>
                </a:solidFill>
              </a:rPr>
              <a:t>“Working with others in the community. Seeing enjoyment on the faces of participants, audiences and volunteers.”</a:t>
            </a:r>
          </a:p>
        </p:txBody>
      </p:sp>
    </p:spTree>
    <p:extLst>
      <p:ext uri="{BB962C8B-B14F-4D97-AF65-F5344CB8AC3E}">
        <p14:creationId xmlns:p14="http://schemas.microsoft.com/office/powerpoint/2010/main" val="2870974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19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Image result for Hull City Council logo white"/>
          <p:cNvSpPr>
            <a:spLocks noChangeAspect="1" noChangeArrowheads="1"/>
          </p:cNvSpPr>
          <p:nvPr/>
        </p:nvSpPr>
        <p:spPr bwMode="auto">
          <a:xfrm>
            <a:off x="1219200" y="1441451"/>
            <a:ext cx="10160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839" y="2545324"/>
            <a:ext cx="11287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GB" sz="3200" i="1" kern="0" dirty="0">
                <a:solidFill>
                  <a:schemeClr val="bg1"/>
                </a:solidFill>
              </a:rPr>
              <a:t>“Getting to spend time in Hull for first time ever - want to come back! Working with the fab creative community and the people of Hull.”</a:t>
            </a:r>
          </a:p>
        </p:txBody>
      </p:sp>
    </p:spTree>
    <p:extLst>
      <p:ext uri="{BB962C8B-B14F-4D97-AF65-F5344CB8AC3E}">
        <p14:creationId xmlns:p14="http://schemas.microsoft.com/office/powerpoint/2010/main" val="245406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472" y="-263237"/>
            <a:ext cx="14574982" cy="728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5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1"/>
            <a:ext cx="13749130" cy="68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78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87839" y="2545324"/>
            <a:ext cx="112875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GB" sz="3200" i="1" kern="0" dirty="0">
                <a:solidFill>
                  <a:schemeClr val="bg1"/>
                </a:solidFill>
              </a:rPr>
              <a:t>“If you'd have told me that nearly 30,000 people would experience the artwork, which would have coverage around the globe, become a prayer station, a TV package on hate crime, etc. etc. etc... I never would've believed you!!!”</a:t>
            </a:r>
          </a:p>
        </p:txBody>
      </p:sp>
    </p:spTree>
    <p:extLst>
      <p:ext uri="{BB962C8B-B14F-4D97-AF65-F5344CB8AC3E}">
        <p14:creationId xmlns:p14="http://schemas.microsoft.com/office/powerpoint/2010/main" val="349145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61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Image result for Hull City Council logo white"/>
          <p:cNvSpPr>
            <a:spLocks noChangeAspect="1" noChangeArrowheads="1"/>
          </p:cNvSpPr>
          <p:nvPr/>
        </p:nvSpPr>
        <p:spPr bwMode="auto">
          <a:xfrm>
            <a:off x="1219200" y="1441451"/>
            <a:ext cx="10160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839" y="2545324"/>
            <a:ext cx="11287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GB" sz="3200" i="1" kern="0" dirty="0">
                <a:solidFill>
                  <a:schemeClr val="bg1"/>
                </a:solidFill>
              </a:rPr>
              <a:t>“Bringing such a large group of people of varied ages and backgrounds together to perform.”</a:t>
            </a:r>
          </a:p>
        </p:txBody>
      </p:sp>
    </p:spTree>
    <p:extLst>
      <p:ext uri="{BB962C8B-B14F-4D97-AF65-F5344CB8AC3E}">
        <p14:creationId xmlns:p14="http://schemas.microsoft.com/office/powerpoint/2010/main" val="3084819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9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87839" y="2545324"/>
            <a:ext cx="11287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GB" sz="3200" i="1" kern="0" dirty="0">
                <a:solidFill>
                  <a:schemeClr val="bg1"/>
                </a:solidFill>
              </a:rPr>
              <a:t>“Seeing the impact on young people and how their creative input, leadership and words had a powerful impact on others.”</a:t>
            </a:r>
          </a:p>
        </p:txBody>
      </p:sp>
    </p:spTree>
    <p:extLst>
      <p:ext uri="{BB962C8B-B14F-4D97-AF65-F5344CB8AC3E}">
        <p14:creationId xmlns:p14="http://schemas.microsoft.com/office/powerpoint/2010/main" val="3083925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Image result for Hull City Council logo white"/>
          <p:cNvSpPr>
            <a:spLocks noChangeAspect="1" noChangeArrowheads="1"/>
          </p:cNvSpPr>
          <p:nvPr/>
        </p:nvSpPr>
        <p:spPr bwMode="auto">
          <a:xfrm>
            <a:off x="1219200" y="1441451"/>
            <a:ext cx="10160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839" y="2545324"/>
            <a:ext cx="11287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GB" sz="3200" i="1" kern="0" dirty="0">
                <a:solidFill>
                  <a:schemeClr val="bg1"/>
                </a:solidFill>
              </a:rPr>
              <a:t>“The collaboration with other people, firms and organisations who share a passion for improving the opportunities within the local community were profound.”</a:t>
            </a:r>
          </a:p>
        </p:txBody>
      </p:sp>
    </p:spTree>
    <p:extLst>
      <p:ext uri="{BB962C8B-B14F-4D97-AF65-F5344CB8AC3E}">
        <p14:creationId xmlns:p14="http://schemas.microsoft.com/office/powerpoint/2010/main" val="1399706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38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87839" y="2545324"/>
            <a:ext cx="112875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GB" sz="3200" i="1" kern="0" dirty="0">
                <a:solidFill>
                  <a:schemeClr val="bg1"/>
                </a:solidFill>
              </a:rPr>
              <a:t>“For one of my staff, who is an art graduate from years ago, it helped him to fulfil a dream of having a significant art installation that he had designed, in his home city. Bravo!”</a:t>
            </a:r>
          </a:p>
        </p:txBody>
      </p:sp>
    </p:spTree>
    <p:extLst>
      <p:ext uri="{BB962C8B-B14F-4D97-AF65-F5344CB8AC3E}">
        <p14:creationId xmlns:p14="http://schemas.microsoft.com/office/powerpoint/2010/main" val="377667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7" y="-1"/>
            <a:ext cx="4730369" cy="226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170" y="2"/>
            <a:ext cx="4371833" cy="2336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29205"/>
            <a:ext cx="3747285" cy="2428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7547" y="2902533"/>
            <a:ext cx="2544453" cy="3955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5758" y="2747875"/>
            <a:ext cx="7776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Trebuchet MS" panose="020B0603020202020204" pitchFamily="34" charset="0"/>
              </a:rPr>
              <a:t>63 PROJECTS</a:t>
            </a:r>
          </a:p>
        </p:txBody>
      </p:sp>
    </p:spTree>
    <p:extLst>
      <p:ext uri="{BB962C8B-B14F-4D97-AF65-F5344CB8AC3E}">
        <p14:creationId xmlns:p14="http://schemas.microsoft.com/office/powerpoint/2010/main" val="1546603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1"/>
            <a:ext cx="13735878" cy="686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Image result for Hull City Council logo white"/>
          <p:cNvSpPr>
            <a:spLocks noChangeAspect="1" noChangeArrowheads="1"/>
          </p:cNvSpPr>
          <p:nvPr/>
        </p:nvSpPr>
        <p:spPr bwMode="auto">
          <a:xfrm>
            <a:off x="1219200" y="1441451"/>
            <a:ext cx="10160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839" y="2545324"/>
            <a:ext cx="11287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GB" sz="3200" i="1" kern="0" dirty="0">
                <a:solidFill>
                  <a:schemeClr val="bg1"/>
                </a:solidFill>
              </a:rPr>
              <a:t>“Being part of it.”</a:t>
            </a:r>
          </a:p>
        </p:txBody>
      </p:sp>
    </p:spTree>
    <p:extLst>
      <p:ext uri="{BB962C8B-B14F-4D97-AF65-F5344CB8AC3E}">
        <p14:creationId xmlns:p14="http://schemas.microsoft.com/office/powerpoint/2010/main" val="3502744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46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-152401"/>
            <a:ext cx="15101454" cy="755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0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7" y="-1"/>
            <a:ext cx="4730369" cy="226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170" y="2"/>
            <a:ext cx="4371833" cy="2336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29205"/>
            <a:ext cx="3747285" cy="2428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7547" y="2902533"/>
            <a:ext cx="2544453" cy="3955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8766" y="2046514"/>
            <a:ext cx="7776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Trebuchet MS" panose="020B0603020202020204" pitchFamily="34" charset="0"/>
              </a:rPr>
              <a:t>OVER 25,000 PARTICIPANTS</a:t>
            </a:r>
          </a:p>
        </p:txBody>
      </p:sp>
    </p:spTree>
    <p:extLst>
      <p:ext uri="{BB962C8B-B14F-4D97-AF65-F5344CB8AC3E}">
        <p14:creationId xmlns:p14="http://schemas.microsoft.com/office/powerpoint/2010/main" val="264497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672" y="-110837"/>
            <a:ext cx="14297890" cy="714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7" y="-1"/>
            <a:ext cx="4730369" cy="226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170" y="2"/>
            <a:ext cx="4371833" cy="2336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29205"/>
            <a:ext cx="3747285" cy="2428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7547" y="2902533"/>
            <a:ext cx="2544453" cy="3955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4222" y="2336273"/>
            <a:ext cx="7918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Trebuchet MS" panose="020B0603020202020204" pitchFamily="34" charset="0"/>
              </a:rPr>
              <a:t>OVER 600,000 TOTAL AUDIENCES</a:t>
            </a:r>
          </a:p>
        </p:txBody>
      </p:sp>
    </p:spTree>
    <p:extLst>
      <p:ext uri="{BB962C8B-B14F-4D97-AF65-F5344CB8AC3E}">
        <p14:creationId xmlns:p14="http://schemas.microsoft.com/office/powerpoint/2010/main" val="992046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3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7" y="-1"/>
            <a:ext cx="4730369" cy="226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170" y="2"/>
            <a:ext cx="4371833" cy="2336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29205"/>
            <a:ext cx="3747285" cy="2428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7547" y="2902533"/>
            <a:ext cx="2544453" cy="3955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8766" y="2046514"/>
            <a:ext cx="77767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Trebuchet MS" panose="020B0603020202020204" pitchFamily="34" charset="0"/>
              </a:rPr>
              <a:t>OVER 10,000 VIEWS OF ONLINE CONTENT</a:t>
            </a:r>
          </a:p>
        </p:txBody>
      </p:sp>
    </p:spTree>
    <p:extLst>
      <p:ext uri="{BB962C8B-B14F-4D97-AF65-F5344CB8AC3E}">
        <p14:creationId xmlns:p14="http://schemas.microsoft.com/office/powerpoint/2010/main" val="1736274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HULL CITY OF CULTUR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B5D6"/>
      </a:accent1>
      <a:accent2>
        <a:srgbClr val="8C00A6"/>
      </a:accent2>
      <a:accent3>
        <a:srgbClr val="F7DD18"/>
      </a:accent3>
      <a:accent4>
        <a:srgbClr val="EB3EA8"/>
      </a:accent4>
      <a:accent5>
        <a:srgbClr val="E62E52"/>
      </a:accent5>
      <a:accent6>
        <a:srgbClr val="85D200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0129174-c05c-43cc-8e32-21fcbdfe51bb">
      <UserInfo>
        <DisplayName>Claire Drury</DisplayName>
        <AccountId>44</AccountId>
        <AccountType/>
      </UserInfo>
      <UserInfo>
        <DisplayName>Cheryl Oakshott</DisplayName>
        <AccountId>249</AccountId>
        <AccountType/>
      </UserInfo>
    </SharedWithUsers>
    <Sensitivity xmlns="80129174-c05c-43cc-8e32-21fcbdfe51bb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C42307EFC073438B4FFFF77ECBCF68" ma:contentTypeVersion="12" ma:contentTypeDescription="Create a new document." ma:contentTypeScope="" ma:versionID="034189de01be7df593913df764eac2ba">
  <xsd:schema xmlns:xsd="http://www.w3.org/2001/XMLSchema" xmlns:xs="http://www.w3.org/2001/XMLSchema" xmlns:p="http://schemas.microsoft.com/office/2006/metadata/properties" xmlns:ns2="80129174-c05c-43cc-8e32-21fcbdfe51bb" xmlns:ns3="958b15ed-c521-4290-b073-2e98d4cc1d7f" xmlns:ns4="http://schemas.microsoft.com/sharepoint/v3/fields" targetNamespace="http://schemas.microsoft.com/office/2006/metadata/properties" ma:root="true" ma:fieldsID="df0f5f7795057d951e7ae7a806083bab" ns2:_="" ns3:_="" ns4:_="">
    <xsd:import namespace="80129174-c05c-43cc-8e32-21fcbdfe51bb"/>
    <xsd:import namespace="958b15ed-c521-4290-b073-2e98d4cc1d7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wic_System_Copyright" minOccurs="0"/>
                <xsd:element ref="ns2:Sensi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9174-c05c-43cc-8e32-21fcbdfe51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Sensitivity" ma:index="19" nillable="true" ma:displayName="Sensitivity" ma:description="Contains personal or commercially sensitive data?" ma:format="Dropdown" ma:internalName="Sensitivity">
      <xsd:simpleType>
        <xsd:restriction base="dms:Choice">
          <xsd:enumeration value="Sensitive personal data"/>
          <xsd:enumeration value="Commercially sensitive data"/>
          <xsd:enumeration value="Both"/>
          <xsd:enumeration value="Nei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b15ed-c521-4290-b073-2e98d4cc1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8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031586-FA70-425B-9BFA-35258C254448}">
  <ds:schemaRefs>
    <ds:schemaRef ds:uri="http://purl.org/dc/elements/1.1/"/>
    <ds:schemaRef ds:uri="http://schemas.microsoft.com/office/infopath/2007/PartnerControls"/>
    <ds:schemaRef ds:uri="http://purl.org/dc/terms/"/>
    <ds:schemaRef ds:uri="80129174-c05c-43cc-8e32-21fcbdfe51bb"/>
    <ds:schemaRef ds:uri="http://purl.org/dc/dcmitype/"/>
    <ds:schemaRef ds:uri="http://www.w3.org/XML/1998/namespace"/>
    <ds:schemaRef ds:uri="http://schemas.microsoft.com/office/2006/documentManagement/types"/>
    <ds:schemaRef ds:uri="958b15ed-c521-4290-b073-2e98d4cc1d7f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F306BCC-4E7B-476D-8019-E49967F6B7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C64B43-A5D2-4F2A-8D8D-194E7D5AE7C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302</Words>
  <Application>Microsoft Office PowerPoint</Application>
  <PresentationFormat>Widescreen</PresentationFormat>
  <Paragraphs>23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Trebuchet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Christie Parkin</dc:creator>
  <cp:lastModifiedBy>Pippa Gardner</cp:lastModifiedBy>
  <cp:revision>17</cp:revision>
  <dcterms:created xsi:type="dcterms:W3CDTF">2017-05-31T15:20:51Z</dcterms:created>
  <dcterms:modified xsi:type="dcterms:W3CDTF">2017-10-30T15:57:59Z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0x010100F8C42307EFC073438B4FFFF77ECBCF68</vt:lpwstr>
  </property>
</Properties>
</file>