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8" r:id="rId24"/>
    <p:sldId id="27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22960" y="2970000"/>
            <a:ext cx="752076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640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2296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431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82296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22960" y="1100520"/>
            <a:ext cx="7520760" cy="3579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640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22960" y="2970000"/>
            <a:ext cx="752040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22960" y="2970000"/>
            <a:ext cx="752076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640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82296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22960" y="365760"/>
            <a:ext cx="7520760" cy="4314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2296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3579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6400" y="297000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2296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6400" y="1100520"/>
            <a:ext cx="366984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22960" y="2970000"/>
            <a:ext cx="7520400" cy="17071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2520" y="5050800"/>
            <a:ext cx="3573720" cy="1806840"/>
          </a:xfrm>
          <a:prstGeom prst="rect">
            <a:avLst/>
          </a:prstGeom>
          <a:solidFill>
            <a:srgbClr val="F96A1B"/>
          </a:solidFill>
        </p:spPr>
      </p:sp>
      <p:sp>
        <p:nvSpPr>
          <p:cNvPr id="10" name="CustomShape 2"/>
          <p:cNvSpPr/>
          <p:nvPr/>
        </p:nvSpPr>
        <p:spPr>
          <a:xfrm>
            <a:off x="-2520" y="5051160"/>
            <a:ext cx="9146160" cy="1806480"/>
          </a:xfrm>
          <a:prstGeom prst="rect">
            <a:avLst/>
          </a:prstGeom>
          <a:solidFill>
            <a:srgbClr val="08A1D9"/>
          </a:solidFill>
        </p:spPr>
      </p:sp>
      <p:sp>
        <p:nvSpPr>
          <p:cNvPr id="2" name="CustomShape 3"/>
          <p:cNvSpPr/>
          <p:nvPr/>
        </p:nvSpPr>
        <p:spPr>
          <a:xfrm>
            <a:off x="0" y="2647800"/>
            <a:ext cx="3571560" cy="4209840"/>
          </a:xfrm>
          <a:prstGeom prst="rtTriangle">
            <a:avLst/>
          </a:prstGeom>
          <a:solidFill>
            <a:srgbClr val="F96A1B"/>
          </a:solidFill>
        </p:spPr>
      </p:sp>
      <p:sp>
        <p:nvSpPr>
          <p:cNvPr id="3" name="CustomShape 4"/>
          <p:cNvSpPr/>
          <p:nvPr/>
        </p:nvSpPr>
        <p:spPr>
          <a:xfrm>
            <a:off x="-2520" y="-1080"/>
            <a:ext cx="9146160" cy="6858720"/>
          </a:xfrm>
          <a:prstGeom prst="rect">
            <a:avLst/>
          </a:prstGeom>
          <a:solidFill>
            <a:srgbClr val="08A1D9"/>
          </a:solidFill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FFFFFF"/>
                </a:solidFill>
                <a:latin typeface="Franklin Gothic Book"/>
              </a:rPr>
              <a:t>14/09/17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tIns="9000" rIns="9000" bIns="9000" anchor="ctr"/>
          <a:lstStyle/>
          <a:p>
            <a:pPr algn="ctr">
              <a:lnSpc>
                <a:spcPct val="100000"/>
              </a:lnSpc>
            </a:pPr>
            <a:fld id="{35123E36-596D-465C-8BE9-269E36E32842}" type="slidenum">
              <a:rPr lang="en-GB" sz="1650">
                <a:solidFill>
                  <a:srgbClr val="FFFFFF"/>
                </a:solidFill>
                <a:latin typeface="Franklin Gothic Book"/>
              </a:rPr>
              <a:t>‹#›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2520" y="5050800"/>
            <a:ext cx="3573720" cy="1806840"/>
          </a:xfrm>
          <a:prstGeom prst="rect">
            <a:avLst/>
          </a:prstGeom>
          <a:solidFill>
            <a:srgbClr val="F96A1B"/>
          </a:solidFill>
        </p:spPr>
      </p:sp>
      <p:sp>
        <p:nvSpPr>
          <p:cNvPr id="42" name="CustomShape 2"/>
          <p:cNvSpPr/>
          <p:nvPr/>
        </p:nvSpPr>
        <p:spPr>
          <a:xfrm>
            <a:off x="-2520" y="5051160"/>
            <a:ext cx="9146160" cy="1806480"/>
          </a:xfrm>
          <a:prstGeom prst="rect">
            <a:avLst/>
          </a:prstGeom>
          <a:solidFill>
            <a:srgbClr val="08A1D9"/>
          </a:solidFill>
        </p:spPr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Click to edit the title text formatClick to edit Master title style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Fifth level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FFFFFF"/>
                </a:solidFill>
                <a:latin typeface="Franklin Gothic Book"/>
              </a:rPr>
              <a:t>14/09/17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tIns="9000" rIns="9000" bIns="9000" anchor="ctr"/>
          <a:lstStyle/>
          <a:p>
            <a:pPr algn="ctr">
              <a:lnSpc>
                <a:spcPct val="100000"/>
              </a:lnSpc>
            </a:pPr>
            <a:fld id="{CA0F3E90-B9FF-4776-9A4C-C6E09D73AA01}" type="slidenum">
              <a:rPr lang="en-GB" sz="1650">
                <a:solidFill>
                  <a:srgbClr val="FFFFFF"/>
                </a:solidFill>
                <a:latin typeface="Franklin Gothic Book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/>
          <a:lstStyle/>
          <a:p>
            <a:pPr>
              <a:lnSpc>
                <a:spcPct val="100000"/>
              </a:lnSpc>
            </a:pPr>
            <a:r>
              <a:rPr lang="en-US" sz="9600">
                <a:solidFill>
                  <a:srgbClr val="000000"/>
                </a:solidFill>
                <a:latin typeface="Franklin Gothic Medium"/>
              </a:rPr>
              <a:t>Welcome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755640" y="4293000"/>
            <a:ext cx="7776360" cy="1752120"/>
          </a:xfrm>
          <a:prstGeom prst="rect">
            <a:avLst/>
          </a:prstGeom>
        </p:spPr>
        <p:txBody>
          <a:bodyPr tIns="9000"/>
          <a:lstStyle/>
          <a:p>
            <a:pPr>
              <a:lnSpc>
                <a:spcPct val="100000"/>
              </a:lnSpc>
            </a:pPr>
            <a:r>
              <a:rPr lang="en-GB" sz="2000">
                <a:solidFill>
                  <a:srgbClr val="000000"/>
                </a:solidFill>
                <a:latin typeface="Franklin Gothic Book"/>
              </a:rPr>
              <a:t>Hull 2017 Volunteer Training </a:t>
            </a:r>
            <a:endParaRPr/>
          </a:p>
          <a:p>
            <a:pPr>
              <a:lnSpc>
                <a:spcPct val="100000"/>
              </a:lnSpc>
            </a:pPr>
            <a:r>
              <a:rPr lang="en-GB" sz="2000" b="1">
                <a:solidFill>
                  <a:srgbClr val="000000"/>
                </a:solidFill>
                <a:latin typeface="Franklin Gothic Book"/>
              </a:rPr>
              <a:t>Ferens Art Gallery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54840" y="1917000"/>
            <a:ext cx="4576680" cy="3140640"/>
          </a:xfrm>
          <a:prstGeom prst="rect">
            <a:avLst/>
          </a:prstGeom>
        </p:spPr>
      </p:pic>
      <p:pic>
        <p:nvPicPr>
          <p:cNvPr id="10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00" y="1074240"/>
            <a:ext cx="3475800" cy="3972240"/>
          </a:xfrm>
          <a:prstGeom prst="rect">
            <a:avLst/>
          </a:prstGeom>
        </p:spPr>
      </p:pic>
      <p:sp>
        <p:nvSpPr>
          <p:cNvPr id="10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Why Volunteer?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000000"/>
                </a:solidFill>
                <a:latin typeface="Franklin Gothic Book"/>
              </a:rPr>
              <a:t>What do you hope to gain from this experience?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Share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Your Thoughts</a:t>
            </a: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…</a:t>
            </a:r>
            <a:endParaRPr dirty="0"/>
          </a:p>
        </p:txBody>
      </p:sp>
      <p:sp>
        <p:nvSpPr>
          <p:cNvPr id="105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6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1628640"/>
            <a:ext cx="8225640" cy="3431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Our Interpretative Goals…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822960" y="1340640"/>
            <a:ext cx="8320680" cy="3339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6600"/>
                </a:solidFill>
                <a:latin typeface="Franklin Gothic Book"/>
              </a:rPr>
              <a:t>Goal 1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To embed and integrate learning across our museums and galleries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6600"/>
                </a:solidFill>
                <a:latin typeface="Franklin Gothic Book"/>
              </a:rPr>
              <a:t>Goal 2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Support visitors to develop an understanding and appreciation of art &amp; historical collections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6600"/>
                </a:solidFill>
                <a:latin typeface="Franklin Gothic Book"/>
              </a:rPr>
              <a:t>Goal 3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To create an environment where visitors want to interact, socialise and spend time.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Accessibility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822960" y="1100520"/>
            <a:ext cx="7520760" cy="3840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Intellectual barriers make the content of interpretation difficult to understand…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 to; provide information in a range of formats and layers of detail appropriate to a range of learning styles. Visitors can access content in a variety of ways, enabling them to develop and build knowledge on their own terms.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Sensory barriers make interpretation difficult to see, hear, experience…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 to; provide opportunities for visitors to use all of their senses to engage with the collections.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Physical barriers make interpretation difficult to access…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propose; the gallery displays work at a range of heights with clear viewpoints for wheelchair users and young children.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Accessibility 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Cultural barriers fail to reflect or relate to the cultural perspectives of audiences; this can lead to negative ‘not for me’ perceptions…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 to; provide interpretation in a range of formats that break down perception and language barriers challenging visitors in a positive way.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Financial barriers exclude people on low incomes…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 to; provide interpretation and experiences that are free and accessible to all income levels. Transport charges will remain a challenge for these visitors however the current free entrance to the gallery and targeted messaging will help to mitigate these barriers.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Organisational barriers exclude visitors because of the way the interpretation is provided…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Franklin Gothic Book"/>
              </a:rPr>
              <a:t>We propose to; research and understand our visitors, ensuring we offer programming at times and in spaces that reflect the visitors needs and preference.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Learning &amp; Engagement – Under 5s</a:t>
            </a:r>
            <a:endParaRPr/>
          </a:p>
        </p:txBody>
      </p:sp>
      <p:pic>
        <p:nvPicPr>
          <p:cNvPr id="1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000" y="1268640"/>
            <a:ext cx="4824000" cy="3215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Learning &amp; Engagement - Events </a:t>
            </a:r>
            <a:endParaRPr/>
          </a:p>
        </p:txBody>
      </p:sp>
      <p:pic>
        <p:nvPicPr>
          <p:cNvPr id="11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40" y="1917000"/>
            <a:ext cx="7521120" cy="26391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Learning &amp; Engagement –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Schools</a:t>
            </a:r>
            <a:endParaRPr dirty="0"/>
          </a:p>
        </p:txBody>
      </p:sp>
      <p:pic>
        <p:nvPicPr>
          <p:cNvPr id="2050" name="Picture 2" descr="Z:\EDUCATION\GRANTS &amp; COMMISSIONING\HL Internal Grants\FERENS\The Studio\Ferens Studio pics\Ferens kids 23-1-17-4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5760132" cy="38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Learning &amp; Engagement – Adult Learning 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52000" y="1124640"/>
            <a:ext cx="4772880" cy="3579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Your Role…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To engage visitors with our collections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To create a connection between the visitor and the collection, empowering them to engage on their own terms.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To help make collections relevant to our visitors and their lives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To challenge visitors in a positive way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Work alongside our Front of House team to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Support with the invigilation of temporary exhibitions and displays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Help manage visitor experience and flow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Notify them of any potential issues or concerns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Welcome!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822960" y="1052640"/>
            <a:ext cx="7853040" cy="3627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000000"/>
                </a:solidFill>
                <a:latin typeface="Franklin Gothic Book"/>
              </a:rPr>
              <a:t>Maxine Mckee – Volunteer Coordinator  for Hull Museums and </a:t>
            </a:r>
            <a:r>
              <a:rPr lang="en-GB" sz="1600" b="1" dirty="0" err="1" smtClean="0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GB" sz="1600" b="1" dirty="0" smtClean="0">
                <a:solidFill>
                  <a:srgbClr val="000000"/>
                </a:solidFill>
                <a:latin typeface="Franklin Gothic Book"/>
              </a:rPr>
              <a:t> Art Gallery</a:t>
            </a:r>
            <a:endParaRPr lang="en-GB" sz="1600" dirty="0" smtClean="0"/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Franklin Gothic Book"/>
              </a:rPr>
              <a:t>Your point of contact if you have any questions or concerns whilst you volunteer for us</a:t>
            </a:r>
            <a:endParaRPr lang="en-GB" sz="1600" dirty="0" smtClean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dirty="0" smtClean="0">
                <a:solidFill>
                  <a:srgbClr val="000000"/>
                </a:solidFill>
                <a:latin typeface="Franklin Gothic Book"/>
              </a:rPr>
              <a:t>Liaise with you regarding shifts and role</a:t>
            </a:r>
          </a:p>
          <a:p>
            <a:pPr>
              <a:lnSpc>
                <a:spcPct val="100000"/>
              </a:lnSpc>
            </a:pPr>
            <a:endParaRPr lang="en-GB" sz="1600" dirty="0" smtClean="0">
              <a:solidFill>
                <a:srgbClr val="000000"/>
              </a:solidFill>
              <a:latin typeface="Franklin Gothic Book"/>
            </a:endParaRPr>
          </a:p>
          <a:p>
            <a:r>
              <a:rPr lang="en-GB" sz="1600" dirty="0">
                <a:solidFill>
                  <a:srgbClr val="000000"/>
                </a:solidFill>
                <a:latin typeface="Franklin Gothic Medium"/>
              </a:rPr>
              <a:t>Working at the </a:t>
            </a:r>
            <a:r>
              <a:rPr lang="en-GB" sz="1600" dirty="0" err="1">
                <a:solidFill>
                  <a:srgbClr val="000000"/>
                </a:solidFill>
                <a:latin typeface="Franklin Gothic Medium"/>
              </a:rPr>
              <a:t>Ferens</a:t>
            </a:r>
            <a:r>
              <a:rPr lang="en-GB" sz="1600" dirty="0">
                <a:solidFill>
                  <a:srgbClr val="000000"/>
                </a:solidFill>
                <a:latin typeface="Franklin Gothic Medium"/>
              </a:rPr>
              <a:t> Art Gallery</a:t>
            </a:r>
            <a:r>
              <a:rPr lang="en-GB" sz="1600" dirty="0" smtClean="0">
                <a:solidFill>
                  <a:srgbClr val="000000"/>
                </a:solidFill>
                <a:latin typeface="Franklin Gothic Medium"/>
              </a:rPr>
              <a:t>…</a:t>
            </a:r>
          </a:p>
          <a:p>
            <a:endParaRPr lang="en-GB" sz="1600" dirty="0">
              <a:solidFill>
                <a:srgbClr val="000000"/>
              </a:solidFill>
              <a:latin typeface="Franklin Gothic Medium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Franklin Gothic Book"/>
              </a:rPr>
              <a:t>Key information…</a:t>
            </a:r>
            <a:endParaRPr lang="en-GB" dirty="0"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GB" sz="1600" dirty="0">
                <a:solidFill>
                  <a:srgbClr val="000000"/>
                </a:solidFill>
                <a:latin typeface="Franklin Gothic Book"/>
              </a:rPr>
              <a:t>What to do on arrival for a shift</a:t>
            </a:r>
            <a:endParaRPr lang="en-GB" dirty="0"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GB" sz="1600" dirty="0">
                <a:solidFill>
                  <a:srgbClr val="000000"/>
                </a:solidFill>
                <a:latin typeface="Franklin Gothic Book"/>
              </a:rPr>
              <a:t>Signing / signing out procedure</a:t>
            </a:r>
            <a:endParaRPr lang="en-GB" dirty="0"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GB" sz="1600" dirty="0">
                <a:solidFill>
                  <a:srgbClr val="000000"/>
                </a:solidFill>
                <a:latin typeface="Franklin Gothic Book"/>
              </a:rPr>
              <a:t>Breaks / refreshments</a:t>
            </a:r>
            <a:endParaRPr lang="en-GB" dirty="0"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GB" sz="1600" dirty="0">
                <a:solidFill>
                  <a:srgbClr val="000000"/>
                </a:solidFill>
                <a:latin typeface="Franklin Gothic Book"/>
              </a:rPr>
              <a:t>Coats and bags storage during shifts</a:t>
            </a:r>
            <a:endParaRPr lang="en-GB" dirty="0"/>
          </a:p>
          <a:p>
            <a:endParaRPr lang="en-GB" sz="1600" dirty="0"/>
          </a:p>
          <a:p>
            <a:pPr>
              <a:lnSpc>
                <a:spcPct val="100000"/>
              </a:lnSpc>
            </a:pPr>
            <a:endParaRPr lang="en-GB" sz="1600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</a:pPr>
            <a:endParaRPr lang="en-GB" sz="1600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822960" y="2421000"/>
            <a:ext cx="7520760" cy="22593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b="1">
                <a:solidFill>
                  <a:srgbClr val="FF6600"/>
                </a:solidFill>
                <a:latin typeface="Franklin Gothic Book"/>
              </a:rPr>
              <a:t>Let’s have a go…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22960" y="365760"/>
            <a:ext cx="7520760" cy="974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Engaging our visitors</a:t>
            </a:r>
            <a:endParaRPr dirty="0"/>
          </a:p>
        </p:txBody>
      </p:sp>
      <p:sp>
        <p:nvSpPr>
          <p:cNvPr id="128" name="TextShape 2"/>
          <p:cNvSpPr txBox="1"/>
          <p:nvPr/>
        </p:nvSpPr>
        <p:spPr>
          <a:xfrm>
            <a:off x="827640" y="1196640"/>
            <a:ext cx="814104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/>
              </a:rPr>
              <a:t> </a:t>
            </a:r>
            <a:endParaRPr dirty="0"/>
          </a:p>
          <a:p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 dirty="0">
                <a:solidFill>
                  <a:srgbClr val="000000"/>
                </a:solidFill>
                <a:latin typeface="Franklin Gothic Book"/>
              </a:rPr>
              <a:t>Engage the visitor making them feel welcome / introduce yourself 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 dirty="0">
                <a:solidFill>
                  <a:srgbClr val="000000"/>
                </a:solidFill>
                <a:latin typeface="Franklin Gothic Book"/>
              </a:rPr>
              <a:t>Adjust your pitch and delivery and any questions appropriately to meet the needs of your audience.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 dirty="0">
                <a:solidFill>
                  <a:srgbClr val="000000"/>
                </a:solidFill>
                <a:latin typeface="Franklin Gothic Book"/>
              </a:rPr>
              <a:t>Think of 1 to 3 memorable pieces of information that the audience could walk away with.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Engaging our Visitors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 descr="The Lion at H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/>
          <a:stretch/>
        </p:blipFill>
        <p:spPr bwMode="auto">
          <a:xfrm>
            <a:off x="3563888" y="908720"/>
            <a:ext cx="50909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908720"/>
            <a:ext cx="3024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Rosa Bonheur</a:t>
            </a:r>
          </a:p>
          <a:p>
            <a:r>
              <a:rPr lang="en-GB" sz="1400" dirty="0" smtClean="0"/>
              <a:t>The Lion at Home </a:t>
            </a:r>
          </a:p>
          <a:p>
            <a:endParaRPr lang="en-GB" sz="1400" dirty="0" smtClean="0"/>
          </a:p>
          <a:p>
            <a:r>
              <a:rPr lang="en-GB" sz="1400" dirty="0" smtClean="0"/>
              <a:t>Bonheur liked to work from life, and whilst painting the Lion at Home actually kept the lions in her studio. The lions in this painting are life size. </a:t>
            </a:r>
          </a:p>
          <a:p>
            <a:r>
              <a:rPr lang="en-GB" sz="1400" dirty="0" smtClean="0"/>
              <a:t> </a:t>
            </a:r>
          </a:p>
          <a:p>
            <a:r>
              <a:rPr lang="en-GB" sz="1400" dirty="0" smtClean="0"/>
              <a:t>Born in 1822 France, Bonheur only under took training in the arts after being expelled from several schools and failing her apprenticeship as a seamstress aged 12. </a:t>
            </a:r>
          </a:p>
          <a:p>
            <a:endParaRPr lang="en-GB" sz="1400" dirty="0"/>
          </a:p>
          <a:p>
            <a:r>
              <a:rPr lang="en-GB" sz="1400" dirty="0" smtClean="0"/>
              <a:t>She was taught initially by her painter father and went on to be one of the best well known women artists of her time</a:t>
            </a:r>
          </a:p>
          <a:p>
            <a:endParaRPr lang="en-GB" sz="1400" dirty="0" smtClean="0"/>
          </a:p>
          <a:p>
            <a:r>
              <a:rPr lang="en-GB" sz="1400" dirty="0" smtClean="0"/>
              <a:t>She was known for her scandalous behaviour such as wearing trousers and smoking a pipe. </a:t>
            </a:r>
            <a:endParaRPr lang="en-GB" sz="1400" dirty="0"/>
          </a:p>
          <a:p>
            <a:endParaRPr lang="en-GB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63888" y="443711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Quotes</a:t>
            </a:r>
          </a:p>
          <a:p>
            <a:r>
              <a:rPr lang="en-GB" sz="1400" dirty="0" smtClean="0"/>
              <a:t>“As far as males go I only like the bull’s I paint.” – Bonheur</a:t>
            </a:r>
          </a:p>
          <a:p>
            <a:endParaRPr lang="en-GB" sz="1400" dirty="0"/>
          </a:p>
          <a:p>
            <a:r>
              <a:rPr lang="en-GB" sz="1400" dirty="0" smtClean="0"/>
              <a:t>“It has been suggested that Bonheur included several discrete portraits of herself in her paintings to celebrate her non conformity” – Walker Gallery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1354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22960" y="365760"/>
            <a:ext cx="7520760" cy="974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Engaging our visitors</a:t>
            </a:r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827640" y="1196640"/>
            <a:ext cx="814104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 </a:t>
            </a:r>
            <a:endParaRPr/>
          </a:p>
          <a:p>
            <a:endParaRPr/>
          </a:p>
          <a:p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Grandparent with grandchild aged 7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Group of young men aged 16-25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Group of adults with visual impairment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Family of two adults with two children aged 2 years and 10 years of age.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62068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rgbClr val="000000"/>
                </a:solidFill>
                <a:latin typeface="Franklin Gothic Book"/>
              </a:rPr>
              <a:t>Heritage Learning </a:t>
            </a:r>
          </a:p>
          <a:p>
            <a:pPr>
              <a:lnSpc>
                <a:spcPct val="100000"/>
              </a:lnSpc>
            </a:pPr>
            <a:endParaRPr lang="en-GB" b="1" dirty="0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rgbClr val="000000"/>
                </a:solidFill>
                <a:latin typeface="Franklin Gothic Book"/>
              </a:rPr>
              <a:t>Jane </a:t>
            </a:r>
            <a:r>
              <a:rPr lang="en-GB" b="1" dirty="0">
                <a:solidFill>
                  <a:srgbClr val="000000"/>
                </a:solidFill>
                <a:latin typeface="Franklin Gothic Book"/>
              </a:rPr>
              <a:t>Avison – Heritage Learning Business Manager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00"/>
                </a:solidFill>
                <a:latin typeface="Franklin Gothic Book"/>
              </a:rPr>
              <a:t>Sarah Taylor – Heritage Learning Programme Developer 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Franklin Gothic Book"/>
              </a:rPr>
              <a:t>Access, Learning and Engagement &amp; Training  </a:t>
            </a:r>
            <a:endParaRPr lang="en-GB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Franklin Gothic Book"/>
              </a:rPr>
              <a:t>Hull Museums and </a:t>
            </a:r>
            <a:r>
              <a:rPr lang="en-GB" dirty="0" err="1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GB" dirty="0">
                <a:solidFill>
                  <a:srgbClr val="000000"/>
                </a:solidFill>
                <a:latin typeface="Franklin Gothic Book"/>
              </a:rPr>
              <a:t> Art Gallery events programme</a:t>
            </a:r>
            <a:endParaRPr lang="en-GB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Franklin Gothic Book"/>
              </a:rPr>
              <a:t>Team of cultural learning experts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4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27640" y="47664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Who you will be working with…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Haley Killingbeck - Front of House &amp; Operations Manager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Front of House Teams – Ferens Art Gallery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2293920"/>
            <a:ext cx="4358160" cy="2502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00"/>
                </a:solidFill>
                <a:latin typeface="Franklin Gothic Medium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</a:rPr>
              <a:t>Curator</a:t>
            </a:r>
            <a:endParaRPr dirty="0"/>
          </a:p>
        </p:txBody>
      </p:sp>
      <p:sp>
        <p:nvSpPr>
          <p:cNvPr id="88" name="TextShape 2"/>
          <p:cNvSpPr txBox="1"/>
          <p:nvPr/>
        </p:nvSpPr>
        <p:spPr>
          <a:xfrm>
            <a:off x="822960" y="1845000"/>
            <a:ext cx="7520760" cy="2835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Kirsten Simister  </a:t>
            </a:r>
            <a:r>
              <a:rPr lang="en-US" sz="1600">
                <a:solidFill>
                  <a:srgbClr val="000000"/>
                </a:solidFill>
                <a:latin typeface="Franklin Gothic Book"/>
              </a:rPr>
              <a:t>Curator of Art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Franklin Gothic Book"/>
              </a:rPr>
              <a:t>Ferens Art Gallery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8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96600" y="1412640"/>
            <a:ext cx="3809880" cy="2558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Ferens Art Gallery…</a:t>
            </a:r>
            <a:endParaRPr/>
          </a:p>
        </p:txBody>
      </p:sp>
      <p:pic>
        <p:nvPicPr>
          <p:cNvPr id="9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40" y="980640"/>
            <a:ext cx="6401160" cy="3816000"/>
          </a:xfrm>
          <a:prstGeom prst="rect">
            <a:avLst/>
          </a:prstGeom>
        </p:spPr>
      </p:pic>
      <p:sp>
        <p:nvSpPr>
          <p:cNvPr id="92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Introduction to Ferens Art Gallery…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822960" y="1412640"/>
            <a:ext cx="7520760" cy="3267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The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Art Gallery was built for the city by Thomas Robinson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and opened in 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</a:rPr>
              <a:t>1927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The gallery has recently undergone a multi-million pound redevelopment to ensure it can exhibit internally significant artworks during 2017 and beyond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</a:rPr>
              <a:t>.</a:t>
            </a:r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has a magnificent collection of paintings and sculptures, including works by European Old Masters, portraiture, marine painting, and modern and contemporary British art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</a:rPr>
              <a:t>.</a:t>
            </a:r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Highlights include masterpieces by Lorenzetti,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Frans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Hals, Antonio Canaletto, Frederick Leighton, Stanley Spencer, David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Hockney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, Helen Chadwick and Gillian Wearing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</a:rPr>
              <a:t>.</a:t>
            </a:r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The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Ferens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has a regular </a:t>
            </a:r>
            <a:r>
              <a:rPr lang="en-US" sz="1400" dirty="0" err="1">
                <a:solidFill>
                  <a:srgbClr val="000000"/>
                </a:solidFill>
                <a:latin typeface="Franklin Gothic Book"/>
              </a:rPr>
              <a:t>programme</a:t>
            </a: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 of events and changing exhibitions, there’s always something new to explore</a:t>
            </a:r>
            <a:r>
              <a:rPr lang="en-US" sz="1400" dirty="0" smtClean="0">
                <a:solidFill>
                  <a:srgbClr val="000000"/>
                </a:solidFill>
                <a:latin typeface="Franklin Gothic Book"/>
              </a:rPr>
              <a:t>!</a:t>
            </a:r>
          </a:p>
          <a:p>
            <a:pPr>
              <a:lnSpc>
                <a:spcPct val="100000"/>
              </a:lnSpc>
            </a:pPr>
            <a:endParaRPr sz="14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Franklin Gothic Book"/>
              </a:rPr>
              <a:t>We have a café called Venue Hull and a gift shop. 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Franklin Gothic Medium"/>
              </a:rPr>
              <a:t>Highlights Of 2017…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822960" y="1989000"/>
            <a:ext cx="7520760" cy="2691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Lorenzetti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SKIN &amp; Sea of Hull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Rembrandt – the Ship Builder and his Wife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Franklin Gothic Book"/>
              </a:rPr>
              <a:t>Turner Prize 2017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00" y="620280"/>
            <a:ext cx="3507120" cy="4378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822960" y="1845000"/>
            <a:ext cx="7520760" cy="28353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b="1">
                <a:solidFill>
                  <a:srgbClr val="FF6600"/>
                </a:solidFill>
                <a:latin typeface="Franklin Gothic Book"/>
              </a:rPr>
              <a:t>Lets talk about you &amp; your role…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12" ma:contentTypeDescription="Create a new document." ma:contentTypeScope="" ma:versionID="034189de01be7df593913df764eac2ba">
  <xsd:schema xmlns:xsd="http://www.w3.org/2001/XMLSchema" xmlns:xs="http://www.w3.org/2001/XMLSchema" xmlns:p="http://schemas.microsoft.com/office/2006/metadata/properties" xmlns:ns2="80129174-c05c-43cc-8e32-21fcbdfe51bb" xmlns:ns3="958b15ed-c521-4290-b073-2e98d4cc1d7f" xmlns:ns4="http://schemas.microsoft.com/sharepoint/v3/fields" targetNamespace="http://schemas.microsoft.com/office/2006/metadata/properties" ma:root="true" ma:fieldsID="df0f5f7795057d951e7ae7a806083bab" ns2:_="" ns3:_="" ns4:_="">
    <xsd:import namespace="80129174-c05c-43cc-8e32-21fcbdfe51bb"/>
    <xsd:import namespace="958b15ed-c521-4290-b073-2e98d4cc1d7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wic_System_Copyright" minOccurs="0"/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Sensitivity" ma:index="19" nillable="true" ma:displayName="Sensitivity" ma:description="Contains personal or commercially sensitive data?" ma:format="Dropdown" ma:internalName="Sensitivity">
      <xsd:simpleType>
        <xsd:restriction base="dms:Choice">
          <xsd:enumeration value="Sensitive personal data"/>
          <xsd:enumeration value="Commercially sensitive data"/>
          <xsd:enumeration value="Both"/>
          <xsd:enumeration value="Nei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8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80129174-c05c-43cc-8e32-21fcbdfe51bb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036EA606-956F-4E64-A5D9-4A47F27C04DD}"/>
</file>

<file path=customXml/itemProps2.xml><?xml version="1.0" encoding="utf-8"?>
<ds:datastoreItem xmlns:ds="http://schemas.openxmlformats.org/officeDocument/2006/customXml" ds:itemID="{E5C09DF7-E3AB-4B05-89BF-44CFB965A7A6}"/>
</file>

<file path=customXml/itemProps3.xml><?xml version="1.0" encoding="utf-8"?>
<ds:datastoreItem xmlns:ds="http://schemas.openxmlformats.org/officeDocument/2006/customXml" ds:itemID="{956583E7-469A-4950-AE14-E2A8F6A6A3E0}"/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904</Words>
  <Application>Microsoft Office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Engaging our Visitors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Sarah</dc:creator>
  <cp:lastModifiedBy>Taylor Sarah</cp:lastModifiedBy>
  <cp:revision>12</cp:revision>
  <cp:lastPrinted>2017-09-14T14:40:34Z</cp:lastPrinted>
  <dcterms:modified xsi:type="dcterms:W3CDTF">2017-09-14T15:32:17Z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