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0"/>
  </p:notesMasterIdLst>
  <p:sldIdLst>
    <p:sldId id="256" r:id="rId5"/>
    <p:sldId id="257" r:id="rId6"/>
    <p:sldId id="258" r:id="rId7"/>
    <p:sldId id="259" r:id="rId8"/>
    <p:sldId id="260" r:id="rId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ctrTitle"/>
          </p:nvPr>
        </p:nvSpPr>
        <p:spPr>
          <a:prstGeom prst="rect">
            <a:avLst/>
          </a:prstGeom>
        </p:spPr>
        <p:txBody>
          <a:bodyPr/>
          <a:lstStyle/>
          <a:p>
            <a:r>
              <a:t>WOW Hull</a:t>
            </a:r>
          </a:p>
        </p:txBody>
      </p:sp>
      <p:sp>
        <p:nvSpPr>
          <p:cNvPr id="120" name="Shape 120"/>
          <p:cNvSpPr>
            <a:spLocks noGrp="1"/>
          </p:cNvSpPr>
          <p:nvPr>
            <p:ph type="subTitle" sz="quarter" idx="1"/>
          </p:nvPr>
        </p:nvSpPr>
        <p:spPr>
          <a:prstGeom prst="rect">
            <a:avLst/>
          </a:prstGeom>
        </p:spPr>
        <p:txBody>
          <a:bodyPr/>
          <a:lstStyle/>
          <a:p>
            <a:r>
              <a:t>City Hall Dressing Proposals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p:cNvSpPr>
          <p:nvPr>
            <p:ph type="title"/>
          </p:nvPr>
        </p:nvSpPr>
        <p:spPr>
          <a:xfrm>
            <a:off x="952499" y="444500"/>
            <a:ext cx="11099801" cy="2159001"/>
          </a:xfrm>
          <a:prstGeom prst="rect">
            <a:avLst/>
          </a:prstGeom>
        </p:spPr>
        <p:txBody>
          <a:bodyPr/>
          <a:lstStyle/>
          <a:p>
            <a:pPr>
              <a:defRPr sz="6500">
                <a:latin typeface="Trebuchet MS"/>
                <a:ea typeface="Trebuchet MS"/>
                <a:cs typeface="Trebuchet MS"/>
                <a:sym typeface="Trebuchet MS"/>
              </a:defRPr>
            </a:pPr>
            <a:r>
              <a:t>Outside City Hall </a:t>
            </a:r>
            <a:br/>
            <a:r>
              <a:t>Main Entrance</a:t>
            </a:r>
          </a:p>
        </p:txBody>
      </p:sp>
      <p:pic>
        <p:nvPicPr>
          <p:cNvPr id="123" name="20170117_100545.jpg"/>
          <p:cNvPicPr>
            <a:picLocks noChangeAspect="1"/>
          </p:cNvPicPr>
          <p:nvPr/>
        </p:nvPicPr>
        <p:blipFill>
          <a:blip r:embed="rId2">
            <a:extLst/>
          </a:blip>
          <a:stretch>
            <a:fillRect/>
          </a:stretch>
        </p:blipFill>
        <p:spPr>
          <a:xfrm>
            <a:off x="4658481" y="5833533"/>
            <a:ext cx="6300285" cy="3543910"/>
          </a:xfrm>
          <a:prstGeom prst="rect">
            <a:avLst/>
          </a:prstGeom>
          <a:ln w="12700">
            <a:miter lim="400000"/>
          </a:ln>
        </p:spPr>
      </p:pic>
      <p:pic>
        <p:nvPicPr>
          <p:cNvPr id="124" name="20170117_100555.png"/>
          <p:cNvPicPr>
            <a:picLocks noChangeAspect="1"/>
          </p:cNvPicPr>
          <p:nvPr/>
        </p:nvPicPr>
        <p:blipFill>
          <a:blip r:embed="rId3">
            <a:extLst/>
          </a:blip>
          <a:srcRect b="27211"/>
          <a:stretch>
            <a:fillRect/>
          </a:stretch>
        </p:blipFill>
        <p:spPr>
          <a:xfrm>
            <a:off x="9006653" y="2556867"/>
            <a:ext cx="3055496" cy="3953881"/>
          </a:xfrm>
          <a:prstGeom prst="rect">
            <a:avLst/>
          </a:prstGeom>
          <a:ln w="12700">
            <a:miter lim="400000"/>
          </a:ln>
        </p:spPr>
      </p:pic>
      <p:pic>
        <p:nvPicPr>
          <p:cNvPr id="125" name="20170117_100553.png"/>
          <p:cNvPicPr>
            <a:picLocks noChangeAspect="1"/>
          </p:cNvPicPr>
          <p:nvPr/>
        </p:nvPicPr>
        <p:blipFill>
          <a:blip r:embed="rId4">
            <a:extLst/>
          </a:blip>
          <a:srcRect b="22180"/>
          <a:stretch>
            <a:fillRect/>
          </a:stretch>
        </p:blipFill>
        <p:spPr>
          <a:xfrm>
            <a:off x="968375" y="2611635"/>
            <a:ext cx="3685896" cy="5099259"/>
          </a:xfrm>
          <a:prstGeom prst="rect">
            <a:avLst/>
          </a:prstGeom>
          <a:ln w="12700">
            <a:miter lim="400000"/>
          </a:ln>
        </p:spPr>
      </p:pic>
      <p:pic>
        <p:nvPicPr>
          <p:cNvPr id="126" name="Hull2017-Lamppost-banner-785x2000mm-Show-Specific-WOW-Hull-Chosen-PRINT.pdf"/>
          <p:cNvPicPr>
            <a:picLocks noChangeAspect="1"/>
          </p:cNvPicPr>
          <p:nvPr/>
        </p:nvPicPr>
        <p:blipFill>
          <a:blip r:embed="rId5">
            <a:extLst/>
          </a:blip>
          <a:stretch>
            <a:fillRect/>
          </a:stretch>
        </p:blipFill>
        <p:spPr>
          <a:xfrm>
            <a:off x="1271815" y="3781303"/>
            <a:ext cx="1015026" cy="2586056"/>
          </a:xfrm>
          <a:prstGeom prst="rect">
            <a:avLst/>
          </a:prstGeom>
          <a:ln w="12700">
            <a:miter lim="400000"/>
          </a:ln>
        </p:spPr>
      </p:pic>
      <p:pic>
        <p:nvPicPr>
          <p:cNvPr id="127" name="Hull2017-Lamppost-banner-785x2000mm-Show-Specific-WOW-Hull-Chosen-PRINT.pdf"/>
          <p:cNvPicPr>
            <a:picLocks noChangeAspect="1"/>
          </p:cNvPicPr>
          <p:nvPr/>
        </p:nvPicPr>
        <p:blipFill>
          <a:blip r:embed="rId5">
            <a:extLst/>
          </a:blip>
          <a:stretch>
            <a:fillRect/>
          </a:stretch>
        </p:blipFill>
        <p:spPr>
          <a:xfrm>
            <a:off x="3549348" y="3806703"/>
            <a:ext cx="1015026" cy="2586056"/>
          </a:xfrm>
          <a:prstGeom prst="rect">
            <a:avLst/>
          </a:prstGeom>
          <a:ln w="12700">
            <a:miter lim="400000"/>
          </a:ln>
        </p:spPr>
      </p:pic>
      <p:sp>
        <p:nvSpPr>
          <p:cNvPr id="128" name="Shape 128"/>
          <p:cNvSpPr/>
          <p:nvPr/>
        </p:nvSpPr>
        <p:spPr>
          <a:xfrm flipV="1">
            <a:off x="2074264" y="3276599"/>
            <a:ext cx="2811003" cy="609191"/>
          </a:xfrm>
          <a:prstGeom prst="line">
            <a:avLst/>
          </a:prstGeom>
          <a:ln w="25400">
            <a:solidFill>
              <a:srgbClr val="000000"/>
            </a:solidFill>
            <a:miter lim="400000"/>
          </a:ln>
        </p:spPr>
        <p:txBody>
          <a:bodyPr lIns="50800" tIns="50800" rIns="50800" bIns="50800" anchor="ctr"/>
          <a:lstStyle/>
          <a:p>
            <a:pPr>
              <a:defRPr sz="2400"/>
            </a:pPr>
            <a:endParaRPr/>
          </a:p>
        </p:txBody>
      </p:sp>
      <p:sp>
        <p:nvSpPr>
          <p:cNvPr id="129" name="Shape 129"/>
          <p:cNvSpPr/>
          <p:nvPr/>
        </p:nvSpPr>
        <p:spPr>
          <a:xfrm flipV="1">
            <a:off x="3881966" y="3261668"/>
            <a:ext cx="997066" cy="997066"/>
          </a:xfrm>
          <a:prstGeom prst="line">
            <a:avLst/>
          </a:prstGeom>
          <a:ln w="25400">
            <a:solidFill>
              <a:srgbClr val="000000"/>
            </a:solidFill>
            <a:miter lim="400000"/>
          </a:ln>
        </p:spPr>
        <p:txBody>
          <a:bodyPr lIns="50800" tIns="50800" rIns="50800" bIns="50800" anchor="ctr"/>
          <a:lstStyle/>
          <a:p>
            <a:pPr>
              <a:defRPr sz="2400"/>
            </a:pPr>
            <a:endParaRPr/>
          </a:p>
        </p:txBody>
      </p:sp>
      <p:sp>
        <p:nvSpPr>
          <p:cNvPr id="130" name="Shape 130"/>
          <p:cNvSpPr/>
          <p:nvPr/>
        </p:nvSpPr>
        <p:spPr>
          <a:xfrm>
            <a:off x="5009234" y="2624666"/>
            <a:ext cx="3876142" cy="914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1400">
                <a:latin typeface="Trebuchet MS"/>
                <a:ea typeface="Trebuchet MS"/>
                <a:cs typeface="Trebuchet MS"/>
                <a:sym typeface="Trebuchet MS"/>
              </a:defRPr>
            </a:pPr>
            <a:r>
              <a:t>Two vinyl banners wrapped around each of </a:t>
            </a:r>
            <a:br/>
            <a:r>
              <a:t>the pillars directly in front of the main </a:t>
            </a:r>
            <a:br/>
            <a:r>
              <a:t>entrance. One cream like the lamppost </a:t>
            </a:r>
            <a:br/>
            <a:r>
              <a:t>banners, one red featuring the festival line-up </a:t>
            </a:r>
          </a:p>
        </p:txBody>
      </p:sp>
      <p:pic>
        <p:nvPicPr>
          <p:cNvPr id="131" name="Hull2017-Lamppost-banner-785x2000mm-Show-Specific-WOW-Hull-Chosen-PRINT.pdf"/>
          <p:cNvPicPr>
            <a:picLocks noChangeAspect="1"/>
          </p:cNvPicPr>
          <p:nvPr/>
        </p:nvPicPr>
        <p:blipFill>
          <a:blip r:embed="rId5">
            <a:extLst/>
          </a:blip>
          <a:srcRect l="5785" t="6122"/>
          <a:stretch>
            <a:fillRect/>
          </a:stretch>
        </p:blipFill>
        <p:spPr>
          <a:xfrm>
            <a:off x="10403653" y="4540747"/>
            <a:ext cx="337878" cy="857759"/>
          </a:xfrm>
          <a:prstGeom prst="rect">
            <a:avLst/>
          </a:prstGeom>
          <a:ln w="12700">
            <a:miter lim="400000"/>
          </a:ln>
        </p:spPr>
      </p:pic>
      <p:sp>
        <p:nvSpPr>
          <p:cNvPr id="132" name="Shape 132"/>
          <p:cNvSpPr/>
          <p:nvPr/>
        </p:nvSpPr>
        <p:spPr>
          <a:xfrm>
            <a:off x="6902756" y="4432299"/>
            <a:ext cx="1811735" cy="508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1400">
                <a:latin typeface="Trebuchet MS"/>
                <a:ea typeface="Trebuchet MS"/>
                <a:cs typeface="Trebuchet MS"/>
                <a:sym typeface="Trebuchet MS"/>
              </a:defRPr>
            </a:pPr>
            <a:r>
              <a:t>Bespoke festival line </a:t>
            </a:r>
            <a:br/>
            <a:r>
              <a:t>up poster in red </a:t>
            </a:r>
          </a:p>
        </p:txBody>
      </p:sp>
      <p:sp>
        <p:nvSpPr>
          <p:cNvPr id="133" name="Shape 133"/>
          <p:cNvSpPr/>
          <p:nvPr/>
        </p:nvSpPr>
        <p:spPr>
          <a:xfrm>
            <a:off x="8656156" y="4855270"/>
            <a:ext cx="1808645" cy="228601"/>
          </a:xfrm>
          <a:prstGeom prst="line">
            <a:avLst/>
          </a:prstGeom>
          <a:ln w="25400">
            <a:solidFill>
              <a:srgbClr val="000000"/>
            </a:solidFill>
            <a:miter lim="400000"/>
          </a:ln>
        </p:spPr>
        <p:txBody>
          <a:bodyPr lIns="50800" tIns="50800" rIns="50800" bIns="50800" anchor="ctr"/>
          <a:lstStyle/>
          <a:p>
            <a:pPr>
              <a:defRPr sz="2400"/>
            </a:pPr>
            <a:endParaRPr/>
          </a:p>
        </p:txBody>
      </p:sp>
      <p:pic>
        <p:nvPicPr>
          <p:cNvPr id="134" name="Hull2017-Lamppost-banner-785x2000mm-Show-Specific-WOW-Hull-Chosen-PRINT.pdf"/>
          <p:cNvPicPr>
            <a:picLocks noChangeAspect="1"/>
          </p:cNvPicPr>
          <p:nvPr/>
        </p:nvPicPr>
        <p:blipFill>
          <a:blip r:embed="rId5">
            <a:extLst/>
          </a:blip>
          <a:srcRect l="5785" t="6122"/>
          <a:stretch>
            <a:fillRect/>
          </a:stretch>
        </p:blipFill>
        <p:spPr>
          <a:xfrm>
            <a:off x="8130354" y="7792825"/>
            <a:ext cx="281575" cy="714827"/>
          </a:xfrm>
          <a:prstGeom prst="rect">
            <a:avLst/>
          </a:prstGeom>
          <a:ln w="12700">
            <a:miter lim="400000"/>
          </a:ln>
        </p:spPr>
      </p:pic>
      <p:pic>
        <p:nvPicPr>
          <p:cNvPr id="135" name="Hull2017-Lamppost-banner-785x2000mm-Show-Specific-WOW-Hull-Chosen-PRINT.pdf"/>
          <p:cNvPicPr>
            <a:picLocks noChangeAspect="1"/>
          </p:cNvPicPr>
          <p:nvPr/>
        </p:nvPicPr>
        <p:blipFill>
          <a:blip r:embed="rId5">
            <a:extLst/>
          </a:blip>
          <a:stretch>
            <a:fillRect/>
          </a:stretch>
        </p:blipFill>
        <p:spPr>
          <a:xfrm>
            <a:off x="8451548" y="7450838"/>
            <a:ext cx="479221" cy="1220947"/>
          </a:xfrm>
          <a:prstGeom prst="rect">
            <a:avLst/>
          </a:prstGeom>
          <a:ln w="12700">
            <a:miter lim="400000"/>
          </a:ln>
        </p:spPr>
      </p:pic>
      <p:pic>
        <p:nvPicPr>
          <p:cNvPr id="136" name="Hull2017-Lamppost-banner-785x2000mm-Show-Specific-WOW-Hull-Chosen-PRINT.pdf"/>
          <p:cNvPicPr>
            <a:picLocks noChangeAspect="1"/>
          </p:cNvPicPr>
          <p:nvPr/>
        </p:nvPicPr>
        <p:blipFill>
          <a:blip r:embed="rId5">
            <a:extLst/>
          </a:blip>
          <a:stretch>
            <a:fillRect/>
          </a:stretch>
        </p:blipFill>
        <p:spPr>
          <a:xfrm>
            <a:off x="7422848" y="7425438"/>
            <a:ext cx="479221" cy="1220947"/>
          </a:xfrm>
          <a:prstGeom prst="rect">
            <a:avLst/>
          </a:prstGeom>
          <a:ln w="12700">
            <a:miter lim="400000"/>
          </a:ln>
        </p:spPr>
      </p:pic>
      <p:sp>
        <p:nvSpPr>
          <p:cNvPr id="2" name="TextBox 1"/>
          <p:cNvSpPr txBox="1"/>
          <p:nvPr/>
        </p:nvSpPr>
        <p:spPr>
          <a:xfrm>
            <a:off x="1034465" y="7686681"/>
            <a:ext cx="3528109" cy="379591"/>
          </a:xfrm>
          <a:prstGeom prst="rect">
            <a:avLst/>
          </a:prstGeom>
        </p:spPr>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spc="0" normalizeH="0">
                <a:ln>
                  <a:noFill/>
                </a:ln>
                <a:solidFill>
                  <a:schemeClr val="tx1"/>
                </a:solidFill>
                <a:effectLst/>
                <a:uFillTx/>
                <a:latin typeface="Helvetica Light"/>
                <a:ea typeface="+mn-ea"/>
                <a:cs typeface="+mn-cs"/>
                <a:sym typeface="Helvetica Light"/>
              </a:rPr>
              <a:t>Pillar : 1.8m round x 2m high (x 2)</a:t>
            </a:r>
            <a:endParaRPr kumimoji="0" lang="en-US" sz="1800" spc="0" normalizeH="0">
              <a:ln>
                <a:noFill/>
              </a:ln>
              <a:effectLst/>
              <a:uFillTx/>
              <a:latin typeface="Helvetica Light"/>
              <a:ea typeface="+mn-ea"/>
              <a:cs typeface="+mn-cs"/>
              <a:sym typeface="Helvetica Light"/>
            </a:endParaRPr>
          </a:p>
        </p:txBody>
      </p:sp>
      <p:sp>
        <p:nvSpPr>
          <p:cNvPr id="3" name="TextBox 2"/>
          <p:cNvSpPr txBox="1"/>
          <p:nvPr/>
        </p:nvSpPr>
        <p:spPr>
          <a:xfrm>
            <a:off x="744286" y="8699938"/>
            <a:ext cx="3819421" cy="656590"/>
          </a:xfrm>
          <a:prstGeom prst="rect">
            <a:avLst/>
          </a:prstGeom>
        </p:spPr>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spc="0" normalizeH="0">
                <a:ln>
                  <a:noFill/>
                </a:ln>
                <a:solidFill>
                  <a:schemeClr val="tx1"/>
                </a:solidFill>
                <a:effectLst/>
                <a:uFillTx/>
                <a:latin typeface="Helvetica Light"/>
                <a:ea typeface="+mn-ea"/>
                <a:cs typeface="+mn-cs"/>
                <a:sym typeface="Helvetica Light"/>
              </a:rPr>
              <a:t>Columns: </a:t>
            </a:r>
            <a:br>
              <a:rPr kumimoji="0" lang="en-US" sz="2000" spc="0" normalizeH="0">
                <a:ln>
                  <a:noFill/>
                </a:ln>
                <a:solidFill>
                  <a:schemeClr val="tx1"/>
                </a:solidFill>
                <a:effectLst/>
                <a:uFillTx/>
                <a:latin typeface="Helvetica Light"/>
                <a:ea typeface="+mn-ea"/>
                <a:cs typeface="+mn-cs"/>
                <a:sym typeface="Helvetica Light"/>
              </a:rPr>
            </a:br>
            <a:r>
              <a:rPr kumimoji="0" lang="en-US" sz="1800" spc="0" normalizeH="0">
                <a:ln>
                  <a:noFill/>
                </a:ln>
                <a:solidFill>
                  <a:schemeClr val="tx1"/>
                </a:solidFill>
                <a:effectLst/>
                <a:uFillTx/>
                <a:latin typeface="Helvetica Light"/>
                <a:ea typeface="+mn-ea"/>
                <a:cs typeface="+mn-cs"/>
                <a:sym typeface="Helvetica Light"/>
              </a:rPr>
              <a:t>1.8m wide x 600mm deep x 2m high</a:t>
            </a:r>
            <a:endParaRPr kumimoji="0" lang="en-US" sz="1800" spc="0" normalizeH="0">
              <a:ln>
                <a:noFill/>
              </a:ln>
              <a:effectLst/>
              <a:uFillTx/>
              <a:latin typeface="Helvetica Light"/>
              <a:ea typeface="+mn-ea"/>
              <a:cs typeface="+mn-cs"/>
              <a:sym typeface="Helvetica Light"/>
            </a:endParaRPr>
          </a:p>
        </p:txBody>
      </p:sp>
      <p:sp>
        <p:nvSpPr>
          <p:cNvPr id="4" name="TextBox 3"/>
          <p:cNvSpPr txBox="1"/>
          <p:nvPr/>
        </p:nvSpPr>
        <p:spPr>
          <a:xfrm>
            <a:off x="9006652" y="2152650"/>
            <a:ext cx="4084730" cy="379591"/>
          </a:xfrm>
          <a:prstGeom prst="rect">
            <a:avLst/>
          </a:prstGeom>
        </p:spPr>
        <p:txBody>
          <a:bodyPr rot="0" spcFirstLastPara="1" vertOverflow="overflow" horzOverflow="overflow" vert="horz" wrap="square" lIns="50800" tIns="50800" rIns="50800" bIns="50800" numCol="1" spcCol="38100" rtlCol="0" anchor="ctr">
            <a:spAutoFit/>
          </a:bodyPr>
          <a:lstStyle/>
          <a:p>
            <a:r>
              <a:rPr kumimoji="0" lang="en-US" sz="1800" spc="0" normalizeH="0">
                <a:ln>
                  <a:noFill/>
                </a:ln>
                <a:effectLst/>
                <a:uFillTx/>
                <a:latin typeface="Helvetica Light"/>
                <a:ea typeface="+mn-ea"/>
                <a:cs typeface="+mn-cs"/>
                <a:sym typeface="Helvetica Light"/>
              </a:rPr>
              <a:t>Poster: 1510 high x 480 wide (x 4)</a:t>
            </a:r>
            <a:endParaRPr kumimoji="0" lang="en-US" sz="1800" spc="0" normalizeH="0">
              <a:ln>
                <a:noFill/>
              </a:ln>
              <a:solidFill>
                <a:schemeClr val="tx1"/>
              </a:solidFill>
              <a:effectLst/>
              <a:uFillTx/>
              <a:latin typeface="Helvetica Light"/>
              <a:ea typeface="+mn-ea"/>
              <a:cs typeface="+mn-cs"/>
              <a:sym typeface="Helvetica Light"/>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p:cNvSpPr>
          <p:nvPr>
            <p:ph type="title"/>
          </p:nvPr>
        </p:nvSpPr>
        <p:spPr>
          <a:prstGeom prst="rect">
            <a:avLst/>
          </a:prstGeom>
        </p:spPr>
        <p:txBody>
          <a:bodyPr/>
          <a:lstStyle>
            <a:lvl1pPr>
              <a:defRPr sz="6500">
                <a:latin typeface="Trebuchet MS"/>
                <a:ea typeface="Trebuchet MS"/>
                <a:cs typeface="Trebuchet MS"/>
                <a:sym typeface="Trebuchet MS"/>
              </a:defRPr>
            </a:lvl1pPr>
          </a:lstStyle>
          <a:p>
            <a:r>
              <a:t>Main Entrance</a:t>
            </a:r>
          </a:p>
        </p:txBody>
      </p:sp>
      <p:pic>
        <p:nvPicPr>
          <p:cNvPr id="139" name="20170117_101143.jpg"/>
          <p:cNvPicPr>
            <a:picLocks noChangeAspect="1"/>
          </p:cNvPicPr>
          <p:nvPr/>
        </p:nvPicPr>
        <p:blipFill>
          <a:blip r:embed="rId2">
            <a:extLst/>
          </a:blip>
          <a:stretch>
            <a:fillRect/>
          </a:stretch>
        </p:blipFill>
        <p:spPr>
          <a:xfrm>
            <a:off x="708836" y="2464055"/>
            <a:ext cx="7138934" cy="4015650"/>
          </a:xfrm>
          <a:prstGeom prst="rect">
            <a:avLst/>
          </a:prstGeom>
          <a:ln w="12700">
            <a:miter lim="400000"/>
          </a:ln>
        </p:spPr>
      </p:pic>
      <p:pic>
        <p:nvPicPr>
          <p:cNvPr id="140" name="Hull2017 WOW Hull Badge Artwork PRINT.pdf"/>
          <p:cNvPicPr>
            <a:picLocks noChangeAspect="1"/>
          </p:cNvPicPr>
          <p:nvPr/>
        </p:nvPicPr>
        <p:blipFill>
          <a:blip r:embed="rId3">
            <a:extLst/>
          </a:blip>
          <a:srcRect/>
          <a:stretch>
            <a:fillRect/>
          </a:stretch>
        </p:blipFill>
        <p:spPr>
          <a:xfrm>
            <a:off x="8656016" y="5503919"/>
            <a:ext cx="3825928" cy="3825928"/>
          </a:xfrm>
          <a:prstGeom prst="rect">
            <a:avLst/>
          </a:prstGeom>
          <a:ln w="12700">
            <a:miter lim="400000"/>
          </a:ln>
        </p:spPr>
      </p:pic>
      <p:sp>
        <p:nvSpPr>
          <p:cNvPr id="141" name="Shape 141"/>
          <p:cNvSpPr/>
          <p:nvPr/>
        </p:nvSpPr>
        <p:spPr>
          <a:xfrm>
            <a:off x="7205133" y="6019800"/>
            <a:ext cx="1674681" cy="1165556"/>
          </a:xfrm>
          <a:prstGeom prst="line">
            <a:avLst/>
          </a:prstGeom>
          <a:ln w="25400">
            <a:solidFill>
              <a:srgbClr val="000000"/>
            </a:solidFill>
            <a:miter lim="400000"/>
          </a:ln>
        </p:spPr>
        <p:txBody>
          <a:bodyPr lIns="50800" tIns="50800" rIns="50800" bIns="50800" anchor="ctr"/>
          <a:lstStyle/>
          <a:p>
            <a:pPr>
              <a:defRPr sz="2400"/>
            </a:pPr>
            <a:endParaRPr/>
          </a:p>
        </p:txBody>
      </p:sp>
      <p:sp>
        <p:nvSpPr>
          <p:cNvPr id="142" name="Shape 142"/>
          <p:cNvSpPr/>
          <p:nvPr/>
        </p:nvSpPr>
        <p:spPr>
          <a:xfrm>
            <a:off x="8273998" y="4072788"/>
            <a:ext cx="3946497" cy="914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1400">
                <a:latin typeface="Trebuchet MS"/>
                <a:ea typeface="Trebuchet MS"/>
                <a:cs typeface="Trebuchet MS"/>
                <a:sym typeface="Trebuchet MS"/>
              </a:defRPr>
            </a:pPr>
            <a:r>
              <a:t>Wow Hull logo in centre of circle on the floor </a:t>
            </a:r>
            <a:br/>
            <a:r>
              <a:t>as people walk into the main entrance. T</a:t>
            </a:r>
            <a:br/>
            <a:r>
              <a:t>his, together with the work JZ flowers are doing in this area will create a real WOW factor</a:t>
            </a:r>
          </a:p>
        </p:txBody>
      </p:sp>
      <p:sp>
        <p:nvSpPr>
          <p:cNvPr id="143" name="Shape 143"/>
          <p:cNvSpPr/>
          <p:nvPr/>
        </p:nvSpPr>
        <p:spPr>
          <a:xfrm>
            <a:off x="2755385" y="8099434"/>
            <a:ext cx="4450263" cy="711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400">
                <a:latin typeface="Trebuchet MS"/>
                <a:ea typeface="Trebuchet MS"/>
                <a:cs typeface="Trebuchet MS"/>
                <a:sym typeface="Trebuchet MS"/>
              </a:defRPr>
            </a:lvl1pPr>
          </a:lstStyle>
          <a:p>
            <a:r>
              <a:t>This could be repeated in the dome area and the rear of the main hall. All would be fixed using low tack adhesive which will leave no marks or sticky residue.</a:t>
            </a:r>
          </a:p>
        </p:txBody>
      </p:sp>
      <p:sp>
        <p:nvSpPr>
          <p:cNvPr id="2" name="TextBox 1"/>
          <p:cNvSpPr txBox="1"/>
          <p:nvPr/>
        </p:nvSpPr>
        <p:spPr>
          <a:xfrm>
            <a:off x="4532494" y="4191000"/>
            <a:ext cx="2743200" cy="379591"/>
          </a:xfrm>
          <a:prstGeom prst="rect">
            <a:avLst/>
          </a:prstGeom>
        </p:spPr>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n-lt"/>
                <a:ea typeface="+mn-ea"/>
                <a:cs typeface="+mn-cs"/>
                <a:sym typeface="Helvetica Light"/>
              </a:rPr>
              <a:t>Inner circle: 1.5m</a:t>
            </a:r>
            <a:endParaRPr kumimoji="0" lang="en-US" sz="1800" spc="0" normalizeH="0">
              <a:ln>
                <a:noFill/>
              </a:ln>
              <a:effectLst/>
              <a:uFillTx/>
              <a:latin typeface="Helvetica Light"/>
              <a:ea typeface="+mn-ea"/>
              <a:cs typeface="+mn-cs"/>
              <a:sym typeface="Helvetica Light"/>
            </a:endParaRPr>
          </a:p>
        </p:txBody>
      </p:sp>
      <p:sp>
        <p:nvSpPr>
          <p:cNvPr id="3" name="TextBox 2"/>
          <p:cNvSpPr txBox="1"/>
          <p:nvPr/>
        </p:nvSpPr>
        <p:spPr>
          <a:xfrm>
            <a:off x="4142090" y="5448300"/>
            <a:ext cx="2743200" cy="379591"/>
          </a:xfrm>
          <a:prstGeom prst="rect">
            <a:avLst/>
          </a:prstGeom>
        </p:spPr>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spc="0" normalizeH="0">
                <a:ln>
                  <a:noFill/>
                </a:ln>
                <a:effectLst/>
                <a:uFillTx/>
                <a:latin typeface="Helvetica Light"/>
                <a:ea typeface="+mn-ea"/>
                <a:cs typeface="+mn-cs"/>
                <a:sym typeface="Helvetica Light"/>
              </a:rPr>
              <a:t>Full circle: 3170</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prstGeom prst="rect">
            <a:avLst/>
          </a:prstGeom>
        </p:spPr>
        <p:txBody>
          <a:bodyPr/>
          <a:lstStyle>
            <a:lvl1pPr>
              <a:defRPr sz="6500">
                <a:latin typeface="Trebuchet MS"/>
                <a:ea typeface="Trebuchet MS"/>
                <a:cs typeface="Trebuchet MS"/>
                <a:sym typeface="Trebuchet MS"/>
              </a:defRPr>
            </a:lvl1pPr>
          </a:lstStyle>
          <a:p>
            <a:r>
              <a:t>Signage</a:t>
            </a:r>
          </a:p>
        </p:txBody>
      </p:sp>
      <p:pic>
        <p:nvPicPr>
          <p:cNvPr id="147" name="20170117_104044.png"/>
          <p:cNvPicPr>
            <a:picLocks noChangeAspect="1"/>
          </p:cNvPicPr>
          <p:nvPr/>
        </p:nvPicPr>
        <p:blipFill>
          <a:blip r:embed="rId2">
            <a:extLst/>
          </a:blip>
          <a:srcRect/>
          <a:stretch>
            <a:fillRect/>
          </a:stretch>
        </p:blipFill>
        <p:spPr>
          <a:xfrm>
            <a:off x="8738020" y="2874900"/>
            <a:ext cx="2778543" cy="4939632"/>
          </a:xfrm>
          <a:prstGeom prst="rect">
            <a:avLst/>
          </a:prstGeom>
          <a:ln w="12700">
            <a:miter lim="400000"/>
          </a:ln>
        </p:spPr>
      </p:pic>
      <p:pic>
        <p:nvPicPr>
          <p:cNvPr id="149" name="20170117_103628.jpg"/>
          <p:cNvPicPr>
            <a:picLocks noChangeAspect="1"/>
          </p:cNvPicPr>
          <p:nvPr/>
        </p:nvPicPr>
        <p:blipFill>
          <a:blip r:embed="rId3">
            <a:extLst/>
          </a:blip>
          <a:srcRect l="10912" r="15656"/>
          <a:stretch>
            <a:fillRect/>
          </a:stretch>
        </p:blipFill>
        <p:spPr>
          <a:xfrm>
            <a:off x="762264" y="2678630"/>
            <a:ext cx="3933933" cy="3013496"/>
          </a:xfrm>
          <a:prstGeom prst="rect">
            <a:avLst/>
          </a:prstGeom>
          <a:ln w="12700">
            <a:miter lim="400000"/>
          </a:ln>
        </p:spPr>
      </p:pic>
      <p:sp>
        <p:nvSpPr>
          <p:cNvPr id="150" name="Shape 150"/>
          <p:cNvSpPr/>
          <p:nvPr/>
        </p:nvSpPr>
        <p:spPr>
          <a:xfrm>
            <a:off x="1225847" y="3264802"/>
            <a:ext cx="2656619" cy="1841128"/>
          </a:xfrm>
          <a:prstGeom prst="rect">
            <a:avLst/>
          </a:prstGeom>
          <a:solidFill>
            <a:srgbClr val="FFFFFF"/>
          </a:solid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50800" tIns="50800" rIns="50800" bIns="50800" anchor="ctr"/>
          <a:lstStyle/>
          <a:p>
            <a:pPr>
              <a:defRPr sz="1600">
                <a:latin typeface="Trebuchet MS"/>
                <a:ea typeface="Trebuchet MS"/>
                <a:cs typeface="Trebuchet MS"/>
                <a:sym typeface="Trebuchet MS"/>
              </a:defRPr>
            </a:pPr>
            <a:r>
              <a:t>MORTIMER SUITE</a:t>
            </a:r>
          </a:p>
          <a:p>
            <a:pPr>
              <a:defRPr sz="1600">
                <a:latin typeface="Trebuchet MS"/>
                <a:ea typeface="Trebuchet MS"/>
                <a:cs typeface="Trebuchet MS"/>
                <a:sym typeface="Trebuchet MS"/>
              </a:defRPr>
            </a:pPr>
            <a:endParaRPr/>
          </a:p>
          <a:p>
            <a:pPr>
              <a:defRPr sz="1600">
                <a:latin typeface="Trebuchet MS"/>
                <a:ea typeface="Trebuchet MS"/>
                <a:cs typeface="Trebuchet MS"/>
                <a:sym typeface="Trebuchet MS"/>
              </a:defRPr>
            </a:pPr>
            <a:endParaRPr/>
          </a:p>
        </p:txBody>
      </p:sp>
      <p:sp>
        <p:nvSpPr>
          <p:cNvPr id="151" name="Shape 151"/>
          <p:cNvSpPr/>
          <p:nvPr/>
        </p:nvSpPr>
        <p:spPr>
          <a:xfrm>
            <a:off x="1769401" y="4037596"/>
            <a:ext cx="1569512" cy="889024"/>
          </a:xfrm>
          <a:prstGeom prst="rightArrow">
            <a:avLst>
              <a:gd name="adj1" fmla="val 33272"/>
              <a:gd name="adj2" fmla="val 79305"/>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50800" tIns="50800" rIns="50800" bIns="50800" anchor="ctr"/>
          <a:lstStyle/>
          <a:p>
            <a:pPr>
              <a:defRPr sz="2400">
                <a:solidFill>
                  <a:srgbClr val="FFFFFF"/>
                </a:solidFill>
              </a:defRPr>
            </a:pPr>
            <a:endParaRPr/>
          </a:p>
          <a:p>
            <a:pPr>
              <a:defRPr sz="2400">
                <a:solidFill>
                  <a:srgbClr val="FFFFFF"/>
                </a:solidFill>
              </a:defRPr>
            </a:pPr>
            <a:endParaRPr/>
          </a:p>
          <a:p>
            <a:pPr>
              <a:defRPr sz="2400">
                <a:solidFill>
                  <a:srgbClr val="FFFFFF"/>
                </a:solidFill>
              </a:defRPr>
            </a:pPr>
            <a:endParaRPr/>
          </a:p>
          <a:p>
            <a:pPr>
              <a:defRPr sz="2400">
                <a:solidFill>
                  <a:srgbClr val="FFFFFF"/>
                </a:solidFill>
              </a:defRPr>
            </a:pPr>
            <a:endParaRPr/>
          </a:p>
        </p:txBody>
      </p:sp>
      <p:sp>
        <p:nvSpPr>
          <p:cNvPr id="152" name="Shape 152"/>
          <p:cNvSpPr/>
          <p:nvPr/>
        </p:nvSpPr>
        <p:spPr>
          <a:xfrm flipV="1">
            <a:off x="1938866" y="5014719"/>
            <a:ext cx="1" cy="1170709"/>
          </a:xfrm>
          <a:prstGeom prst="line">
            <a:avLst/>
          </a:prstGeom>
          <a:ln w="25400">
            <a:solidFill>
              <a:srgbClr val="000000"/>
            </a:solidFill>
            <a:miter lim="400000"/>
          </a:ln>
        </p:spPr>
        <p:txBody>
          <a:bodyPr lIns="50800" tIns="50800" rIns="50800" bIns="50800" anchor="ctr"/>
          <a:lstStyle/>
          <a:p>
            <a:pPr>
              <a:defRPr sz="2400"/>
            </a:pPr>
            <a:endParaRPr/>
          </a:p>
        </p:txBody>
      </p:sp>
      <p:sp>
        <p:nvSpPr>
          <p:cNvPr id="154" name="Shape 154"/>
          <p:cNvSpPr/>
          <p:nvPr/>
        </p:nvSpPr>
        <p:spPr>
          <a:xfrm>
            <a:off x="541468" y="6436915"/>
            <a:ext cx="3483970" cy="965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1400"/>
            </a:pPr>
            <a:r>
              <a:t>Generic signs can be reused across a number of events throughout the year.</a:t>
            </a:r>
            <a:br/>
            <a:r>
              <a:t>Foamex signs can either be plain or </a:t>
            </a:r>
            <a:br/>
            <a:r>
              <a:t>arrow shaped with text in centre.</a:t>
            </a:r>
          </a:p>
        </p:txBody>
      </p:sp>
      <p:sp>
        <p:nvSpPr>
          <p:cNvPr id="157" name="Shape 157"/>
          <p:cNvSpPr/>
          <p:nvPr/>
        </p:nvSpPr>
        <p:spPr>
          <a:xfrm>
            <a:off x="8912622" y="3335866"/>
            <a:ext cx="2429339" cy="3330708"/>
          </a:xfrm>
          <a:prstGeom prst="rect">
            <a:avLst/>
          </a:prstGeom>
          <a:ln w="25400">
            <a:solidFill>
              <a:srgbClr val="85888D"/>
            </a:solidFill>
            <a:miter lim="400000"/>
          </a:ln>
        </p:spPr>
        <p:txBody>
          <a:bodyPr lIns="50800" tIns="50800" rIns="50800" bIns="50800" anchor="ctr"/>
          <a:lstStyle/>
          <a:p>
            <a:pPr>
              <a:defRPr sz="1600">
                <a:latin typeface="Trebuchet MS"/>
                <a:ea typeface="Trebuchet MS"/>
                <a:cs typeface="Trebuchet MS"/>
                <a:sym typeface="Trebuchet MS"/>
              </a:defRPr>
            </a:pPr>
            <a:endParaRPr/>
          </a:p>
        </p:txBody>
      </p:sp>
      <p:sp>
        <p:nvSpPr>
          <p:cNvPr id="158" name="Shape 158"/>
          <p:cNvSpPr/>
          <p:nvPr/>
        </p:nvSpPr>
        <p:spPr>
          <a:xfrm>
            <a:off x="8957877" y="3835849"/>
            <a:ext cx="2067875"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1600" b="1">
                <a:latin typeface="Trebuchet MS"/>
                <a:ea typeface="Trebuchet MS"/>
                <a:cs typeface="Trebuchet MS"/>
                <a:sym typeface="Trebuchet MS"/>
              </a:defRPr>
            </a:pPr>
            <a:r>
              <a:t>LIFT &amp; </a:t>
            </a:r>
            <a:br>
              <a:rPr>
                <a:solidFill>
                  <a:schemeClr val="tx1"/>
                </a:solidFill>
              </a:rPr>
            </a:br>
            <a:r>
              <a:t>ACCESSIBLE TOILETS</a:t>
            </a:r>
          </a:p>
        </p:txBody>
      </p:sp>
      <p:pic>
        <p:nvPicPr>
          <p:cNvPr id="159" name="WOW_Hull_logo.pdf"/>
          <p:cNvPicPr>
            <a:picLocks noChangeAspect="1"/>
          </p:cNvPicPr>
          <p:nvPr/>
        </p:nvPicPr>
        <p:blipFill>
          <a:blip r:embed="rId5">
            <a:extLst/>
          </a:blip>
          <a:stretch>
            <a:fillRect/>
          </a:stretch>
        </p:blipFill>
        <p:spPr>
          <a:xfrm>
            <a:off x="9107835" y="4564096"/>
            <a:ext cx="2038892" cy="1561114"/>
          </a:xfrm>
          <a:prstGeom prst="rect">
            <a:avLst/>
          </a:prstGeom>
          <a:ln w="12700">
            <a:miter lim="400000"/>
          </a:ln>
        </p:spPr>
      </p:pic>
      <p:sp>
        <p:nvSpPr>
          <p:cNvPr id="160" name="Shape 160"/>
          <p:cNvSpPr/>
          <p:nvPr/>
        </p:nvSpPr>
        <p:spPr>
          <a:xfrm flipH="1" flipV="1">
            <a:off x="9741013" y="6244541"/>
            <a:ext cx="772537" cy="2150118"/>
          </a:xfrm>
          <a:prstGeom prst="line">
            <a:avLst/>
          </a:prstGeom>
          <a:ln w="25400">
            <a:solidFill>
              <a:srgbClr val="000000"/>
            </a:solidFill>
            <a:miter lim="400000"/>
          </a:ln>
        </p:spPr>
        <p:txBody>
          <a:bodyPr lIns="50800" tIns="50800" rIns="50800" bIns="50800" anchor="ctr"/>
          <a:lstStyle/>
          <a:p>
            <a:pPr>
              <a:defRPr sz="2400"/>
            </a:pPr>
            <a:endParaRPr/>
          </a:p>
        </p:txBody>
      </p:sp>
      <p:sp>
        <p:nvSpPr>
          <p:cNvPr id="161" name="Shape 161"/>
          <p:cNvSpPr/>
          <p:nvPr/>
        </p:nvSpPr>
        <p:spPr>
          <a:xfrm>
            <a:off x="8646388" y="8513990"/>
            <a:ext cx="3360930" cy="533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400"/>
            </a:lvl1pPr>
          </a:lstStyle>
          <a:p>
            <a:r>
              <a:t>Transparent door vinyls offer additional signage to accessible areas</a:t>
            </a:r>
          </a:p>
        </p:txBody>
      </p:sp>
      <p:sp>
        <p:nvSpPr>
          <p:cNvPr id="2" name="TextBox 1"/>
          <p:cNvSpPr txBox="1"/>
          <p:nvPr/>
        </p:nvSpPr>
        <p:spPr>
          <a:xfrm>
            <a:off x="5114925" y="2597606"/>
            <a:ext cx="3323634" cy="4534575"/>
          </a:xfrm>
          <a:prstGeom prst="rect">
            <a:avLst/>
          </a:prstGeom>
        </p:spPr>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n-lt"/>
                <a:ea typeface="+mn-ea"/>
                <a:cs typeface="+mn-cs"/>
                <a:sym typeface="Helvetica Light"/>
              </a:rPr>
              <a:t>An assortment of signs including: </a:t>
            </a:r>
          </a:p>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a:ln>
                  <a:noFill/>
                </a:ln>
                <a:solidFill>
                  <a:srgbClr val="000000"/>
                </a:solidFill>
                <a:effectLst/>
                <a:uFillTx/>
                <a:latin typeface="+mn-lt"/>
                <a:ea typeface="+mn-ea"/>
                <a:cs typeface="+mn-cs"/>
                <a:sym typeface="Helvetica Light"/>
              </a:rPr>
              <a:t>A4 vinyl/</a:t>
            </a:r>
            <a:r>
              <a:rPr kumimoji="0" lang="en-US" sz="1800" b="0" i="0" u="none" strike="noStrike" cap="none" spc="0" normalizeH="0" baseline="0" err="1">
                <a:ln>
                  <a:noFill/>
                </a:ln>
                <a:solidFill>
                  <a:srgbClr val="000000"/>
                </a:solidFill>
                <a:effectLst/>
                <a:uFillTx/>
                <a:latin typeface="+mn-lt"/>
                <a:ea typeface="+mn-ea"/>
                <a:cs typeface="+mn-cs"/>
                <a:sym typeface="Helvetica Light"/>
              </a:rPr>
              <a:t>foamex</a:t>
            </a:r>
            <a:r>
              <a:rPr kumimoji="0" lang="en-US" sz="1800" b="0" i="0" u="none" strike="noStrike" cap="none" spc="0" normalizeH="0" baseline="0">
                <a:ln>
                  <a:noFill/>
                </a:ln>
                <a:solidFill>
                  <a:srgbClr val="000000"/>
                </a:solidFill>
                <a:effectLst/>
                <a:uFillTx/>
                <a:latin typeface="+mn-lt"/>
                <a:ea typeface="+mn-ea"/>
                <a:cs typeface="+mn-cs"/>
                <a:sym typeface="Helvetica Light"/>
              </a:rPr>
              <a:t> board to go under existing metal sign</a:t>
            </a:r>
          </a:p>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a:ln>
                  <a:noFill/>
                </a:ln>
                <a:solidFill>
                  <a:schemeClr val="tx1"/>
                </a:solidFill>
                <a:effectLst/>
                <a:uFillTx/>
                <a:latin typeface="+mn-lt"/>
                <a:ea typeface="+mn-ea"/>
                <a:cs typeface="+mn-cs"/>
                <a:sym typeface="Helvetica Light"/>
              </a:rPr>
              <a:t>A3 signs x 6</a:t>
            </a:r>
          </a:p>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a:ln>
                  <a:noFill/>
                </a:ln>
                <a:solidFill>
                  <a:schemeClr val="tx1"/>
                </a:solidFill>
                <a:effectLst/>
                <a:uFillTx/>
                <a:latin typeface="+mn-lt"/>
                <a:ea typeface="+mn-ea"/>
                <a:cs typeface="+mn-cs"/>
                <a:sym typeface="Helvetica Light"/>
              </a:rPr>
              <a:t>A4 signs x 6</a:t>
            </a:r>
          </a:p>
          <a:p>
            <a:pPr marL="285750" marR="0" indent="-28575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a:ln>
                  <a:noFill/>
                </a:ln>
                <a:solidFill>
                  <a:schemeClr val="tx1"/>
                </a:solidFill>
                <a:effectLst/>
                <a:uFillTx/>
                <a:latin typeface="+mn-lt"/>
                <a:ea typeface="+mn-ea"/>
                <a:cs typeface="+mn-cs"/>
                <a:sym typeface="Helvetica Light"/>
              </a:rPr>
              <a:t>Arrows (roughly A4 size) x 6</a:t>
            </a:r>
          </a:p>
          <a:p>
            <a:pPr marL="571500" indent="-571500" algn="l">
              <a:buFont typeface="Arial" panose="020B0604020202020204" pitchFamily="34" charset="0"/>
              <a:buChar char="•"/>
            </a:pPr>
            <a:endParaRPr kumimoji="0" lang="en-US" sz="1800" b="0" i="0" u="none" strike="noStrike" cap="none" spc="0" normalizeH="0" baseline="0">
              <a:ln>
                <a:noFill/>
              </a:ln>
              <a:solidFill>
                <a:srgbClr val="000000"/>
              </a:solidFill>
              <a:effectLst/>
              <a:uFillTx/>
              <a:latin typeface="+mn-lt"/>
              <a:ea typeface="+mn-ea"/>
              <a:cs typeface="+mn-cs"/>
              <a:sym typeface="Helvetica Light"/>
            </a:endParaRPr>
          </a:p>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a:ln>
                  <a:noFill/>
                </a:ln>
                <a:solidFill>
                  <a:srgbClr val="000000"/>
                </a:solidFill>
                <a:effectLst/>
                <a:uFillTx/>
                <a:latin typeface="+mn-lt"/>
                <a:ea typeface="+mn-ea"/>
                <a:cs typeface="+mn-cs"/>
                <a:sym typeface="Helvetica Light"/>
              </a:rPr>
              <a:t>In addition I will need </a:t>
            </a:r>
            <a:r>
              <a:rPr kumimoji="0" lang="en-US" sz="1800" b="0" i="0" u="none" strike="noStrike" cap="none" spc="0" normalizeH="0" baseline="0" err="1">
                <a:ln>
                  <a:noFill/>
                </a:ln>
                <a:solidFill>
                  <a:srgbClr val="000000"/>
                </a:solidFill>
                <a:effectLst/>
                <a:uFillTx/>
                <a:latin typeface="+mn-lt"/>
                <a:ea typeface="+mn-ea"/>
                <a:cs typeface="+mn-cs"/>
                <a:sym typeface="Helvetica Light"/>
              </a:rPr>
              <a:t>approx</a:t>
            </a:r>
            <a:r>
              <a:rPr kumimoji="0" lang="en-US" sz="1800" b="0" i="0" u="none" strike="noStrike" cap="none" spc="0" normalizeH="0" baseline="0">
                <a:ln>
                  <a:noFill/>
                </a:ln>
                <a:solidFill>
                  <a:srgbClr val="000000"/>
                </a:solidFill>
                <a:effectLst/>
                <a:uFillTx/>
                <a:latin typeface="+mn-lt"/>
                <a:ea typeface="+mn-ea"/>
                <a:cs typeface="+mn-cs"/>
                <a:sym typeface="Helvetica Light"/>
              </a:rPr>
              <a:t> 16 </a:t>
            </a:r>
            <a:r>
              <a:rPr kumimoji="0" lang="en-US" sz="1800" b="0" i="0" u="none" strike="noStrike" cap="none" spc="0" normalizeH="0" baseline="0" err="1">
                <a:ln>
                  <a:noFill/>
                </a:ln>
                <a:solidFill>
                  <a:srgbClr val="000000"/>
                </a:solidFill>
                <a:effectLst/>
                <a:uFillTx/>
                <a:latin typeface="+mn-lt"/>
                <a:ea typeface="+mn-ea"/>
                <a:cs typeface="+mn-cs"/>
                <a:sym typeface="Helvetica Light"/>
              </a:rPr>
              <a:t>coarex</a:t>
            </a:r>
            <a:r>
              <a:rPr kumimoji="0" lang="en-US" sz="1800" b="0" i="0" u="none" strike="noStrike" cap="none" spc="0" normalizeH="0" baseline="0">
                <a:ln>
                  <a:noFill/>
                </a:ln>
                <a:solidFill>
                  <a:srgbClr val="000000"/>
                </a:solidFill>
                <a:effectLst/>
                <a:uFillTx/>
                <a:latin typeface="+mn-lt"/>
                <a:ea typeface="+mn-ea"/>
                <a:cs typeface="+mn-cs"/>
                <a:sym typeface="Helvetica Light"/>
              </a:rPr>
              <a:t> boards (the same size as used for the fireworks ) and some cable ties</a:t>
            </a:r>
          </a:p>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n-lt"/>
              <a:ea typeface="+mn-ea"/>
              <a:cs typeface="+mn-cs"/>
              <a:sym typeface="Helvetica Light"/>
            </a:endParaRPr>
          </a:p>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n-lt"/>
              <a:ea typeface="+mn-ea"/>
              <a:cs typeface="+mn-cs"/>
              <a:sym typeface="Helvetica Light"/>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p:cNvSpPr>
          <p:nvPr>
            <p:ph type="title"/>
          </p:nvPr>
        </p:nvSpPr>
        <p:spPr>
          <a:prstGeom prst="rect">
            <a:avLst/>
          </a:prstGeom>
        </p:spPr>
        <p:txBody>
          <a:bodyPr/>
          <a:lstStyle>
            <a:lvl1pPr>
              <a:defRPr sz="6500">
                <a:latin typeface="Trebuchet MS"/>
                <a:ea typeface="Trebuchet MS"/>
                <a:cs typeface="Trebuchet MS"/>
                <a:sym typeface="Trebuchet MS"/>
              </a:defRPr>
            </a:lvl1pPr>
          </a:lstStyle>
          <a:p>
            <a:r>
              <a:t>Information Walls</a:t>
            </a:r>
          </a:p>
        </p:txBody>
      </p:sp>
      <p:pic>
        <p:nvPicPr>
          <p:cNvPr id="164" name="20170117_104811.jpg"/>
          <p:cNvPicPr>
            <a:picLocks noChangeAspect="1"/>
          </p:cNvPicPr>
          <p:nvPr/>
        </p:nvPicPr>
        <p:blipFill>
          <a:blip r:embed="rId2">
            <a:extLst/>
          </a:blip>
          <a:srcRect l="11477" t="276" b="276"/>
          <a:stretch>
            <a:fillRect/>
          </a:stretch>
        </p:blipFill>
        <p:spPr>
          <a:xfrm>
            <a:off x="1240234" y="2496476"/>
            <a:ext cx="5418451" cy="3424005"/>
          </a:xfrm>
          <a:prstGeom prst="rect">
            <a:avLst/>
          </a:prstGeom>
          <a:ln w="12700">
            <a:miter lim="400000"/>
          </a:ln>
        </p:spPr>
      </p:pic>
      <p:pic>
        <p:nvPicPr>
          <p:cNvPr id="165" name="20170117_101422.jpg"/>
          <p:cNvPicPr>
            <a:picLocks noChangeAspect="1"/>
          </p:cNvPicPr>
          <p:nvPr/>
        </p:nvPicPr>
        <p:blipFill>
          <a:blip r:embed="rId3">
            <a:extLst/>
          </a:blip>
          <a:srcRect l="6404" t="3063" r="6404" b="9024"/>
          <a:stretch>
            <a:fillRect/>
          </a:stretch>
        </p:blipFill>
        <p:spPr>
          <a:xfrm>
            <a:off x="6243108" y="5947039"/>
            <a:ext cx="6524081" cy="3700167"/>
          </a:xfrm>
          <a:prstGeom prst="rect">
            <a:avLst/>
          </a:prstGeom>
          <a:ln w="12700">
            <a:miter lim="400000"/>
          </a:ln>
        </p:spPr>
      </p:pic>
      <p:sp>
        <p:nvSpPr>
          <p:cNvPr id="166" name="Shape 166"/>
          <p:cNvSpPr/>
          <p:nvPr/>
        </p:nvSpPr>
        <p:spPr>
          <a:xfrm>
            <a:off x="1737996" y="3043766"/>
            <a:ext cx="2924808" cy="1092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2200">
                <a:latin typeface="Trebuchet MS"/>
                <a:ea typeface="Trebuchet MS"/>
                <a:cs typeface="Trebuchet MS"/>
                <a:sym typeface="Trebuchet MS"/>
              </a:defRPr>
            </a:pPr>
            <a:r>
              <a:t>Welcome to WOW Hull</a:t>
            </a:r>
            <a:br/>
            <a:r>
              <a:t>Entrance this way</a:t>
            </a:r>
            <a:br/>
            <a:endParaRPr/>
          </a:p>
        </p:txBody>
      </p:sp>
      <p:sp>
        <p:nvSpPr>
          <p:cNvPr id="167" name="Shape 167"/>
          <p:cNvSpPr/>
          <p:nvPr/>
        </p:nvSpPr>
        <p:spPr>
          <a:xfrm>
            <a:off x="2159826" y="3807784"/>
            <a:ext cx="1874313" cy="977901"/>
          </a:xfrm>
          <a:custGeom>
            <a:avLst/>
            <a:gdLst/>
            <a:ahLst/>
            <a:cxnLst>
              <a:cxn ang="0">
                <a:pos x="wd2" y="hd2"/>
              </a:cxn>
              <a:cxn ang="5400000">
                <a:pos x="wd2" y="hd2"/>
              </a:cxn>
              <a:cxn ang="10800000">
                <a:pos x="wd2" y="hd2"/>
              </a:cxn>
              <a:cxn ang="16200000">
                <a:pos x="wd2" y="hd2"/>
              </a:cxn>
            </a:cxnLst>
            <a:rect l="0" t="0" r="r" b="b"/>
            <a:pathLst>
              <a:path w="21600" h="21600" extrusionOk="0">
                <a:moveTo>
                  <a:pt x="8676" y="15043"/>
                </a:moveTo>
                <a:lnTo>
                  <a:pt x="8676" y="21600"/>
                </a:lnTo>
                <a:lnTo>
                  <a:pt x="0" y="10800"/>
                </a:lnTo>
                <a:lnTo>
                  <a:pt x="8676" y="0"/>
                </a:lnTo>
                <a:lnTo>
                  <a:pt x="8676" y="6557"/>
                </a:lnTo>
                <a:lnTo>
                  <a:pt x="21600" y="6557"/>
                </a:lnTo>
                <a:lnTo>
                  <a:pt x="21600" y="15043"/>
                </a:lnTo>
                <a:close/>
              </a:path>
            </a:pathLst>
          </a:cu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pic>
        <p:nvPicPr>
          <p:cNvPr id="168" name="WOW_Hull_logo.pdf"/>
          <p:cNvPicPr>
            <a:picLocks noChangeAspect="1"/>
          </p:cNvPicPr>
          <p:nvPr/>
        </p:nvPicPr>
        <p:blipFill>
          <a:blip r:embed="rId5">
            <a:extLst/>
          </a:blip>
          <a:stretch>
            <a:fillRect/>
          </a:stretch>
        </p:blipFill>
        <p:spPr>
          <a:xfrm>
            <a:off x="4193248" y="3118313"/>
            <a:ext cx="1874314" cy="1435101"/>
          </a:xfrm>
          <a:prstGeom prst="rect">
            <a:avLst/>
          </a:prstGeom>
          <a:ln w="12700">
            <a:miter lim="400000"/>
          </a:ln>
        </p:spPr>
      </p:pic>
      <p:pic>
        <p:nvPicPr>
          <p:cNvPr id="169" name="degree_hullhall2_v_502x277.png"/>
          <p:cNvPicPr>
            <a:picLocks noChangeAspect="1"/>
          </p:cNvPicPr>
          <p:nvPr/>
        </p:nvPicPr>
        <p:blipFill>
          <a:blip r:embed="rId6">
            <a:extLst/>
          </a:blip>
          <a:stretch>
            <a:fillRect/>
          </a:stretch>
        </p:blipFill>
        <p:spPr>
          <a:xfrm>
            <a:off x="7443460" y="6432219"/>
            <a:ext cx="4123524" cy="2275331"/>
          </a:xfrm>
          <a:prstGeom prst="rect">
            <a:avLst/>
          </a:prstGeom>
          <a:ln w="12700">
            <a:miter lim="400000"/>
          </a:ln>
        </p:spPr>
      </p:pic>
      <p:sp>
        <p:nvSpPr>
          <p:cNvPr id="170" name="Shape 170"/>
          <p:cNvSpPr/>
          <p:nvPr/>
        </p:nvSpPr>
        <p:spPr>
          <a:xfrm flipV="1">
            <a:off x="5867400" y="3919868"/>
            <a:ext cx="1270001" cy="255125"/>
          </a:xfrm>
          <a:prstGeom prst="line">
            <a:avLst/>
          </a:prstGeom>
          <a:ln w="25400">
            <a:solidFill>
              <a:srgbClr val="000000"/>
            </a:solidFill>
            <a:miter lim="400000"/>
          </a:ln>
        </p:spPr>
        <p:txBody>
          <a:bodyPr lIns="50800" tIns="50800" rIns="50800" bIns="50800" anchor="ctr"/>
          <a:lstStyle/>
          <a:p>
            <a:pPr>
              <a:defRPr sz="2400"/>
            </a:pPr>
            <a:endParaRPr/>
          </a:p>
        </p:txBody>
      </p:sp>
      <p:sp>
        <p:nvSpPr>
          <p:cNvPr id="171" name="Shape 171"/>
          <p:cNvSpPr/>
          <p:nvPr/>
        </p:nvSpPr>
        <p:spPr>
          <a:xfrm>
            <a:off x="7484744" y="3175463"/>
            <a:ext cx="4040956" cy="1320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400">
                <a:latin typeface="Trebuchet MS"/>
                <a:ea typeface="Trebuchet MS"/>
                <a:cs typeface="Trebuchet MS"/>
                <a:sym typeface="Trebuchet MS"/>
              </a:defRPr>
            </a:lvl1pPr>
          </a:lstStyle>
          <a:p>
            <a:r>
              <a:t>The wall as you come out of the lift on the first floor is bare it would be a nice touch to welcome mums with buggies and the less mobile to WOW as soon as they walk out of the lift. This large sign could be a wall vinyl or large foamed board depending what City Hall will allow on the walls</a:t>
            </a:r>
          </a:p>
        </p:txBody>
      </p:sp>
      <p:sp>
        <p:nvSpPr>
          <p:cNvPr id="172" name="Shape 172"/>
          <p:cNvSpPr/>
          <p:nvPr/>
        </p:nvSpPr>
        <p:spPr>
          <a:xfrm>
            <a:off x="2956598" y="7782983"/>
            <a:ext cx="2722804" cy="317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400"/>
            </a:lvl1pPr>
          </a:lstStyle>
          <a:p>
            <a:r>
              <a:t>Large foamex mounted wall map</a:t>
            </a:r>
          </a:p>
        </p:txBody>
      </p:sp>
      <p:sp>
        <p:nvSpPr>
          <p:cNvPr id="173" name="Shape 173"/>
          <p:cNvSpPr/>
          <p:nvPr/>
        </p:nvSpPr>
        <p:spPr>
          <a:xfrm flipV="1">
            <a:off x="5988568" y="7502002"/>
            <a:ext cx="1869035" cy="292655"/>
          </a:xfrm>
          <a:prstGeom prst="line">
            <a:avLst/>
          </a:prstGeom>
          <a:ln w="25400">
            <a:solidFill>
              <a:srgbClr val="000000"/>
            </a:solidFill>
            <a:miter lim="400000"/>
          </a:ln>
        </p:spPr>
        <p:txBody>
          <a:bodyPr lIns="50800" tIns="50800" rIns="50800" bIns="50800" anchor="ctr"/>
          <a:lstStyle/>
          <a:p>
            <a:pPr>
              <a:defRPr sz="2400"/>
            </a:pPr>
            <a:endParaRPr/>
          </a:p>
        </p:txBody>
      </p:sp>
      <p:sp>
        <p:nvSpPr>
          <p:cNvPr id="2" name="TextBox 1"/>
          <p:cNvSpPr txBox="1"/>
          <p:nvPr/>
        </p:nvSpPr>
        <p:spPr>
          <a:xfrm>
            <a:off x="847462" y="2124075"/>
            <a:ext cx="2743200" cy="379591"/>
          </a:xfrm>
          <a:prstGeom prst="rect">
            <a:avLst/>
          </a:prstGeom>
        </p:spPr>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spc="0" normalizeH="0">
                <a:ln>
                  <a:noFill/>
                </a:ln>
                <a:effectLst/>
                <a:uFillTx/>
                <a:latin typeface="Helvetica Light"/>
                <a:ea typeface="+mn-ea"/>
                <a:cs typeface="+mn-cs"/>
                <a:sym typeface="Helvetica Light"/>
              </a:rPr>
              <a:t>1200 wide x 600 high</a:t>
            </a:r>
          </a:p>
        </p:txBody>
      </p:sp>
      <p:sp>
        <p:nvSpPr>
          <p:cNvPr id="3" name="TextBox 2"/>
          <p:cNvSpPr txBox="1"/>
          <p:nvPr/>
        </p:nvSpPr>
        <p:spPr>
          <a:xfrm>
            <a:off x="3532679" y="6400800"/>
            <a:ext cx="2743200" cy="379591"/>
          </a:xfrm>
          <a:prstGeom prst="rect">
            <a:avLst/>
          </a:prstGeom>
        </p:spPr>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800" spc="0" normalizeH="0">
                <a:ln>
                  <a:noFill/>
                </a:ln>
                <a:effectLst/>
                <a:uFillTx/>
                <a:latin typeface="Helvetica Light"/>
                <a:ea typeface="+mn-ea"/>
                <a:cs typeface="+mn-cs"/>
                <a:sym typeface="Helvetica Light"/>
              </a:rPr>
              <a:t>Map: 1200 with </a:t>
            </a:r>
            <a:r>
              <a:rPr kumimoji="0" lang="en-US" sz="1800" spc="0" normalizeH="0" err="1">
                <a:ln>
                  <a:noFill/>
                </a:ln>
                <a:effectLst/>
                <a:uFillTx/>
                <a:latin typeface="Helvetica Light"/>
                <a:ea typeface="+mn-ea"/>
                <a:cs typeface="+mn-cs"/>
                <a:sym typeface="Helvetica Light"/>
              </a:rPr>
              <a:t>velcro</a:t>
            </a:r>
          </a:p>
        </p:txBody>
      </p:sp>
    </p:spTree>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C42307EFC073438B4FFFF77ECBCF68" ma:contentTypeVersion="12" ma:contentTypeDescription="Create a new document." ma:contentTypeScope="" ma:versionID="034189de01be7df593913df764eac2ba">
  <xsd:schema xmlns:xsd="http://www.w3.org/2001/XMLSchema" xmlns:xs="http://www.w3.org/2001/XMLSchema" xmlns:p="http://schemas.microsoft.com/office/2006/metadata/properties" xmlns:ns2="80129174-c05c-43cc-8e32-21fcbdfe51bb" xmlns:ns3="958b15ed-c521-4290-b073-2e98d4cc1d7f" xmlns:ns4="http://schemas.microsoft.com/sharepoint/v3/fields" targetNamespace="http://schemas.microsoft.com/office/2006/metadata/properties" ma:root="true" ma:fieldsID="df0f5f7795057d951e7ae7a806083bab" ns2:_="" ns3:_="" ns4:_="">
    <xsd:import namespace="80129174-c05c-43cc-8e32-21fcbdfe51bb"/>
    <xsd:import namespace="958b15ed-c521-4290-b073-2e98d4cc1d7f"/>
    <xsd:import namespace="http://schemas.microsoft.com/sharepoint/v3/fields"/>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wic_System_Copyright" minOccurs="0"/>
                <xsd:element ref="ns2:Sensi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29174-c05c-43cc-8e32-21fcbdfe51b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Sensitivity" ma:index="19" nillable="true" ma:displayName="Sensitivity" ma:description="Contains personal or commercially sensitive data?" ma:format="Dropdown" ma:internalName="Sensitivity">
      <xsd:simpleType>
        <xsd:restriction base="dms:Choice">
          <xsd:enumeration value="Sensitive personal data"/>
          <xsd:enumeration value="Commercially sensitive data"/>
          <xsd:enumeration value="Both"/>
          <xsd:enumeration value="Neither"/>
        </xsd:restriction>
      </xsd:simpleType>
    </xsd:element>
  </xsd:schema>
  <xsd:schema xmlns:xsd="http://www.w3.org/2001/XMLSchema" xmlns:xs="http://www.w3.org/2001/XMLSchema" xmlns:dms="http://schemas.microsoft.com/office/2006/documentManagement/types" xmlns:pc="http://schemas.microsoft.com/office/infopath/2007/PartnerControls" targetNamespace="958b15ed-c521-4290-b073-2e98d4cc1d7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8"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ensitivity xmlns="80129174-c05c-43cc-8e32-21fcbdfe51bb" xsi:nil="true"/>
    <wic_System_Copyright xmlns="http://schemas.microsoft.com/sharepoint/v3/fields"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D5D0FC-F600-411E-B674-63E4EFF0DFE1}"/>
</file>

<file path=customXml/itemProps2.xml><?xml version="1.0" encoding="utf-8"?>
<ds:datastoreItem xmlns:ds="http://schemas.openxmlformats.org/officeDocument/2006/customXml" ds:itemID="{71A41691-95B3-4D72-B043-95A4B399693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C5666BD-F314-4827-8CBA-14DA1D987B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5</Slides>
  <Notes>0</Notes>
  <HiddenSlides>0</HiddenSlide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White</vt:lpstr>
      <vt:lpstr>WOW Hull</vt:lpstr>
      <vt:lpstr>Outside City Hall  Main Entrance</vt:lpstr>
      <vt:lpstr>Main Entrance</vt:lpstr>
      <vt:lpstr>Signage</vt:lpstr>
      <vt:lpstr>Information Walls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WOW Hull</dc:title>
  <cp:revision>1</cp:revision>
  <dcterms:modified xsi:type="dcterms:W3CDTF">2017-02-16T17:29:03Z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0x010100F8C42307EFC073438B4FFFF77ECBCF68</vt:lpwstr>
  </property>
</Properties>
</file>