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4"/>
  </p:sldMasterIdLst>
  <p:notesMasterIdLst>
    <p:notesMasterId r:id="rId28"/>
  </p:notesMasterIdLst>
  <p:handoutMasterIdLst>
    <p:handoutMasterId r:id="rId29"/>
  </p:handoutMasterIdLst>
  <p:sldIdLst>
    <p:sldId id="256" r:id="rId5"/>
    <p:sldId id="339" r:id="rId6"/>
    <p:sldId id="379" r:id="rId7"/>
    <p:sldId id="365" r:id="rId8"/>
    <p:sldId id="368" r:id="rId9"/>
    <p:sldId id="330" r:id="rId10"/>
    <p:sldId id="268" r:id="rId11"/>
    <p:sldId id="341" r:id="rId12"/>
    <p:sldId id="360" r:id="rId13"/>
    <p:sldId id="340" r:id="rId14"/>
    <p:sldId id="361" r:id="rId15"/>
    <p:sldId id="367" r:id="rId16"/>
    <p:sldId id="269" r:id="rId17"/>
    <p:sldId id="359" r:id="rId18"/>
    <p:sldId id="363" r:id="rId19"/>
    <p:sldId id="362" r:id="rId20"/>
    <p:sldId id="364" r:id="rId21"/>
    <p:sldId id="348" r:id="rId22"/>
    <p:sldId id="370" r:id="rId23"/>
    <p:sldId id="372" r:id="rId24"/>
    <p:sldId id="381" r:id="rId25"/>
    <p:sldId id="375" r:id="rId26"/>
    <p:sldId id="376" r:id="rId27"/>
  </p:sldIdLst>
  <p:sldSz cx="10688638" cy="7562850"/>
  <p:notesSz cx="6662738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7">
          <p15:clr>
            <a:srgbClr val="A4A3A4"/>
          </p15:clr>
        </p15:guide>
        <p15:guide id="2" pos="3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C64"/>
    <a:srgbClr val="9BE678"/>
    <a:srgbClr val="14285A"/>
    <a:srgbClr val="43A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5116" autoAdjust="0"/>
  </p:normalViewPr>
  <p:slideViewPr>
    <p:cSldViewPr snapToGrid="0" snapToObjects="1">
      <p:cViewPr varScale="1">
        <p:scale>
          <a:sx n="95" d="100"/>
          <a:sy n="95" d="100"/>
        </p:scale>
        <p:origin x="1590" y="96"/>
      </p:cViewPr>
      <p:guideLst>
        <p:guide orient="horz" pos="4187"/>
        <p:guide pos="34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FEFAC-6D62-449C-B7AA-319FEACE479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1AC7A-ED42-47F4-8209-3B3667B8F4E2}" type="pres">
      <dgm:prSet presAssocID="{E2EFEFAC-6D62-449C-B7AA-319FEACE4793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01E13FC-957C-4ED1-AB85-5ECC0F26B5A0}" type="presOf" srcId="{E2EFEFAC-6D62-449C-B7AA-319FEACE4793}" destId="{9CE1AC7A-ED42-47F4-8209-3B3667B8F4E2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EFA7C-EB6C-4DFF-8B7C-CD6122CDB99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88BE4ACA-42A4-4C01-9F7C-02EE7C3EF5C3}">
      <dgm:prSet phldrT="[Text]"/>
      <dgm:spPr/>
      <dgm:t>
        <a:bodyPr/>
        <a:lstStyle/>
        <a:p>
          <a:r>
            <a:rPr lang="en-GB" b="1" dirty="0"/>
            <a:t>October </a:t>
          </a:r>
          <a:br>
            <a:rPr lang="en-GB" b="1" dirty="0"/>
          </a:br>
          <a:r>
            <a:rPr lang="en-GB" b="1" dirty="0"/>
            <a:t>Open nominations to arts and literature partners</a:t>
          </a:r>
          <a:endParaRPr lang="en-US" b="1" dirty="0"/>
        </a:p>
      </dgm:t>
    </dgm:pt>
    <dgm:pt modelId="{8ECF6FC3-A533-48D8-A793-7814A360F747}" type="parTrans" cxnId="{7AF6BD04-BC7D-4D62-95E3-357D2CB0BBAA}">
      <dgm:prSet/>
      <dgm:spPr/>
      <dgm:t>
        <a:bodyPr/>
        <a:lstStyle/>
        <a:p>
          <a:endParaRPr lang="en-US"/>
        </a:p>
      </dgm:t>
    </dgm:pt>
    <dgm:pt modelId="{4300BF92-8174-4F0D-85E8-1DFA60489A25}" type="sibTrans" cxnId="{7AF6BD04-BC7D-4D62-95E3-357D2CB0BBAA}">
      <dgm:prSet/>
      <dgm:spPr/>
      <dgm:t>
        <a:bodyPr/>
        <a:lstStyle/>
        <a:p>
          <a:endParaRPr lang="en-US"/>
        </a:p>
      </dgm:t>
    </dgm:pt>
    <dgm:pt modelId="{C17FA088-F3A7-4160-8D3D-5E62D84CB54A}">
      <dgm:prSet phldrT="[Text]"/>
      <dgm:spPr/>
      <dgm:t>
        <a:bodyPr/>
        <a:lstStyle/>
        <a:p>
          <a:r>
            <a:rPr lang="en-GB" b="1" dirty="0"/>
            <a:t>November</a:t>
          </a:r>
          <a:br>
            <a:rPr lang="en-GB" b="1" dirty="0"/>
          </a:br>
          <a:r>
            <a:rPr lang="en-GB" b="1" dirty="0"/>
            <a:t>Deadline for Nominations </a:t>
          </a:r>
          <a:endParaRPr lang="en-US" b="1" dirty="0"/>
        </a:p>
      </dgm:t>
    </dgm:pt>
    <dgm:pt modelId="{CB999996-9CC8-43DC-B350-D44196E289F6}" type="parTrans" cxnId="{80342FED-3C83-458F-B75F-06E28B8F45B7}">
      <dgm:prSet/>
      <dgm:spPr/>
      <dgm:t>
        <a:bodyPr/>
        <a:lstStyle/>
        <a:p>
          <a:endParaRPr lang="en-US"/>
        </a:p>
      </dgm:t>
    </dgm:pt>
    <dgm:pt modelId="{3937F074-3752-4684-96FD-CE77771C14F4}" type="sibTrans" cxnId="{80342FED-3C83-458F-B75F-06E28B8F45B7}">
      <dgm:prSet/>
      <dgm:spPr/>
      <dgm:t>
        <a:bodyPr/>
        <a:lstStyle/>
        <a:p>
          <a:endParaRPr lang="en-US"/>
        </a:p>
      </dgm:t>
    </dgm:pt>
    <dgm:pt modelId="{BC9C3FA0-E041-463C-8510-925FE291CBFF}">
      <dgm:prSet phldrT="[Text]"/>
      <dgm:spPr/>
      <dgm:t>
        <a:bodyPr/>
        <a:lstStyle/>
        <a:p>
          <a:r>
            <a:rPr lang="en-GB" b="1" dirty="0"/>
            <a:t>February</a:t>
          </a:r>
          <a:br>
            <a:rPr lang="en-GB" b="1" dirty="0"/>
          </a:br>
          <a:r>
            <a:rPr lang="en-GB" b="1" dirty="0"/>
            <a:t>Judging meeting </a:t>
          </a:r>
          <a:endParaRPr lang="en-US" b="1" dirty="0"/>
        </a:p>
      </dgm:t>
    </dgm:pt>
    <dgm:pt modelId="{BE5FBD69-C354-4447-AE5C-ADBE59D17776}" type="parTrans" cxnId="{3AB1B0F8-B0AA-4F4F-81F3-D0E6173448CB}">
      <dgm:prSet/>
      <dgm:spPr/>
      <dgm:t>
        <a:bodyPr/>
        <a:lstStyle/>
        <a:p>
          <a:endParaRPr lang="en-US"/>
        </a:p>
      </dgm:t>
    </dgm:pt>
    <dgm:pt modelId="{F55C46DF-13CD-4A12-855A-688C366AD31F}" type="sibTrans" cxnId="{3AB1B0F8-B0AA-4F4F-81F3-D0E6173448CB}">
      <dgm:prSet/>
      <dgm:spPr/>
      <dgm:t>
        <a:bodyPr/>
        <a:lstStyle/>
        <a:p>
          <a:endParaRPr lang="en-US"/>
        </a:p>
      </dgm:t>
    </dgm:pt>
    <dgm:pt modelId="{839F5874-5730-41C2-A816-C6D4911E49D0}">
      <dgm:prSet/>
      <dgm:spPr/>
      <dgm:t>
        <a:bodyPr/>
        <a:lstStyle/>
        <a:p>
          <a:r>
            <a:rPr lang="en-GB" b="1" dirty="0"/>
            <a:t>March </a:t>
          </a:r>
          <a:br>
            <a:rPr lang="en-GB" b="1" dirty="0"/>
          </a:br>
          <a:r>
            <a:rPr lang="en-GB" b="1" dirty="0"/>
            <a:t>Successful Laureate informed </a:t>
          </a:r>
          <a:endParaRPr lang="en-US" b="1" dirty="0"/>
        </a:p>
      </dgm:t>
    </dgm:pt>
    <dgm:pt modelId="{B962E4BE-8268-4B67-A8F4-6CB55F1136D9}" type="parTrans" cxnId="{B7498180-1467-459B-AD94-66BD8730E1E2}">
      <dgm:prSet/>
      <dgm:spPr/>
      <dgm:t>
        <a:bodyPr/>
        <a:lstStyle/>
        <a:p>
          <a:endParaRPr lang="en-US"/>
        </a:p>
      </dgm:t>
    </dgm:pt>
    <dgm:pt modelId="{4D2E759E-8963-4B40-9261-C55E2152B0C5}" type="sibTrans" cxnId="{B7498180-1467-459B-AD94-66BD8730E1E2}">
      <dgm:prSet/>
      <dgm:spPr/>
      <dgm:t>
        <a:bodyPr/>
        <a:lstStyle/>
        <a:p>
          <a:endParaRPr lang="en-US"/>
        </a:p>
      </dgm:t>
    </dgm:pt>
    <dgm:pt modelId="{286AC585-DBD9-42E3-9D0D-B9CB25E8D1A3}">
      <dgm:prSet/>
      <dgm:spPr/>
      <dgm:t>
        <a:bodyPr/>
        <a:lstStyle/>
        <a:p>
          <a:r>
            <a:rPr lang="en-GB" b="1" dirty="0"/>
            <a:t>June 7</a:t>
          </a:r>
          <a:br>
            <a:rPr lang="en-GB" b="1" dirty="0"/>
          </a:br>
          <a:r>
            <a:rPr lang="en-GB" b="1" dirty="0"/>
            <a:t>Announcement  </a:t>
          </a:r>
          <a:br>
            <a:rPr lang="en-GB" dirty="0"/>
          </a:br>
          <a:endParaRPr lang="en-US" dirty="0"/>
        </a:p>
      </dgm:t>
    </dgm:pt>
    <dgm:pt modelId="{FB9A57FC-DB00-4E6E-A782-14ACF322336B}" type="parTrans" cxnId="{08085823-8523-44F8-9485-6274D1985500}">
      <dgm:prSet/>
      <dgm:spPr/>
      <dgm:t>
        <a:bodyPr/>
        <a:lstStyle/>
        <a:p>
          <a:endParaRPr lang="en-US"/>
        </a:p>
      </dgm:t>
    </dgm:pt>
    <dgm:pt modelId="{B1437189-63B3-4DC7-BEC8-211F663B1655}" type="sibTrans" cxnId="{08085823-8523-44F8-9485-6274D1985500}">
      <dgm:prSet/>
      <dgm:spPr/>
      <dgm:t>
        <a:bodyPr/>
        <a:lstStyle/>
        <a:p>
          <a:endParaRPr lang="en-US"/>
        </a:p>
      </dgm:t>
    </dgm:pt>
    <dgm:pt modelId="{259D76F1-DB16-4219-A466-B28AF4E0885B}" type="pres">
      <dgm:prSet presAssocID="{5B1EFA7C-EB6C-4DFF-8B7C-CD6122CDB998}" presName="linearFlow" presStyleCnt="0">
        <dgm:presLayoutVars>
          <dgm:resizeHandles val="exact"/>
        </dgm:presLayoutVars>
      </dgm:prSet>
      <dgm:spPr/>
    </dgm:pt>
    <dgm:pt modelId="{AA7D9A6C-5EDA-4481-AD43-884833982762}" type="pres">
      <dgm:prSet presAssocID="{88BE4ACA-42A4-4C01-9F7C-02EE7C3EF5C3}" presName="node" presStyleLbl="node1" presStyleIdx="0" presStyleCnt="5" custScaleX="503104" custScaleY="92714">
        <dgm:presLayoutVars>
          <dgm:bulletEnabled val="1"/>
        </dgm:presLayoutVars>
      </dgm:prSet>
      <dgm:spPr/>
    </dgm:pt>
    <dgm:pt modelId="{D63E25B2-E7FA-4307-A8BF-38E9718277BA}" type="pres">
      <dgm:prSet presAssocID="{4300BF92-8174-4F0D-85E8-1DFA60489A25}" presName="sibTrans" presStyleLbl="sibTrans2D1" presStyleIdx="0" presStyleCnt="4"/>
      <dgm:spPr/>
    </dgm:pt>
    <dgm:pt modelId="{8B93B613-41A9-492D-8E9A-31AB34DC71F8}" type="pres">
      <dgm:prSet presAssocID="{4300BF92-8174-4F0D-85E8-1DFA60489A25}" presName="connectorText" presStyleLbl="sibTrans2D1" presStyleIdx="0" presStyleCnt="4"/>
      <dgm:spPr/>
    </dgm:pt>
    <dgm:pt modelId="{DD820217-3E5F-4FAB-B156-4D7CC76FD60C}" type="pres">
      <dgm:prSet presAssocID="{C17FA088-F3A7-4160-8D3D-5E62D84CB54A}" presName="node" presStyleLbl="node1" presStyleIdx="1" presStyleCnt="5" custScaleX="503104" custScaleY="88647">
        <dgm:presLayoutVars>
          <dgm:bulletEnabled val="1"/>
        </dgm:presLayoutVars>
      </dgm:prSet>
      <dgm:spPr/>
    </dgm:pt>
    <dgm:pt modelId="{711B05F5-4E6F-48C0-BBBB-72E7974FF678}" type="pres">
      <dgm:prSet presAssocID="{3937F074-3752-4684-96FD-CE77771C14F4}" presName="sibTrans" presStyleLbl="sibTrans2D1" presStyleIdx="1" presStyleCnt="4"/>
      <dgm:spPr/>
    </dgm:pt>
    <dgm:pt modelId="{A11F84D5-F83A-42CD-90DF-8EF12049E3DB}" type="pres">
      <dgm:prSet presAssocID="{3937F074-3752-4684-96FD-CE77771C14F4}" presName="connectorText" presStyleLbl="sibTrans2D1" presStyleIdx="1" presStyleCnt="4"/>
      <dgm:spPr/>
    </dgm:pt>
    <dgm:pt modelId="{4FF03833-6811-4166-A4EE-F93D1BD7FEA2}" type="pres">
      <dgm:prSet presAssocID="{BC9C3FA0-E041-463C-8510-925FE291CBFF}" presName="node" presStyleLbl="node1" presStyleIdx="2" presStyleCnt="5" custScaleX="503104" custScaleY="83314">
        <dgm:presLayoutVars>
          <dgm:bulletEnabled val="1"/>
        </dgm:presLayoutVars>
      </dgm:prSet>
      <dgm:spPr/>
    </dgm:pt>
    <dgm:pt modelId="{8AA7B41F-CD31-466B-9912-14D6D8139DC5}" type="pres">
      <dgm:prSet presAssocID="{F55C46DF-13CD-4A12-855A-688C366AD31F}" presName="sibTrans" presStyleLbl="sibTrans2D1" presStyleIdx="2" presStyleCnt="4"/>
      <dgm:spPr/>
    </dgm:pt>
    <dgm:pt modelId="{56B4736F-1F6F-4786-8912-AC58B84A380A}" type="pres">
      <dgm:prSet presAssocID="{F55C46DF-13CD-4A12-855A-688C366AD31F}" presName="connectorText" presStyleLbl="sibTrans2D1" presStyleIdx="2" presStyleCnt="4"/>
      <dgm:spPr/>
    </dgm:pt>
    <dgm:pt modelId="{71B287D2-36CC-45D2-8A4E-0EBB26C986AD}" type="pres">
      <dgm:prSet presAssocID="{839F5874-5730-41C2-A816-C6D4911E49D0}" presName="node" presStyleLbl="node1" presStyleIdx="3" presStyleCnt="5" custScaleX="503104" custScaleY="75654" custLinFactNeighborX="-2474" custLinFactNeighborY="0">
        <dgm:presLayoutVars>
          <dgm:bulletEnabled val="1"/>
        </dgm:presLayoutVars>
      </dgm:prSet>
      <dgm:spPr/>
    </dgm:pt>
    <dgm:pt modelId="{34D74905-45C4-4A9A-8B1F-E8B8F4A87AEC}" type="pres">
      <dgm:prSet presAssocID="{4D2E759E-8963-4B40-9261-C55E2152B0C5}" presName="sibTrans" presStyleLbl="sibTrans2D1" presStyleIdx="3" presStyleCnt="4"/>
      <dgm:spPr/>
    </dgm:pt>
    <dgm:pt modelId="{998F4722-A98D-47FD-B818-1F6295E33E7B}" type="pres">
      <dgm:prSet presAssocID="{4D2E759E-8963-4B40-9261-C55E2152B0C5}" presName="connectorText" presStyleLbl="sibTrans2D1" presStyleIdx="3" presStyleCnt="4"/>
      <dgm:spPr/>
    </dgm:pt>
    <dgm:pt modelId="{ED17F9B6-DD9E-45FC-910D-EA299F9D3C10}" type="pres">
      <dgm:prSet presAssocID="{286AC585-DBD9-42E3-9D0D-B9CB25E8D1A3}" presName="node" presStyleLbl="node1" presStyleIdx="4" presStyleCnt="5" custScaleX="503104">
        <dgm:presLayoutVars>
          <dgm:bulletEnabled val="1"/>
        </dgm:presLayoutVars>
      </dgm:prSet>
      <dgm:spPr/>
    </dgm:pt>
  </dgm:ptLst>
  <dgm:cxnLst>
    <dgm:cxn modelId="{5F8203F7-3B46-4C05-A511-BEBBB6123546}" type="presOf" srcId="{4300BF92-8174-4F0D-85E8-1DFA60489A25}" destId="{D63E25B2-E7FA-4307-A8BF-38E9718277BA}" srcOrd="0" destOrd="0" presId="urn:microsoft.com/office/officeart/2005/8/layout/process2"/>
    <dgm:cxn modelId="{F32C7AFB-7A42-42EF-92BA-725AE0361174}" type="presOf" srcId="{3937F074-3752-4684-96FD-CE77771C14F4}" destId="{711B05F5-4E6F-48C0-BBBB-72E7974FF678}" srcOrd="0" destOrd="0" presId="urn:microsoft.com/office/officeart/2005/8/layout/process2"/>
    <dgm:cxn modelId="{6F6FD186-7CB2-4D10-9F64-B8A9418A99EF}" type="presOf" srcId="{F55C46DF-13CD-4A12-855A-688C366AD31F}" destId="{56B4736F-1F6F-4786-8912-AC58B84A380A}" srcOrd="1" destOrd="0" presId="urn:microsoft.com/office/officeart/2005/8/layout/process2"/>
    <dgm:cxn modelId="{0033B373-40F6-409A-959C-2AE72FB8FBE9}" type="presOf" srcId="{88BE4ACA-42A4-4C01-9F7C-02EE7C3EF5C3}" destId="{AA7D9A6C-5EDA-4481-AD43-884833982762}" srcOrd="0" destOrd="0" presId="urn:microsoft.com/office/officeart/2005/8/layout/process2"/>
    <dgm:cxn modelId="{CF84AE68-D387-48A0-AC7D-28C72D4FE87B}" type="presOf" srcId="{F55C46DF-13CD-4A12-855A-688C366AD31F}" destId="{8AA7B41F-CD31-466B-9912-14D6D8139DC5}" srcOrd="0" destOrd="0" presId="urn:microsoft.com/office/officeart/2005/8/layout/process2"/>
    <dgm:cxn modelId="{6370AA02-0AE9-45BB-9281-B46328F80CCB}" type="presOf" srcId="{BC9C3FA0-E041-463C-8510-925FE291CBFF}" destId="{4FF03833-6811-4166-A4EE-F93D1BD7FEA2}" srcOrd="0" destOrd="0" presId="urn:microsoft.com/office/officeart/2005/8/layout/process2"/>
    <dgm:cxn modelId="{DB81BCC8-7EA3-4E7F-9A51-DF215CC134EE}" type="presOf" srcId="{5B1EFA7C-EB6C-4DFF-8B7C-CD6122CDB998}" destId="{259D76F1-DB16-4219-A466-B28AF4E0885B}" srcOrd="0" destOrd="0" presId="urn:microsoft.com/office/officeart/2005/8/layout/process2"/>
    <dgm:cxn modelId="{3AB1B0F8-B0AA-4F4F-81F3-D0E6173448CB}" srcId="{5B1EFA7C-EB6C-4DFF-8B7C-CD6122CDB998}" destId="{BC9C3FA0-E041-463C-8510-925FE291CBFF}" srcOrd="2" destOrd="0" parTransId="{BE5FBD69-C354-4447-AE5C-ADBE59D17776}" sibTransId="{F55C46DF-13CD-4A12-855A-688C366AD31F}"/>
    <dgm:cxn modelId="{642FAEF2-32E6-43E8-85E7-1FF3A201CE8B}" type="presOf" srcId="{4D2E759E-8963-4B40-9261-C55E2152B0C5}" destId="{998F4722-A98D-47FD-B818-1F6295E33E7B}" srcOrd="1" destOrd="0" presId="urn:microsoft.com/office/officeart/2005/8/layout/process2"/>
    <dgm:cxn modelId="{0AFD6F79-D16D-4953-9AA3-2332D9AFF6CA}" type="presOf" srcId="{4300BF92-8174-4F0D-85E8-1DFA60489A25}" destId="{8B93B613-41A9-492D-8E9A-31AB34DC71F8}" srcOrd="1" destOrd="0" presId="urn:microsoft.com/office/officeart/2005/8/layout/process2"/>
    <dgm:cxn modelId="{80342FED-3C83-458F-B75F-06E28B8F45B7}" srcId="{5B1EFA7C-EB6C-4DFF-8B7C-CD6122CDB998}" destId="{C17FA088-F3A7-4160-8D3D-5E62D84CB54A}" srcOrd="1" destOrd="0" parTransId="{CB999996-9CC8-43DC-B350-D44196E289F6}" sibTransId="{3937F074-3752-4684-96FD-CE77771C14F4}"/>
    <dgm:cxn modelId="{8BFD09B4-1387-4B1A-B9DA-E39C47DC00D8}" type="presOf" srcId="{3937F074-3752-4684-96FD-CE77771C14F4}" destId="{A11F84D5-F83A-42CD-90DF-8EF12049E3DB}" srcOrd="1" destOrd="0" presId="urn:microsoft.com/office/officeart/2005/8/layout/process2"/>
    <dgm:cxn modelId="{7AF6BD04-BC7D-4D62-95E3-357D2CB0BBAA}" srcId="{5B1EFA7C-EB6C-4DFF-8B7C-CD6122CDB998}" destId="{88BE4ACA-42A4-4C01-9F7C-02EE7C3EF5C3}" srcOrd="0" destOrd="0" parTransId="{8ECF6FC3-A533-48D8-A793-7814A360F747}" sibTransId="{4300BF92-8174-4F0D-85E8-1DFA60489A25}"/>
    <dgm:cxn modelId="{B7F1E325-C097-433C-B451-4F346C74B106}" type="presOf" srcId="{C17FA088-F3A7-4160-8D3D-5E62D84CB54A}" destId="{DD820217-3E5F-4FAB-B156-4D7CC76FD60C}" srcOrd="0" destOrd="0" presId="urn:microsoft.com/office/officeart/2005/8/layout/process2"/>
    <dgm:cxn modelId="{B7498180-1467-459B-AD94-66BD8730E1E2}" srcId="{5B1EFA7C-EB6C-4DFF-8B7C-CD6122CDB998}" destId="{839F5874-5730-41C2-A816-C6D4911E49D0}" srcOrd="3" destOrd="0" parTransId="{B962E4BE-8268-4B67-A8F4-6CB55F1136D9}" sibTransId="{4D2E759E-8963-4B40-9261-C55E2152B0C5}"/>
    <dgm:cxn modelId="{BFF7B198-AFB0-4C96-8D7F-D5FAC9C85718}" type="presOf" srcId="{4D2E759E-8963-4B40-9261-C55E2152B0C5}" destId="{34D74905-45C4-4A9A-8B1F-E8B8F4A87AEC}" srcOrd="0" destOrd="0" presId="urn:microsoft.com/office/officeart/2005/8/layout/process2"/>
    <dgm:cxn modelId="{247F67EA-3658-4B80-AF5B-4CD01ACD1C52}" type="presOf" srcId="{286AC585-DBD9-42E3-9D0D-B9CB25E8D1A3}" destId="{ED17F9B6-DD9E-45FC-910D-EA299F9D3C10}" srcOrd="0" destOrd="0" presId="urn:microsoft.com/office/officeart/2005/8/layout/process2"/>
    <dgm:cxn modelId="{576DF48B-2195-44BE-9854-8BDAF7052B22}" type="presOf" srcId="{839F5874-5730-41C2-A816-C6D4911E49D0}" destId="{71B287D2-36CC-45D2-8A4E-0EBB26C986AD}" srcOrd="0" destOrd="0" presId="urn:microsoft.com/office/officeart/2005/8/layout/process2"/>
    <dgm:cxn modelId="{08085823-8523-44F8-9485-6274D1985500}" srcId="{5B1EFA7C-EB6C-4DFF-8B7C-CD6122CDB998}" destId="{286AC585-DBD9-42E3-9D0D-B9CB25E8D1A3}" srcOrd="4" destOrd="0" parTransId="{FB9A57FC-DB00-4E6E-A782-14ACF322336B}" sibTransId="{B1437189-63B3-4DC7-BEC8-211F663B1655}"/>
    <dgm:cxn modelId="{3D455690-ABBC-48EC-B131-B8EE5398F694}" type="presParOf" srcId="{259D76F1-DB16-4219-A466-B28AF4E0885B}" destId="{AA7D9A6C-5EDA-4481-AD43-884833982762}" srcOrd="0" destOrd="0" presId="urn:microsoft.com/office/officeart/2005/8/layout/process2"/>
    <dgm:cxn modelId="{5B8DBFC1-8D35-467A-8240-F4CBA7E745E6}" type="presParOf" srcId="{259D76F1-DB16-4219-A466-B28AF4E0885B}" destId="{D63E25B2-E7FA-4307-A8BF-38E9718277BA}" srcOrd="1" destOrd="0" presId="urn:microsoft.com/office/officeart/2005/8/layout/process2"/>
    <dgm:cxn modelId="{B5E734F1-01AA-47C8-9BEC-B368367EE07A}" type="presParOf" srcId="{D63E25B2-E7FA-4307-A8BF-38E9718277BA}" destId="{8B93B613-41A9-492D-8E9A-31AB34DC71F8}" srcOrd="0" destOrd="0" presId="urn:microsoft.com/office/officeart/2005/8/layout/process2"/>
    <dgm:cxn modelId="{A86F0B33-5A0F-46DB-8DE9-0378A4B77973}" type="presParOf" srcId="{259D76F1-DB16-4219-A466-B28AF4E0885B}" destId="{DD820217-3E5F-4FAB-B156-4D7CC76FD60C}" srcOrd="2" destOrd="0" presId="urn:microsoft.com/office/officeart/2005/8/layout/process2"/>
    <dgm:cxn modelId="{6EADC3BF-5E13-4FD2-95A9-4B5C198C58D8}" type="presParOf" srcId="{259D76F1-DB16-4219-A466-B28AF4E0885B}" destId="{711B05F5-4E6F-48C0-BBBB-72E7974FF678}" srcOrd="3" destOrd="0" presId="urn:microsoft.com/office/officeart/2005/8/layout/process2"/>
    <dgm:cxn modelId="{20568590-4513-4496-9F89-30F7D62F2731}" type="presParOf" srcId="{711B05F5-4E6F-48C0-BBBB-72E7974FF678}" destId="{A11F84D5-F83A-42CD-90DF-8EF12049E3DB}" srcOrd="0" destOrd="0" presId="urn:microsoft.com/office/officeart/2005/8/layout/process2"/>
    <dgm:cxn modelId="{D4C4FB05-78BA-4BF3-903D-A8529BD0A5CB}" type="presParOf" srcId="{259D76F1-DB16-4219-A466-B28AF4E0885B}" destId="{4FF03833-6811-4166-A4EE-F93D1BD7FEA2}" srcOrd="4" destOrd="0" presId="urn:microsoft.com/office/officeart/2005/8/layout/process2"/>
    <dgm:cxn modelId="{5B6AB008-4904-4CB3-AF09-33B56C53CDAB}" type="presParOf" srcId="{259D76F1-DB16-4219-A466-B28AF4E0885B}" destId="{8AA7B41F-CD31-466B-9912-14D6D8139DC5}" srcOrd="5" destOrd="0" presId="urn:microsoft.com/office/officeart/2005/8/layout/process2"/>
    <dgm:cxn modelId="{09B9A667-5396-4D0C-B935-E3EBF134E491}" type="presParOf" srcId="{8AA7B41F-CD31-466B-9912-14D6D8139DC5}" destId="{56B4736F-1F6F-4786-8912-AC58B84A380A}" srcOrd="0" destOrd="0" presId="urn:microsoft.com/office/officeart/2005/8/layout/process2"/>
    <dgm:cxn modelId="{11D7F8F4-B6DC-4538-8154-1B8A2E7F06DA}" type="presParOf" srcId="{259D76F1-DB16-4219-A466-B28AF4E0885B}" destId="{71B287D2-36CC-45D2-8A4E-0EBB26C986AD}" srcOrd="6" destOrd="0" presId="urn:microsoft.com/office/officeart/2005/8/layout/process2"/>
    <dgm:cxn modelId="{385AAF5F-9BC2-415E-8956-E8EF89FB7321}" type="presParOf" srcId="{259D76F1-DB16-4219-A466-B28AF4E0885B}" destId="{34D74905-45C4-4A9A-8B1F-E8B8F4A87AEC}" srcOrd="7" destOrd="0" presId="urn:microsoft.com/office/officeart/2005/8/layout/process2"/>
    <dgm:cxn modelId="{F4E81BEC-0FCC-4303-B5D1-D1591E10C762}" type="presParOf" srcId="{34D74905-45C4-4A9A-8B1F-E8B8F4A87AEC}" destId="{998F4722-A98D-47FD-B818-1F6295E33E7B}" srcOrd="0" destOrd="0" presId="urn:microsoft.com/office/officeart/2005/8/layout/process2"/>
    <dgm:cxn modelId="{BE71D08F-A4AB-4146-8B15-C1760F7F220D}" type="presParOf" srcId="{259D76F1-DB16-4219-A466-B28AF4E0885B}" destId="{ED17F9B6-DD9E-45FC-910D-EA299F9D3C10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D9A6C-5EDA-4481-AD43-884833982762}">
      <dsp:nvSpPr>
        <dsp:cNvPr id="0" name=""/>
        <dsp:cNvSpPr/>
      </dsp:nvSpPr>
      <dsp:spPr>
        <a:xfrm>
          <a:off x="1061296" y="2451"/>
          <a:ext cx="6601177" cy="6758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October </a:t>
          </a:r>
          <a:br>
            <a:rPr lang="en-GB" sz="1300" b="1" kern="1200" dirty="0"/>
          </a:br>
          <a:r>
            <a:rPr lang="en-GB" sz="1300" b="1" kern="1200" dirty="0"/>
            <a:t>Open nominations to arts and literature partners</a:t>
          </a:r>
          <a:endParaRPr lang="en-US" sz="1300" b="1" kern="1200" dirty="0"/>
        </a:p>
      </dsp:txBody>
      <dsp:txXfrm>
        <a:off x="1081090" y="22245"/>
        <a:ext cx="6561589" cy="636240"/>
      </dsp:txXfrm>
    </dsp:sp>
    <dsp:sp modelId="{D63E25B2-E7FA-4307-A8BF-38E9718277BA}">
      <dsp:nvSpPr>
        <dsp:cNvPr id="0" name=""/>
        <dsp:cNvSpPr/>
      </dsp:nvSpPr>
      <dsp:spPr>
        <a:xfrm rot="5400000">
          <a:off x="4225209" y="696503"/>
          <a:ext cx="273352" cy="328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263478" y="723838"/>
        <a:ext cx="196814" cy="191346"/>
      </dsp:txXfrm>
    </dsp:sp>
    <dsp:sp modelId="{DD820217-3E5F-4FAB-B156-4D7CC76FD60C}">
      <dsp:nvSpPr>
        <dsp:cNvPr id="0" name=""/>
        <dsp:cNvSpPr/>
      </dsp:nvSpPr>
      <dsp:spPr>
        <a:xfrm>
          <a:off x="1061296" y="1042749"/>
          <a:ext cx="6601177" cy="646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November</a:t>
          </a:r>
          <a:br>
            <a:rPr lang="en-GB" sz="1300" b="1" kern="1200" dirty="0"/>
          </a:br>
          <a:r>
            <a:rPr lang="en-GB" sz="1300" b="1" kern="1200" dirty="0"/>
            <a:t>Deadline for Nominations </a:t>
          </a:r>
          <a:endParaRPr lang="en-US" sz="1300" b="1" kern="1200" dirty="0"/>
        </a:p>
      </dsp:txBody>
      <dsp:txXfrm>
        <a:off x="1080222" y="1061675"/>
        <a:ext cx="6563325" cy="608330"/>
      </dsp:txXfrm>
    </dsp:sp>
    <dsp:sp modelId="{711B05F5-4E6F-48C0-BBBB-72E7974FF678}">
      <dsp:nvSpPr>
        <dsp:cNvPr id="0" name=""/>
        <dsp:cNvSpPr/>
      </dsp:nvSpPr>
      <dsp:spPr>
        <a:xfrm rot="5400000">
          <a:off x="4225209" y="1707155"/>
          <a:ext cx="273352" cy="328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263478" y="1734490"/>
        <a:ext cx="196814" cy="191346"/>
      </dsp:txXfrm>
    </dsp:sp>
    <dsp:sp modelId="{4FF03833-6811-4166-A4EE-F93D1BD7FEA2}">
      <dsp:nvSpPr>
        <dsp:cNvPr id="0" name=""/>
        <dsp:cNvSpPr/>
      </dsp:nvSpPr>
      <dsp:spPr>
        <a:xfrm>
          <a:off x="1061296" y="2053401"/>
          <a:ext cx="6601177" cy="607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February</a:t>
          </a:r>
          <a:br>
            <a:rPr lang="en-GB" sz="1300" b="1" kern="1200" dirty="0"/>
          </a:br>
          <a:r>
            <a:rPr lang="en-GB" sz="1300" b="1" kern="1200" dirty="0"/>
            <a:t>Judging meeting </a:t>
          </a:r>
          <a:endParaRPr lang="en-US" sz="1300" b="1" kern="1200" dirty="0"/>
        </a:p>
      </dsp:txBody>
      <dsp:txXfrm>
        <a:off x="1079083" y="2071188"/>
        <a:ext cx="6565603" cy="571734"/>
      </dsp:txXfrm>
    </dsp:sp>
    <dsp:sp modelId="{8AA7B41F-CD31-466B-9912-14D6D8139DC5}">
      <dsp:nvSpPr>
        <dsp:cNvPr id="0" name=""/>
        <dsp:cNvSpPr/>
      </dsp:nvSpPr>
      <dsp:spPr>
        <a:xfrm rot="5518184">
          <a:off x="4208418" y="2678932"/>
          <a:ext cx="273513" cy="328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248178" y="2706210"/>
        <a:ext cx="196814" cy="191459"/>
      </dsp:txXfrm>
    </dsp:sp>
    <dsp:sp modelId="{71B287D2-36CC-45D2-8A4E-0EBB26C986AD}">
      <dsp:nvSpPr>
        <dsp:cNvPr id="0" name=""/>
        <dsp:cNvSpPr/>
      </dsp:nvSpPr>
      <dsp:spPr>
        <a:xfrm>
          <a:off x="1028835" y="3025178"/>
          <a:ext cx="6601177" cy="551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March </a:t>
          </a:r>
          <a:br>
            <a:rPr lang="en-GB" sz="1300" b="1" kern="1200" dirty="0"/>
          </a:br>
          <a:r>
            <a:rPr lang="en-GB" sz="1300" b="1" kern="1200" dirty="0"/>
            <a:t>Successful Laureate informed </a:t>
          </a:r>
          <a:endParaRPr lang="en-US" sz="1300" b="1" kern="1200" dirty="0"/>
        </a:p>
      </dsp:txBody>
      <dsp:txXfrm>
        <a:off x="1044987" y="3041330"/>
        <a:ext cx="6568873" cy="519167"/>
      </dsp:txXfrm>
    </dsp:sp>
    <dsp:sp modelId="{34D74905-45C4-4A9A-8B1F-E8B8F4A87AEC}">
      <dsp:nvSpPr>
        <dsp:cNvPr id="0" name=""/>
        <dsp:cNvSpPr/>
      </dsp:nvSpPr>
      <dsp:spPr>
        <a:xfrm rot="5288965">
          <a:off x="4207474" y="3594873"/>
          <a:ext cx="273494" cy="3280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4244489" y="3622158"/>
        <a:ext cx="196814" cy="191446"/>
      </dsp:txXfrm>
    </dsp:sp>
    <dsp:sp modelId="{ED17F9B6-DD9E-45FC-910D-EA299F9D3C10}">
      <dsp:nvSpPr>
        <dsp:cNvPr id="0" name=""/>
        <dsp:cNvSpPr/>
      </dsp:nvSpPr>
      <dsp:spPr>
        <a:xfrm>
          <a:off x="1061296" y="3941119"/>
          <a:ext cx="6601177" cy="7289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June 7</a:t>
          </a:r>
          <a:br>
            <a:rPr lang="en-GB" sz="1300" b="1" kern="1200" dirty="0"/>
          </a:br>
          <a:r>
            <a:rPr lang="en-GB" sz="1300" b="1" kern="1200" dirty="0"/>
            <a:t>Announcement  </a:t>
          </a:r>
          <a:br>
            <a:rPr lang="en-GB" sz="1300" kern="1200" dirty="0"/>
          </a:br>
          <a:endParaRPr lang="en-US" sz="1300" kern="1200" dirty="0"/>
        </a:p>
      </dsp:txBody>
      <dsp:txXfrm>
        <a:off x="1082646" y="3962469"/>
        <a:ext cx="6558477" cy="686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1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8C7AD-383C-49C0-BB96-50B307AEA9FF}" type="datetimeFigureOut">
              <a:rPr lang="en-GB" smtClean="0"/>
              <a:t>09/11/2016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386364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D0F09-0B0B-42B3-83B5-72E36AA213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8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1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968D-D0CA-41B7-A45C-A09A70E7B85C}" type="datetimeFigureOut">
              <a:rPr lang="en-GB" smtClean="0"/>
              <a:t>09/11/2016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1363"/>
            <a:ext cx="5233988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694040"/>
            <a:ext cx="5330190" cy="44469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386364"/>
            <a:ext cx="2887186" cy="494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1B30D-8BC5-43CA-A96E-77CB83142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53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796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441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90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3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0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22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39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54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93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00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000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996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4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56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5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10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4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63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1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1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7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B30D-8BC5-43CA-A96E-77CB83142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4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1237717"/>
            <a:ext cx="9085342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ookTrustIA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2" y="622913"/>
            <a:ext cx="3889280" cy="886975"/>
          </a:xfrm>
          <a:prstGeom prst="rect">
            <a:avLst/>
          </a:prstGeom>
        </p:spPr>
      </p:pic>
      <p:pic>
        <p:nvPicPr>
          <p:cNvPr id="9" name="Picture 8" descr="booktrustorguk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5" y="7009585"/>
            <a:ext cx="2816352" cy="3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8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2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7" y="402652"/>
            <a:ext cx="2304738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8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8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Emera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Plu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0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3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0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Blue">
    <p:bg>
      <p:bgPr>
        <a:solidFill>
          <a:srgbClr val="43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rgbClr val="43A2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rgbClr val="43A2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59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Peach">
    <p:bg>
      <p:bgPr>
        <a:solidFill>
          <a:srgbClr val="F58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rgbClr val="F58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rgbClr val="F58C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70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5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8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57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57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Navy">
    <p:bg>
      <p:bgPr>
        <a:solidFill>
          <a:srgbClr val="1428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rgbClr val="142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224141" y="6892637"/>
            <a:ext cx="2464497" cy="670213"/>
          </a:xfrm>
          <a:prstGeom prst="rect">
            <a:avLst/>
          </a:prstGeom>
          <a:solidFill>
            <a:srgbClr val="142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ookTrust-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50" y="6960658"/>
            <a:ext cx="1844817" cy="422152"/>
          </a:xfrm>
          <a:prstGeom prst="rect">
            <a:avLst/>
          </a:prstGeom>
        </p:spPr>
      </p:pic>
      <p:pic>
        <p:nvPicPr>
          <p:cNvPr id="12" name="Picture 11" descr="booktrustorguk-W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" y="7127769"/>
            <a:ext cx="1605334" cy="18459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4432" y="2434058"/>
            <a:ext cx="9619774" cy="1564531"/>
          </a:xfrm>
        </p:spPr>
        <p:txBody>
          <a:bodyPr anchor="t" anchorCtr="0"/>
          <a:lstStyle>
            <a:lvl1pPr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57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eparate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40000"/>
            <a:ext cx="4680000" cy="5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5474206" y="1440000"/>
            <a:ext cx="4680000" cy="5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819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40000"/>
            <a:ext cx="4680000" cy="54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74206" y="1439862"/>
            <a:ext cx="4680000" cy="4320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2533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534432" y="4104000"/>
            <a:ext cx="3835112" cy="2955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GB" sz="1700" b="1" kern="1200" baseline="0" dirty="0">
                <a:solidFill>
                  <a:srgbClr val="009082"/>
                </a:solidFill>
                <a:latin typeface="Arial"/>
                <a:ea typeface="+mn-ea"/>
                <a:cs typeface="Arial"/>
              </a:rPr>
              <a:t>Join us</a:t>
            </a: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100"/>
              </a:spcAft>
              <a:buFont typeface="Arial"/>
              <a:buNone/>
            </a:pP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Sign up for our newsletter</a:t>
            </a:r>
            <a:b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Check out our online resources</a:t>
            </a: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100"/>
              </a:spcAft>
              <a:buFont typeface="Arial"/>
              <a:buNone/>
            </a:pPr>
            <a:r>
              <a:rPr lang="en-GB" sz="1700" b="1" kern="1200" baseline="0" dirty="0">
                <a:solidFill>
                  <a:srgbClr val="009082"/>
                </a:solidFill>
                <a:latin typeface="Arial"/>
                <a:ea typeface="+mn-ea"/>
                <a:cs typeface="Arial"/>
              </a:rPr>
              <a:t>Support us</a:t>
            </a:r>
            <a:b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Donate today and help us</a:t>
            </a:r>
            <a:b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</a:b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reach more children</a:t>
            </a: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GB" sz="1700" b="1" kern="1200" baseline="0" dirty="0">
                <a:solidFill>
                  <a:srgbClr val="009082"/>
                </a:solidFill>
                <a:latin typeface="Arial"/>
                <a:ea typeface="+mn-ea"/>
                <a:cs typeface="Arial"/>
              </a:rPr>
              <a:t>Follow us</a:t>
            </a:r>
            <a:endParaRPr lang="en-GB" sz="1700" kern="1200" baseline="0" dirty="0">
              <a:solidFill>
                <a:srgbClr val="009082"/>
              </a:solidFill>
              <a:latin typeface="Arial"/>
              <a:ea typeface="+mn-ea"/>
              <a:cs typeface="Arial"/>
            </a:endParaRP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550"/>
              </a:spcBef>
              <a:spcAft>
                <a:spcPts val="0"/>
              </a:spcAft>
              <a:buFont typeface="Arial"/>
              <a:buNone/>
            </a:pP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    @</a:t>
            </a:r>
            <a:r>
              <a:rPr lang="en-GB" sz="1700" kern="1200" baseline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booktrust</a:t>
            </a:r>
            <a:endParaRPr lang="en-GB" sz="1700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550"/>
              </a:spcBef>
              <a:spcAft>
                <a:spcPts val="0"/>
              </a:spcAft>
              <a:buFont typeface="Arial"/>
              <a:buNone/>
            </a:pP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    </a:t>
            </a:r>
            <a:r>
              <a:rPr lang="en-GB" sz="1700" kern="1200" baseline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facebook.com</a:t>
            </a:r>
            <a:r>
              <a:rPr lang="en-GB" sz="1700" kern="1200" baseline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/</a:t>
            </a:r>
            <a:r>
              <a:rPr lang="en-GB" sz="1700" kern="1200" baseline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booktrust</a:t>
            </a:r>
            <a:endParaRPr lang="en-US" sz="1700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lvl="0" indent="0" algn="l" defTabSz="521437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100"/>
              </a:spcAft>
              <a:buFont typeface="Arial"/>
              <a:buNone/>
            </a:pPr>
            <a:endParaRPr lang="en-US" sz="1700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608709" y="4104000"/>
            <a:ext cx="3835112" cy="26126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1700" b="1" kern="1200" baseline="0" dirty="0">
                <a:solidFill>
                  <a:srgbClr val="009082"/>
                </a:solidFill>
                <a:latin typeface="Arial"/>
                <a:ea typeface="+mn-ea"/>
                <a:cs typeface="Arial"/>
              </a:rPr>
              <a:t>Book</a:t>
            </a:r>
            <a:r>
              <a:rPr lang="en-GB" sz="1800" dirty="0"/>
              <a:t> </a:t>
            </a:r>
            <a:r>
              <a:rPr lang="en-GB" sz="1700" b="1" kern="1200" baseline="0" dirty="0">
                <a:solidFill>
                  <a:srgbClr val="009082"/>
                </a:solidFill>
                <a:latin typeface="Arial"/>
                <a:ea typeface="+mn-ea"/>
                <a:cs typeface="Arial"/>
              </a:rPr>
              <a:t>Trust</a:t>
            </a:r>
            <a:endParaRPr lang="en-US" sz="18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lnSpc>
                <a:spcPts val="1900"/>
              </a:lnSpc>
              <a:spcAft>
                <a:spcPts val="1100"/>
              </a:spcAft>
            </a:pPr>
            <a:r>
              <a:rPr lang="en-US" sz="1700" dirty="0">
                <a:latin typeface="Arial"/>
                <a:cs typeface="Arial"/>
              </a:rPr>
              <a:t>G8 Battersea Studios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80 Silverthorne Road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Battersea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London SW8 3HE</a:t>
            </a:r>
          </a:p>
          <a:p>
            <a:pPr lvl="0">
              <a:lnSpc>
                <a:spcPts val="1900"/>
              </a:lnSpc>
              <a:spcAft>
                <a:spcPts val="1100"/>
              </a:spcAft>
            </a:pPr>
            <a: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  <a:t>+44 (0)20 7801 8800</a:t>
            </a:r>
            <a:b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  <a:t>query@booktrust.org.uk</a:t>
            </a:r>
          </a:p>
          <a:p>
            <a:pPr lvl="0">
              <a:lnSpc>
                <a:spcPts val="1900"/>
              </a:lnSpc>
              <a:spcBef>
                <a:spcPts val="2800"/>
              </a:spcBef>
              <a:spcAft>
                <a:spcPts val="1100"/>
              </a:spcAft>
            </a:pPr>
            <a:r>
              <a:rPr lang="en-US" sz="1150" dirty="0">
                <a:latin typeface="Arial"/>
                <a:cs typeface="Arial"/>
              </a:rPr>
              <a:t>Charity number 313343</a:t>
            </a:r>
            <a:endParaRPr lang="en-GB" sz="115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432" y="6192520"/>
            <a:ext cx="228600" cy="19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305" y="6474391"/>
            <a:ext cx="203200" cy="203200"/>
          </a:xfrm>
          <a:prstGeom prst="rect">
            <a:avLst/>
          </a:prstGeom>
        </p:spPr>
      </p:pic>
      <p:pic>
        <p:nvPicPr>
          <p:cNvPr id="8" name="Picture 7" descr="BookTrustIALOR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2" y="622913"/>
            <a:ext cx="3889280" cy="88697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891402"/>
            <a:ext cx="2464497" cy="67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ooktrustorguk-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5" y="7009585"/>
            <a:ext cx="2816352" cy="3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8" y="1885463"/>
            <a:ext cx="9218950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8" y="5061159"/>
            <a:ext cx="9218950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2654"/>
            <a:ext cx="9218950" cy="1461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4" y="1853949"/>
            <a:ext cx="4544063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4" y="2762541"/>
            <a:ext cx="4544063" cy="4063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1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1088912"/>
            <a:ext cx="5411123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4063" y="1088912"/>
            <a:ext cx="5411123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0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844" y="402654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844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612" y="7009643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8850" y="7009643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A5C67-4BBF-4E36-A2D1-8A1E62B8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666" r:id="rId19"/>
    <p:sldLayoutId id="2147483668" r:id="rId20"/>
    <p:sldLayoutId id="2147483672" r:id="rId21"/>
    <p:sldLayoutId id="2147483675" r:id="rId22"/>
    <p:sldLayoutId id="2147483650" r:id="rId23"/>
    <p:sldLayoutId id="2147483662" r:id="rId24"/>
    <p:sldLayoutId id="2147483664" r:id="rId25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569" y="2844684"/>
            <a:ext cx="9619774" cy="2620934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solidFill>
                  <a:srgbClr val="1EA5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rgbClr val="1EA5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EA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Waterstones Children’s Laureate?</a:t>
            </a:r>
            <a:endParaRPr lang="en-US" b="1" dirty="0">
              <a:solidFill>
                <a:srgbClr val="1EA5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52" y="400916"/>
            <a:ext cx="2857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0326" y="717550"/>
            <a:ext cx="9619774" cy="230832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4311" y="530123"/>
            <a:ext cx="9619774" cy="2495751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Chris’s appearance on World Book Day gave Blue Peter their third highest viewing figures of the year!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549"/>
          <a:stretch/>
        </p:blipFill>
        <p:spPr>
          <a:xfrm>
            <a:off x="1740988" y="3337491"/>
            <a:ext cx="6846421" cy="31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0326" y="717550"/>
            <a:ext cx="9619774" cy="230832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8902" y="883554"/>
            <a:ext cx="9619774" cy="5342585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The Laureateship inspires children to read more books.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At every one of the Laureate events, a proportion of the audience will be inspired to go home and pick up a book.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83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6801" y="653986"/>
            <a:ext cx="84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Chris will engage with over 15,000 children at his events plus reaching over 80,000 people through his social media channels and website and that’s just direct contact…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816"/>
          <a:stretch/>
        </p:blipFill>
        <p:spPr>
          <a:xfrm>
            <a:off x="522024" y="1521061"/>
            <a:ext cx="3561603" cy="26610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24" y="4399258"/>
            <a:ext cx="7489367" cy="2472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404" y="1517487"/>
            <a:ext cx="4688168" cy="26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7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4432" y="534637"/>
            <a:ext cx="9899888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dirty="0"/>
              <a:t>The Laureate engages with a diverse audience . This year Chris has: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6" y="2864659"/>
            <a:ext cx="2152344" cy="2130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3918" y="3569274"/>
            <a:ext cx="633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Attended many festivals including the Museum of London’s LGBT families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839" y="1938461"/>
            <a:ext cx="5548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involved with two publications by Amnesty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318" y="5127391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 in theatres, galleries and museums as well as community venues across the UK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85" y="1484871"/>
            <a:ext cx="1960014" cy="1952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4876"/>
          <a:stretch/>
        </p:blipFill>
        <p:spPr>
          <a:xfrm>
            <a:off x="6281597" y="4785360"/>
            <a:ext cx="1974002" cy="19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5" y="640520"/>
            <a:ext cx="2767482" cy="2781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287" y="3769603"/>
            <a:ext cx="2847151" cy="2842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132" y="3796174"/>
            <a:ext cx="2837228" cy="2846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3034" t="-943" r="13034" b="943"/>
          <a:stretch/>
        </p:blipFill>
        <p:spPr>
          <a:xfrm>
            <a:off x="619955" y="3769603"/>
            <a:ext cx="2767482" cy="2816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826" r="3362"/>
          <a:stretch/>
        </p:blipFill>
        <p:spPr>
          <a:xfrm>
            <a:off x="6943132" y="653193"/>
            <a:ext cx="2886668" cy="2847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131" y="640520"/>
            <a:ext cx="2850307" cy="28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3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40" y="1404147"/>
            <a:ext cx="6917250" cy="5183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787" y="318499"/>
            <a:ext cx="885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Laureates’ special projects go on to become a part of the literature calendar  - including Malorie Blackman’s Young Adult Literature Convention (YALC)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2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0326" y="717550"/>
            <a:ext cx="9619774" cy="230832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92584203"/>
              </p:ext>
            </p:extLst>
          </p:nvPr>
        </p:nvGraphicFramePr>
        <p:xfrm>
          <a:off x="774610" y="1859622"/>
          <a:ext cx="9088581" cy="4715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28" y="3928922"/>
            <a:ext cx="5054885" cy="284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336" y="577090"/>
            <a:ext cx="4517160" cy="308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326" y="970289"/>
            <a:ext cx="4489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mark: Quentin Blake’s House of Illustration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4499" y="4305522"/>
            <a:ext cx="47323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into all regions: Julia Donaldson’s Land’s End to John O’Groats Tour – 90% of libraries said the tour raised their profile.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31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705" y="550717"/>
            <a:ext cx="9794132" cy="631767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Chris’s legacy is to engage with his audience every day through his Laureate Log</a:t>
            </a: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5" t="496" r="4278" b="7458"/>
          <a:stretch/>
        </p:blipFill>
        <p:spPr>
          <a:xfrm>
            <a:off x="6321508" y="2100229"/>
            <a:ext cx="1803318" cy="23255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4626"/>
          <a:stretch/>
        </p:blipFill>
        <p:spPr>
          <a:xfrm>
            <a:off x="8259867" y="2100230"/>
            <a:ext cx="1783320" cy="2325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06" y="2100228"/>
            <a:ext cx="1769440" cy="2325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b="1231"/>
          <a:stretch/>
        </p:blipFill>
        <p:spPr>
          <a:xfrm>
            <a:off x="2477528" y="2100231"/>
            <a:ext cx="1769440" cy="2325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2069" r="731" b="2704"/>
          <a:stretch/>
        </p:blipFill>
        <p:spPr>
          <a:xfrm>
            <a:off x="8259867" y="4507244"/>
            <a:ext cx="1783320" cy="23631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b="9860"/>
          <a:stretch/>
        </p:blipFill>
        <p:spPr>
          <a:xfrm>
            <a:off x="4374010" y="4507244"/>
            <a:ext cx="1784496" cy="23631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r="4996" b="16136"/>
          <a:stretch/>
        </p:blipFill>
        <p:spPr>
          <a:xfrm>
            <a:off x="561427" y="4503222"/>
            <a:ext cx="1760419" cy="23631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b="11729"/>
          <a:stretch/>
        </p:blipFill>
        <p:spPr>
          <a:xfrm>
            <a:off x="2486549" y="4507244"/>
            <a:ext cx="1760419" cy="23631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/>
          <a:srcRect t="4864" b="6040"/>
          <a:stretch/>
        </p:blipFill>
        <p:spPr>
          <a:xfrm>
            <a:off x="4374010" y="2100231"/>
            <a:ext cx="1784496" cy="2325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r="3499" b="2683"/>
          <a:stretch/>
        </p:blipFill>
        <p:spPr>
          <a:xfrm>
            <a:off x="6314783" y="4503222"/>
            <a:ext cx="1810043" cy="236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705" y="550717"/>
            <a:ext cx="9794132" cy="631767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Chris is due to reach all corners of the UK by the end of his term at almost 130 different events: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03" y="2291902"/>
            <a:ext cx="3992589" cy="42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417" y="378511"/>
            <a:ext cx="9619774" cy="6540449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Chris Riddell’s school libraries poster goes to every school in the country.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1417" y="3150190"/>
            <a:ext cx="9619774" cy="14516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3600" dirty="0"/>
            </a:br>
            <a:endParaRPr lang="en-US" sz="3600" dirty="0"/>
          </a:p>
        </p:txBody>
      </p:sp>
      <p:pic>
        <p:nvPicPr>
          <p:cNvPr id="6" name="Picture 3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941"/>
          <a:stretch/>
        </p:blipFill>
        <p:spPr bwMode="auto">
          <a:xfrm>
            <a:off x="3416189" y="2041691"/>
            <a:ext cx="3327813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04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584" y="553016"/>
            <a:ext cx="2565190" cy="247285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0326" y="717550"/>
            <a:ext cx="9619774" cy="230832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sp>
        <p:nvSpPr>
          <p:cNvPr id="4" name="Title 2"/>
          <p:cNvSpPr>
            <a:spLocks noGrp="1"/>
          </p:cNvSpPr>
          <p:nvPr>
            <p:ph type="ctrTitle"/>
          </p:nvPr>
        </p:nvSpPr>
        <p:spPr>
          <a:xfrm>
            <a:off x="348902" y="883554"/>
            <a:ext cx="9619774" cy="5342585"/>
          </a:xfrm>
        </p:spPr>
        <p:txBody>
          <a:bodyPr>
            <a:normAutofit/>
          </a:bodyPr>
          <a:lstStyle/>
          <a:p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620" t="5425" r="4620"/>
          <a:stretch/>
        </p:blipFill>
        <p:spPr>
          <a:xfrm>
            <a:off x="7403486" y="553016"/>
            <a:ext cx="2565190" cy="2472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047" y="3220368"/>
            <a:ext cx="5957988" cy="3390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902" y="1237495"/>
            <a:ext cx="35190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‘The Children’s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Laureate has become an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indispensable part of British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publishing. Want a spokesperson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Today programme… ? Call the Children’s Laureate. Need a voice to question the government’s literacy drive when this seems to be at the expense of reading for pleasure? Look no further. The Children’s Laureate is alive, kicking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 to stay’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Independent</a:t>
            </a:r>
          </a:p>
        </p:txBody>
      </p:sp>
    </p:spTree>
    <p:extLst>
      <p:ext uri="{BB962C8B-B14F-4D97-AF65-F5344CB8AC3E}">
        <p14:creationId xmlns:p14="http://schemas.microsoft.com/office/powerpoint/2010/main" val="175304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417" y="378511"/>
            <a:ext cx="9619774" cy="65404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‘The wonderful thing about the role is that each children’s laureate can make it their own. I suspect that after all these years, Booktrust could pretty much cope with anything a laureate could throw at them!’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				Malorie Blackman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All laureates report a stimulus to their own creativity during their term. Michael </a:t>
            </a:r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Morpurgo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described his laureateship as ‘the most intense and productive period of my life’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1417" y="3150190"/>
            <a:ext cx="9619774" cy="14516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906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417" y="378511"/>
            <a:ext cx="9619774" cy="65404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Children’s laureates working together: impact to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help more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children read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for pleasure!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1417" y="3150190"/>
            <a:ext cx="9619774" cy="14516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395" y="1375268"/>
            <a:ext cx="4000957" cy="55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3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432" y="341128"/>
            <a:ext cx="9619774" cy="18164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 b="1" dirty="0"/>
              <a:t>Laureate timeline</a:t>
            </a:r>
            <a:br>
              <a:rPr lang="en-GB" sz="4800" dirty="0"/>
            </a:br>
            <a:br>
              <a:rPr lang="en-GB" sz="4800" dirty="0"/>
            </a:br>
            <a:endParaRPr lang="en-US" sz="4800" b="1" i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71742554"/>
              </p:ext>
            </p:extLst>
          </p:nvPr>
        </p:nvGraphicFramePr>
        <p:xfrm>
          <a:off x="1074856" y="1437345"/>
          <a:ext cx="8723771" cy="467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859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4432" y="589094"/>
            <a:ext cx="9619774" cy="70551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633" y="457199"/>
            <a:ext cx="4973904" cy="61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2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432" y="906086"/>
            <a:ext cx="9619774" cy="177476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6" name="Picture 5" descr="Image result for laureates superhero chris riddel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94" y="394855"/>
            <a:ext cx="5021049" cy="6598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83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417" y="378511"/>
            <a:ext cx="9619774" cy="6361335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The Children’s Laureate transforms into a national treasure. 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That status sticks, former Laureates are some of the biggest stars in children’s literature.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21417" y="2890417"/>
            <a:ext cx="9619774" cy="145161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3726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2515" r="2814"/>
          <a:stretch/>
        </p:blipFill>
        <p:spPr>
          <a:xfrm>
            <a:off x="3057850" y="3673042"/>
            <a:ext cx="2132203" cy="2667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97" y="3656028"/>
            <a:ext cx="2134333" cy="2667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525"/>
          <a:stretch/>
        </p:blipFill>
        <p:spPr>
          <a:xfrm>
            <a:off x="2372127" y="631428"/>
            <a:ext cx="1936163" cy="24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16" y="626335"/>
            <a:ext cx="1936162" cy="2422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6943" r="8141" b="6661"/>
          <a:stretch/>
        </p:blipFill>
        <p:spPr>
          <a:xfrm>
            <a:off x="7727531" y="3664535"/>
            <a:ext cx="2138331" cy="2667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b="1344"/>
          <a:stretch/>
        </p:blipFill>
        <p:spPr>
          <a:xfrm>
            <a:off x="4415239" y="626335"/>
            <a:ext cx="1968622" cy="242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b="1457"/>
          <a:stretch/>
        </p:blipFill>
        <p:spPr>
          <a:xfrm>
            <a:off x="6490810" y="626335"/>
            <a:ext cx="1949879" cy="2402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8476" b="8119"/>
          <a:stretch/>
        </p:blipFill>
        <p:spPr>
          <a:xfrm>
            <a:off x="5401673" y="3664535"/>
            <a:ext cx="2118604" cy="2650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t="4949" b="11320"/>
          <a:stretch/>
        </p:blipFill>
        <p:spPr>
          <a:xfrm>
            <a:off x="8547638" y="628881"/>
            <a:ext cx="1891890" cy="23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0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0326" y="717550"/>
            <a:ext cx="9619774" cy="230832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472611" y="431515"/>
            <a:ext cx="97296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Riddell’s Laureateship announcement n 2015 covered by: 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BBC One Breakfast Show, Newsround, BBC Radio 2: The Chris Evans Show, Channel 5 News, Front Row, World Service, BBC One News at Six </a:t>
            </a:r>
            <a:b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Independent, The Guardian, The Times, The Sun, I, Daily Mail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8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4432" y="589094"/>
            <a:ext cx="9619774" cy="538609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521437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On the day of the announcement…</a:t>
            </a:r>
            <a:br>
              <a:rPr lang="en-GB" dirty="0"/>
            </a:br>
            <a:br>
              <a:rPr lang="en-GB" dirty="0"/>
            </a:br>
            <a:r>
              <a:rPr lang="en-GB" dirty="0"/>
              <a:t>#</a:t>
            </a:r>
            <a:r>
              <a:rPr lang="en-GB" dirty="0" err="1"/>
              <a:t>ChildrensLaureate</a:t>
            </a:r>
            <a:r>
              <a:rPr lang="en-GB" dirty="0"/>
              <a:t> reach on Twitter = 16.1 million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#1 trend in the UK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705" y="550717"/>
            <a:ext cx="9794132" cy="6317673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Children’s Laureate: getting books and reading into the headlines and on the national agenda from the announcement onwards!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314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41" y="104263"/>
            <a:ext cx="7488108" cy="64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6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3DF6C53A-11D3-4F78-A869-51F54054BCB1}"/>
</file>

<file path=customXml/itemProps2.xml><?xml version="1.0" encoding="utf-8"?>
<ds:datastoreItem xmlns:ds="http://schemas.openxmlformats.org/officeDocument/2006/customXml" ds:itemID="{B8C58F47-2DD4-4093-9C16-6B15E2282F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E4FC53-9FF5-44C0-95DC-063AE7C61CA6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0129174-c05c-43cc-8e32-21fcbdfe51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4311</TotalTime>
  <Words>370</Words>
  <Application>Microsoft Office PowerPoint</Application>
  <PresentationFormat>Custom</PresentationFormat>
  <Paragraphs>69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  What is the Waterstones Children’s Laureate?</vt:lpstr>
      <vt:lpstr>  </vt:lpstr>
      <vt:lpstr>   </vt:lpstr>
      <vt:lpstr>The Children’s Laureate transforms into a national treasure.   That status sticks, former Laureates are some of the biggest stars in children’s literature. </vt:lpstr>
      <vt:lpstr>PowerPoint Presentation</vt:lpstr>
      <vt:lpstr>PowerPoint Presentation</vt:lpstr>
      <vt:lpstr>PowerPoint Presentation</vt:lpstr>
      <vt:lpstr> The Children’s Laureate: getting books and reading into the headlines and on the national agenda from the announcement onwards!          </vt:lpstr>
      <vt:lpstr>PowerPoint Presentation</vt:lpstr>
      <vt:lpstr>Chris’s appearance on World Book Day gave Blue Peter their third highest viewing figures of the year!</vt:lpstr>
      <vt:lpstr>The Laureateship inspires children to read more books.   At every one of the Laureate events, a proportion of the audience will be inspired to go home and pick up a book.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Chris’s legacy is to engage with his audience every day through his Laureate Log          </vt:lpstr>
      <vt:lpstr>Chris is due to reach all corners of the UK by the end of his term at almost 130 different events:        </vt:lpstr>
      <vt:lpstr>Chris Riddell’s school libraries poster goes to every school in the country.      </vt:lpstr>
      <vt:lpstr> ‘The wonderful thing about the role is that each children’s laureate can make it their own. I suspect that after all these years, Booktrust could pretty much cope with anything a laureate could throw at them!’      Malorie Blackman  All laureates report a stimulus to their own creativity during their term. Michael Morpurgo described his laureateship as ‘the most intense and productive period of my life’         </vt:lpstr>
      <vt:lpstr>Children’s laureates working together: impact to  help more  children read for pleasure!      </vt:lpstr>
      <vt:lpstr>Laureate timeline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BookTrust?</dc:title>
  <dc:creator>Bryony Bishop</dc:creator>
  <cp:lastModifiedBy>Liam Rich</cp:lastModifiedBy>
  <cp:revision>207</cp:revision>
  <cp:lastPrinted>2016-09-05T15:37:40Z</cp:lastPrinted>
  <dcterms:created xsi:type="dcterms:W3CDTF">2016-04-12T14:54:03Z</dcterms:created>
  <dcterms:modified xsi:type="dcterms:W3CDTF">2016-11-09T16:25:59Z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