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3" r:id="rId5"/>
    <p:sldId id="259" r:id="rId6"/>
    <p:sldId id="295" r:id="rId7"/>
    <p:sldId id="298" r:id="rId8"/>
    <p:sldId id="299" r:id="rId9"/>
    <p:sldId id="300" r:id="rId10"/>
    <p:sldId id="257" r:id="rId11"/>
    <p:sldId id="297" r:id="rId12"/>
    <p:sldId id="304" r:id="rId13"/>
    <p:sldId id="294" r:id="rId14"/>
    <p:sldId id="305" r:id="rId15"/>
    <p:sldId id="296" r:id="rId16"/>
    <p:sldId id="278" r:id="rId17"/>
    <p:sldId id="290" r:id="rId18"/>
    <p:sldId id="286" r:id="rId19"/>
    <p:sldId id="287" r:id="rId20"/>
    <p:sldId id="288"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81" d="100"/>
          <a:sy n="81" d="100"/>
        </p:scale>
        <p:origin x="-78"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D00B87-FE68-4DB9-A531-D225B05FE6C7}" type="datetimeFigureOut">
              <a:rPr lang="en-GB" smtClean="0"/>
              <a:t>17/11/2016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141551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D00B87-FE68-4DB9-A531-D225B05FE6C7}" type="datetimeFigureOut">
              <a:rPr lang="en-GB" smtClean="0"/>
              <a:t>17/11/2016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197223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D00B87-FE68-4DB9-A531-D225B05FE6C7}" type="datetimeFigureOut">
              <a:rPr lang="en-GB" smtClean="0"/>
              <a:t>17/11/2016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2772893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ckground blu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C01A5"/>
              </a:solidFill>
            </a:endParaRPr>
          </a:p>
        </p:txBody>
      </p:sp>
    </p:spTree>
    <p:extLst>
      <p:ext uri="{BB962C8B-B14F-4D97-AF65-F5344CB8AC3E}">
        <p14:creationId xmlns:p14="http://schemas.microsoft.com/office/powerpoint/2010/main" val="1610044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GROUND RE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EE486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C01A5"/>
              </a:solidFill>
            </a:endParaRPr>
          </a:p>
        </p:txBody>
      </p:sp>
    </p:spTree>
    <p:extLst>
      <p:ext uri="{BB962C8B-B14F-4D97-AF65-F5344CB8AC3E}">
        <p14:creationId xmlns:p14="http://schemas.microsoft.com/office/powerpoint/2010/main" val="1126743976"/>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ckground yellow">
    <p:spTree>
      <p:nvGrpSpPr>
        <p:cNvPr id="1" name=""/>
        <p:cNvGrpSpPr/>
        <p:nvPr/>
      </p:nvGrpSpPr>
      <p:grpSpPr>
        <a:xfrm>
          <a:off x="0" y="0"/>
          <a:ext cx="0" cy="0"/>
          <a:chOff x="0" y="0"/>
          <a:chExt cx="0" cy="0"/>
        </a:xfrm>
      </p:grpSpPr>
      <p:pic>
        <p:nvPicPr>
          <p:cNvPr id="3" name="Picture 2" descr="SHAPE 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2480" y="-2"/>
            <a:ext cx="4654093" cy="2230324"/>
          </a:xfrm>
          <a:prstGeom prst="rect">
            <a:avLst/>
          </a:prstGeom>
        </p:spPr>
      </p:pic>
    </p:spTree>
    <p:extLst>
      <p:ext uri="{BB962C8B-B14F-4D97-AF65-F5344CB8AC3E}">
        <p14:creationId xmlns:p14="http://schemas.microsoft.com/office/powerpoint/2010/main" val="427834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D00B87-FE68-4DB9-A531-D225B05FE6C7}" type="datetimeFigureOut">
              <a:rPr lang="en-GB" smtClean="0"/>
              <a:t>17/11/2016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189551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D00B87-FE68-4DB9-A531-D225B05FE6C7}" type="datetimeFigureOut">
              <a:rPr lang="en-GB" smtClean="0"/>
              <a:t>17/11/2016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64534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D00B87-FE68-4DB9-A531-D225B05FE6C7}" type="datetimeFigureOut">
              <a:rPr lang="en-GB" smtClean="0"/>
              <a:t>17/11/2016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101896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D00B87-FE68-4DB9-A531-D225B05FE6C7}" type="datetimeFigureOut">
              <a:rPr lang="en-GB" smtClean="0"/>
              <a:t>17/11/2016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48401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D00B87-FE68-4DB9-A531-D225B05FE6C7}" type="datetimeFigureOut">
              <a:rPr lang="en-GB" smtClean="0"/>
              <a:t>17/11/2016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45245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00B87-FE68-4DB9-A531-D225B05FE6C7}" type="datetimeFigureOut">
              <a:rPr lang="en-GB" smtClean="0"/>
              <a:t>17/11/2016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103729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00B87-FE68-4DB9-A531-D225B05FE6C7}" type="datetimeFigureOut">
              <a:rPr lang="en-GB" smtClean="0"/>
              <a:t>17/11/2016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49972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00B87-FE68-4DB9-A531-D225B05FE6C7}" type="datetimeFigureOut">
              <a:rPr lang="en-GB" smtClean="0"/>
              <a:t>17/11/2016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46337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00B87-FE68-4DB9-A531-D225B05FE6C7}" type="datetimeFigureOut">
              <a:rPr lang="en-GB" smtClean="0"/>
              <a:t>17/11/2016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52D45-2DC2-4D62-AEC1-B09E1C6D14F6}" type="slidenum">
              <a:rPr lang="en-GB" smtClean="0"/>
              <a:t>‹#›</a:t>
            </a:fld>
            <a:endParaRPr lang="en-GB"/>
          </a:p>
        </p:txBody>
      </p:sp>
    </p:spTree>
    <p:extLst>
      <p:ext uri="{BB962C8B-B14F-4D97-AF65-F5344CB8AC3E}">
        <p14:creationId xmlns:p14="http://schemas.microsoft.com/office/powerpoint/2010/main" val="233229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youtu.be/XlgQxK-HBGk"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youtu.be/QD46CG9SLic"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hyperlink" Target="https://vimeo.com/15187341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iO-nOMyc7fE" TargetMode="External"/><Relationship Id="rId2" Type="http://schemas.openxmlformats.org/officeDocument/2006/relationships/image" Target="../media/image28.emf"/><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emf"/><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hyperlink" Target="https://www.youtube.com/watch?v=mMeCXKEBhb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136155067" TargetMode="External"/><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136155067" TargetMode="External"/><Relationship Id="rId2" Type="http://schemas.openxmlformats.org/officeDocument/2006/relationships/image" Target="../media/image28.emf"/><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N9tKbOIMLpU" TargetMode="Externa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wrqtoQc-3y4"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JSdlCYgYroQ"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youtu.be/yUK-seJvmn4" TargetMode="Externa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youtu.be/ywi6e77Eym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770513"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Hull 2017 Everyone Back to Ours Graphic.png"/>
          <p:cNvPicPr>
            <a:picLocks noChangeAspect="1"/>
          </p:cNvPicPr>
          <p:nvPr/>
        </p:nvPicPr>
        <p:blipFill rotWithShape="1">
          <a:blip r:embed="rId3" cstate="print">
            <a:extLst>
              <a:ext uri="{28A0092B-C50C-407E-A947-70E740481C1C}">
                <a14:useLocalDpi xmlns:a14="http://schemas.microsoft.com/office/drawing/2010/main" val="0"/>
              </a:ext>
            </a:extLst>
          </a:blip>
          <a:srcRect t="43270" r="45325" b="17234"/>
          <a:stretch/>
        </p:blipFill>
        <p:spPr>
          <a:xfrm>
            <a:off x="1" y="-15531"/>
            <a:ext cx="6368463" cy="2398123"/>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554"/>
          <a:stretch/>
        </p:blipFill>
        <p:spPr bwMode="auto">
          <a:xfrm>
            <a:off x="7363240" y="-15531"/>
            <a:ext cx="4828760" cy="607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690005"/>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092" y="679938"/>
            <a:ext cx="5826370" cy="646331"/>
          </a:xfrm>
          <a:prstGeom prst="rect">
            <a:avLst/>
          </a:prstGeom>
          <a:noFill/>
        </p:spPr>
        <p:txBody>
          <a:bodyPr wrap="square" rtlCol="0">
            <a:spAutoFit/>
          </a:bodyPr>
          <a:lstStyle/>
          <a:p>
            <a:r>
              <a:rPr lang="en-GB" sz="3600" dirty="0">
                <a:hlinkClick r:id="rId2"/>
              </a:rPr>
              <a:t>Reverend &amp; The Makers </a:t>
            </a:r>
            <a:endParaRPr lang="en-GB"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92" y="2057396"/>
            <a:ext cx="4877642" cy="273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38799" y="855785"/>
            <a:ext cx="5498123" cy="5355312"/>
          </a:xfrm>
          <a:prstGeom prst="rect">
            <a:avLst/>
          </a:prstGeom>
          <a:noFill/>
        </p:spPr>
        <p:txBody>
          <a:bodyPr wrap="square" rtlCol="0">
            <a:spAutoFit/>
          </a:bodyPr>
          <a:lstStyle/>
          <a:p>
            <a:r>
              <a:rPr lang="en-GB" dirty="0">
                <a:latin typeface="Trebuchet MS" panose="020B0603020202020204" pitchFamily="34" charset="0"/>
              </a:rPr>
              <a:t>Jon McClure brought the band together in 2005, Sheffield based they soon had the interest of major record labels wanting them to make an ‘Arctic Monkeys’ type album but the band declined offers to do everything their own way. </a:t>
            </a:r>
          </a:p>
          <a:p>
            <a:endParaRPr lang="en-GB" dirty="0">
              <a:latin typeface="Trebuchet MS" panose="020B0603020202020204" pitchFamily="34" charset="0"/>
            </a:endParaRPr>
          </a:p>
          <a:p>
            <a:r>
              <a:rPr lang="en-GB" dirty="0">
                <a:latin typeface="Trebuchet MS" panose="020B0603020202020204" pitchFamily="34" charset="0"/>
              </a:rPr>
              <a:t>The band were selling out gigs and toured with Artic Monkeys in 2006. They speak for the people, have a strong sense of identity and have stayed truth to themselves.</a:t>
            </a:r>
          </a:p>
          <a:p>
            <a:endParaRPr lang="en-GB" dirty="0">
              <a:latin typeface="Trebuchet MS" panose="020B0603020202020204" pitchFamily="34" charset="0"/>
            </a:endParaRPr>
          </a:p>
          <a:p>
            <a:r>
              <a:rPr lang="en-GB" dirty="0">
                <a:latin typeface="Trebuchet MS" panose="020B0603020202020204" pitchFamily="34" charset="0"/>
              </a:rPr>
              <a:t>In 2008 they released State of Things, undertook a UK tour, played Glastonbury, Carling Festival, supported Red Hot Chilli Peppers and toured to Australia.</a:t>
            </a:r>
          </a:p>
          <a:p>
            <a:endParaRPr lang="en-GB" dirty="0">
              <a:latin typeface="Trebuchet MS" panose="020B0603020202020204" pitchFamily="34" charset="0"/>
            </a:endParaRPr>
          </a:p>
          <a:p>
            <a:r>
              <a:rPr lang="en-GB" dirty="0">
                <a:latin typeface="Trebuchet MS" panose="020B0603020202020204" pitchFamily="34" charset="0"/>
              </a:rPr>
              <a:t>They continue to tour and release new work, Jon is touring an acoustic set and regularly performs secret gigs. </a:t>
            </a:r>
          </a:p>
        </p:txBody>
      </p:sp>
    </p:spTree>
    <p:extLst>
      <p:ext uri="{BB962C8B-B14F-4D97-AF65-F5344CB8AC3E}">
        <p14:creationId xmlns:p14="http://schemas.microsoft.com/office/powerpoint/2010/main" val="257616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325" y="0"/>
            <a:ext cx="52736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0"/>
            <a:ext cx="5492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3250" y="105507"/>
            <a:ext cx="4290646" cy="1323439"/>
          </a:xfrm>
          <a:prstGeom prst="rect">
            <a:avLst/>
          </a:prstGeom>
          <a:noFill/>
        </p:spPr>
        <p:txBody>
          <a:bodyPr wrap="square" rtlCol="0">
            <a:spAutoFit/>
          </a:bodyPr>
          <a:lstStyle/>
          <a:p>
            <a:r>
              <a:rPr lang="en-GB" sz="8000" dirty="0">
                <a:solidFill>
                  <a:schemeClr val="bg1"/>
                </a:solidFill>
                <a:latin typeface="Trebuchet MS" panose="020B0603020202020204" pitchFamily="34" charset="0"/>
              </a:rPr>
              <a:t>THEATRE</a:t>
            </a:r>
          </a:p>
        </p:txBody>
      </p:sp>
    </p:spTree>
    <p:extLst>
      <p:ext uri="{BB962C8B-B14F-4D97-AF65-F5344CB8AC3E}">
        <p14:creationId xmlns:p14="http://schemas.microsoft.com/office/powerpoint/2010/main" val="377410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831" y="808892"/>
            <a:ext cx="5474677" cy="646331"/>
          </a:xfrm>
          <a:prstGeom prst="rect">
            <a:avLst/>
          </a:prstGeom>
          <a:noFill/>
        </p:spPr>
        <p:txBody>
          <a:bodyPr wrap="square" rtlCol="0">
            <a:spAutoFit/>
          </a:bodyPr>
          <a:lstStyle/>
          <a:p>
            <a:r>
              <a:rPr lang="en-GB" sz="3600" dirty="0">
                <a:hlinkClick r:id="rId2"/>
              </a:rPr>
              <a:t>Mark Thomas – Red Shed</a:t>
            </a:r>
            <a:endParaRPr lang="en-GB" sz="3600" dirty="0"/>
          </a:p>
        </p:txBody>
      </p:sp>
      <p:sp>
        <p:nvSpPr>
          <p:cNvPr id="3" name="TextBox 2"/>
          <p:cNvSpPr txBox="1"/>
          <p:nvPr/>
        </p:nvSpPr>
        <p:spPr>
          <a:xfrm>
            <a:off x="890954" y="1875692"/>
            <a:ext cx="6330461" cy="2862322"/>
          </a:xfrm>
          <a:prstGeom prst="rect">
            <a:avLst/>
          </a:prstGeom>
          <a:noFill/>
        </p:spPr>
        <p:txBody>
          <a:bodyPr wrap="square" rtlCol="0">
            <a:spAutoFit/>
          </a:bodyPr>
          <a:lstStyle/>
          <a:p>
            <a:pPr algn="ctr"/>
            <a:r>
              <a:rPr lang="en-GB" dirty="0">
                <a:latin typeface="Trebuchet MS" panose="020B0603020202020204" pitchFamily="34" charset="0"/>
              </a:rPr>
              <a:t>Multi award-winning comic/activist Mark Thomas performed his first gigs in The Red Shed in Wakefield, a 47-foot-long wooden hut that doubles up as a Labour Club. Three decades later he returns to celebrate its 50th birthday, entwining the story of his political coming of age with the tale of the people who inspired him. The struggle for hope and survival in a shed, a story of strikes, fights, dinner ladies and beer; friendship, love, memory and above all belief. Theatre, stand-up, journalism, activism and a small amount of help from the audience. 14+</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649" y="3821723"/>
            <a:ext cx="3439588" cy="213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095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86" y="1524000"/>
            <a:ext cx="2587279" cy="365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4586" y="267380"/>
            <a:ext cx="4897495" cy="707886"/>
          </a:xfrm>
          <a:prstGeom prst="rect">
            <a:avLst/>
          </a:prstGeom>
          <a:noFill/>
        </p:spPr>
        <p:txBody>
          <a:bodyPr wrap="none" rtlCol="0">
            <a:spAutoFit/>
          </a:bodyPr>
          <a:lstStyle/>
          <a:p>
            <a:r>
              <a:rPr lang="en-GB" sz="4000" dirty="0">
                <a:latin typeface="Trebuchet MS" panose="020B0603020202020204" pitchFamily="34" charset="0"/>
                <a:hlinkClick r:id="rId4"/>
              </a:rPr>
              <a:t>Milk Presents - JOAN</a:t>
            </a:r>
            <a:endParaRPr lang="en-GB" sz="4000" dirty="0">
              <a:latin typeface="Trebuchet MS" panose="020B0603020202020204" pitchFamily="34" charset="0"/>
            </a:endParaRPr>
          </a:p>
        </p:txBody>
      </p:sp>
      <p:sp>
        <p:nvSpPr>
          <p:cNvPr id="4" name="TextBox 3"/>
          <p:cNvSpPr txBox="1"/>
          <p:nvPr/>
        </p:nvSpPr>
        <p:spPr>
          <a:xfrm>
            <a:off x="2883876" y="1314261"/>
            <a:ext cx="7373815" cy="4247317"/>
          </a:xfrm>
          <a:prstGeom prst="rect">
            <a:avLst/>
          </a:prstGeom>
          <a:noFill/>
        </p:spPr>
        <p:txBody>
          <a:bodyPr wrap="square" rtlCol="0">
            <a:spAutoFit/>
          </a:bodyPr>
          <a:lstStyle/>
          <a:p>
            <a:pPr algn="ctr"/>
            <a:r>
              <a:rPr lang="en-GB" dirty="0">
                <a:latin typeface="Trebuchet MS" panose="020B0603020202020204" pitchFamily="34" charset="0"/>
              </a:rPr>
              <a:t>Put your drinks down and your hands together, all the way from Domremy in France (via Soho and 600 years) it’s JOAN!</a:t>
            </a:r>
          </a:p>
          <a:p>
            <a:pPr algn="ctr"/>
            <a:endParaRPr lang="en-GB" dirty="0">
              <a:latin typeface="Trebuchet MS" panose="020B0603020202020204" pitchFamily="34" charset="0"/>
            </a:endParaRPr>
          </a:p>
          <a:p>
            <a:pPr algn="ctr"/>
            <a:r>
              <a:rPr lang="en-GB" dirty="0">
                <a:latin typeface="Trebuchet MS" panose="020B0603020202020204" pitchFamily="34" charset="0"/>
              </a:rPr>
              <a:t>An earthy story of courage, conviction and hope, this is Joan of Arc - quite possibly the world's first drag king. Packed with guts, heart and some well placed couscous, JOAN fuses lyrical new writing with quick wit and cabaret prowess. </a:t>
            </a:r>
          </a:p>
          <a:p>
            <a:pPr algn="ctr"/>
            <a:endParaRPr lang="en-GB" dirty="0">
              <a:latin typeface="Trebuchet MS" panose="020B0603020202020204" pitchFamily="34" charset="0"/>
            </a:endParaRPr>
          </a:p>
          <a:p>
            <a:pPr algn="ctr"/>
            <a:r>
              <a:rPr lang="en-GB" dirty="0">
                <a:latin typeface="Trebuchet MS" panose="020B0603020202020204" pitchFamily="34" charset="0"/>
              </a:rPr>
              <a:t>Performed by drag king champion Lucy Jane Parkinson, aka </a:t>
            </a:r>
            <a:r>
              <a:rPr lang="en-GB" dirty="0" err="1">
                <a:latin typeface="Trebuchet MS" panose="020B0603020202020204" pitchFamily="34" charset="0"/>
              </a:rPr>
              <a:t>LoUis</a:t>
            </a:r>
            <a:r>
              <a:rPr lang="en-GB" dirty="0">
                <a:latin typeface="Trebuchet MS" panose="020B0603020202020204" pitchFamily="34" charset="0"/>
              </a:rPr>
              <a:t> </a:t>
            </a:r>
            <a:r>
              <a:rPr lang="en-GB" dirty="0" err="1">
                <a:latin typeface="Trebuchet MS" panose="020B0603020202020204" pitchFamily="34" charset="0"/>
              </a:rPr>
              <a:t>CYfer</a:t>
            </a:r>
            <a:r>
              <a:rPr lang="en-GB" dirty="0">
                <a:latin typeface="Trebuchet MS" panose="020B0603020202020204" pitchFamily="34" charset="0"/>
              </a:rPr>
              <a:t> ('a marvel to behold' Broadway Baby), and brought together by the ever-probing and playfully anarchic Milk Presents ('Every minute spent with Milk Presents is a gift' British Theatre Guide) </a:t>
            </a:r>
          </a:p>
          <a:p>
            <a:pPr algn="ctr"/>
            <a:endParaRPr lang="en-GB" dirty="0">
              <a:latin typeface="Trebuchet MS" panose="020B0603020202020204" pitchFamily="34" charset="0"/>
            </a:endParaRPr>
          </a:p>
          <a:p>
            <a:pPr algn="ctr"/>
            <a:r>
              <a:rPr lang="en-GB" dirty="0">
                <a:latin typeface="Trebuchet MS" panose="020B0603020202020204" pitchFamily="34" charset="0"/>
              </a:rPr>
              <a:t>So pull up a pew, or indeed a bar stool, for this fearless new play about what it means to stand out, stand up and stand alone.</a:t>
            </a:r>
          </a:p>
        </p:txBody>
      </p:sp>
    </p:spTree>
    <p:extLst>
      <p:ext uri="{BB962C8B-B14F-4D97-AF65-F5344CB8AC3E}">
        <p14:creationId xmlns:p14="http://schemas.microsoft.com/office/powerpoint/2010/main" val="331837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6" name="TextBox 5"/>
          <p:cNvSpPr txBox="1"/>
          <p:nvPr/>
        </p:nvSpPr>
        <p:spPr>
          <a:xfrm>
            <a:off x="3287648" y="2261899"/>
            <a:ext cx="3264035" cy="1323439"/>
          </a:xfrm>
          <a:prstGeom prst="rect">
            <a:avLst/>
          </a:prstGeom>
          <a:noFill/>
        </p:spPr>
        <p:txBody>
          <a:bodyPr wrap="none" rtlCol="0">
            <a:spAutoFit/>
          </a:bodyPr>
          <a:lstStyle/>
          <a:p>
            <a:pPr algn="ctr"/>
            <a:endParaRPr lang="en-GB" sz="4000" dirty="0">
              <a:latin typeface="Trebuchet MS" panose="020B0603020202020204" pitchFamily="34" charset="0"/>
            </a:endParaRPr>
          </a:p>
          <a:p>
            <a:pPr algn="ctr"/>
            <a:r>
              <a:rPr lang="en-GB" sz="4000" dirty="0">
                <a:latin typeface="Trebuchet MS" panose="020B0603020202020204" pitchFamily="34" charset="0"/>
              </a:rPr>
              <a:t>Next Meeting</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 y="2"/>
            <a:ext cx="5574955" cy="209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5932" y="4200891"/>
            <a:ext cx="3267467" cy="233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276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5" name="Rectangle 4"/>
          <p:cNvSpPr/>
          <p:nvPr/>
        </p:nvSpPr>
        <p:spPr>
          <a:xfrm>
            <a:off x="2713527" y="1227076"/>
            <a:ext cx="6096000" cy="3693319"/>
          </a:xfrm>
          <a:prstGeom prst="rect">
            <a:avLst/>
          </a:prstGeom>
        </p:spPr>
        <p:txBody>
          <a:bodyPr>
            <a:spAutoFit/>
          </a:bodyPr>
          <a:lstStyle/>
          <a:p>
            <a:pPr algn="ctr"/>
            <a:r>
              <a:rPr lang="en-GB" dirty="0">
                <a:latin typeface="Trebuchet MS" panose="020B0603020202020204" pitchFamily="34" charset="0"/>
              </a:rPr>
              <a:t>Join a tiny snail on her trip round the world in Tall Stories’ magical, musical adaptation of the fantastic picture book by Julia Donaldson and Axel Scheffler.</a:t>
            </a:r>
          </a:p>
          <a:p>
            <a:pPr algn="ctr"/>
            <a:endParaRPr lang="en-GB" dirty="0">
              <a:latin typeface="Trebuchet MS" panose="020B0603020202020204" pitchFamily="34" charset="0"/>
            </a:endParaRPr>
          </a:p>
          <a:p>
            <a:pPr algn="ctr"/>
            <a:r>
              <a:rPr lang="en-GB" dirty="0">
                <a:latin typeface="Trebuchet MS" panose="020B0603020202020204" pitchFamily="34" charset="0"/>
              </a:rPr>
              <a:t>Longing to see the world, a tiny snail hitches a lift on the tail of a humpback whale. Together they go on an amazing adventure - but when the whale gets beached, how will the snail save him? Follow the tiny snail’s exciting journey, as seen through the eyes of an adventurous young girl and her seafaring father...</a:t>
            </a:r>
          </a:p>
          <a:p>
            <a:pPr algn="ctr"/>
            <a:endParaRPr lang="en-GB" dirty="0">
              <a:latin typeface="Trebuchet MS" panose="020B0603020202020204" pitchFamily="34" charset="0"/>
            </a:endParaRPr>
          </a:p>
          <a:p>
            <a:pPr algn="ctr"/>
            <a:r>
              <a:rPr lang="en-GB" dirty="0">
                <a:latin typeface="Trebuchet MS" panose="020B0603020202020204" pitchFamily="34" charset="0"/>
              </a:rPr>
              <a:t>Storytelling, live music and lots of laughs, in a show for everyone aged 4 and up.</a:t>
            </a:r>
          </a:p>
        </p:txBody>
      </p:sp>
      <p:sp>
        <p:nvSpPr>
          <p:cNvPr id="6" name="TextBox 5"/>
          <p:cNvSpPr txBox="1"/>
          <p:nvPr/>
        </p:nvSpPr>
        <p:spPr>
          <a:xfrm>
            <a:off x="314354" y="293077"/>
            <a:ext cx="8862619" cy="707886"/>
          </a:xfrm>
          <a:prstGeom prst="rect">
            <a:avLst/>
          </a:prstGeom>
          <a:noFill/>
        </p:spPr>
        <p:txBody>
          <a:bodyPr wrap="none" rtlCol="0">
            <a:spAutoFit/>
          </a:bodyPr>
          <a:lstStyle/>
          <a:p>
            <a:pPr algn="ctr"/>
            <a:r>
              <a:rPr lang="en-GB" sz="4000" dirty="0">
                <a:latin typeface="Trebuchet MS" panose="020B0603020202020204" pitchFamily="34" charset="0"/>
                <a:hlinkClick r:id="rId3"/>
              </a:rPr>
              <a:t>Tall Stories – The Snail and The Whale</a:t>
            </a:r>
            <a:endParaRPr lang="en-GB" sz="4000" dirty="0">
              <a:latin typeface="Trebuchet MS" panose="020B0603020202020204"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98" y="4850057"/>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2290" y="4850057"/>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652" y="5102469"/>
            <a:ext cx="353377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2665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6" name="Rectangle 5"/>
          <p:cNvSpPr/>
          <p:nvPr/>
        </p:nvSpPr>
        <p:spPr>
          <a:xfrm>
            <a:off x="3432042" y="1738820"/>
            <a:ext cx="6497403" cy="3970318"/>
          </a:xfrm>
          <a:prstGeom prst="rect">
            <a:avLst/>
          </a:prstGeom>
        </p:spPr>
        <p:txBody>
          <a:bodyPr wrap="square">
            <a:spAutoFit/>
          </a:bodyPr>
          <a:lstStyle/>
          <a:p>
            <a:pPr algn="ctr"/>
            <a:r>
              <a:rPr lang="en-GB" dirty="0">
                <a:latin typeface="Trebuchet MS" panose="020B0603020202020204" pitchFamily="34" charset="0"/>
              </a:rPr>
              <a:t>“Stuck in a tower, hour after hour” she sings to herself. What would you do? Join us for a tall tale of princes and pigtails, of potions and pizzas, as Rapunzel begins to find out there is more to life than just the visits from her Witch…</a:t>
            </a:r>
          </a:p>
          <a:p>
            <a:pPr algn="ctr"/>
            <a:endParaRPr lang="en-GB" dirty="0">
              <a:latin typeface="Trebuchet MS" panose="020B0603020202020204" pitchFamily="34" charset="0"/>
            </a:endParaRPr>
          </a:p>
          <a:p>
            <a:pPr algn="ctr"/>
            <a:r>
              <a:rPr lang="en-GB" dirty="0">
                <a:latin typeface="Trebuchet MS" panose="020B0603020202020204" pitchFamily="34" charset="0"/>
              </a:rPr>
              <a:t>Multi award-winning Artistic Director </a:t>
            </a:r>
            <a:r>
              <a:rPr lang="en-GB" dirty="0" err="1">
                <a:latin typeface="Trebuchet MS" panose="020B0603020202020204" pitchFamily="34" charset="0"/>
              </a:rPr>
              <a:t>Kinny</a:t>
            </a:r>
            <a:r>
              <a:rPr lang="en-GB" dirty="0">
                <a:latin typeface="Trebuchet MS" panose="020B0603020202020204" pitchFamily="34" charset="0"/>
              </a:rPr>
              <a:t> Gardner creates a whole new take on this classic tale, with beautiful puppets, magical transformations, and fully integrated Sign Language. Showcasing Krazy Kat’s mastery of visual storytelling, and bristling with creativity and humour, this is an ingenious and imaginative theatre show with big laughs!</a:t>
            </a:r>
          </a:p>
          <a:p>
            <a:pPr algn="ctr"/>
            <a:endParaRPr lang="en-GB" dirty="0">
              <a:latin typeface="Trebuchet MS" panose="020B0603020202020204" pitchFamily="34" charset="0"/>
            </a:endParaRPr>
          </a:p>
          <a:p>
            <a:pPr algn="ctr"/>
            <a:r>
              <a:rPr lang="en-GB" dirty="0">
                <a:latin typeface="Trebuchet MS" panose="020B0603020202020204" pitchFamily="34" charset="0"/>
              </a:rPr>
              <a:t>For 3-7 years and their families, the show lasts 50 minutes and is suitable for both deaf and hearing audiences.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03" y="1533653"/>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75847" y="302549"/>
            <a:ext cx="5359159" cy="707886"/>
          </a:xfrm>
          <a:prstGeom prst="rect">
            <a:avLst/>
          </a:prstGeom>
          <a:noFill/>
        </p:spPr>
        <p:txBody>
          <a:bodyPr wrap="none" rtlCol="0">
            <a:spAutoFit/>
          </a:bodyPr>
          <a:lstStyle/>
          <a:p>
            <a:r>
              <a:rPr lang="en-GB" sz="4000" dirty="0">
                <a:latin typeface="Trebuchet MS" panose="020B0603020202020204" pitchFamily="34" charset="0"/>
                <a:hlinkClick r:id="rId4"/>
              </a:rPr>
              <a:t>Krazy Kat – Cinder Ella</a:t>
            </a:r>
            <a:endParaRPr lang="en-GB" sz="4000" dirty="0">
              <a:latin typeface="Trebuchet MS" panose="020B0603020202020204" pitchFamily="34" charset="0"/>
            </a:endParaRPr>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590" y="3437920"/>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563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5" name="Rectangle 4"/>
          <p:cNvSpPr/>
          <p:nvPr/>
        </p:nvSpPr>
        <p:spPr>
          <a:xfrm>
            <a:off x="2836984" y="2773740"/>
            <a:ext cx="6096000" cy="3416320"/>
          </a:xfrm>
          <a:prstGeom prst="rect">
            <a:avLst/>
          </a:prstGeom>
        </p:spPr>
        <p:txBody>
          <a:bodyPr>
            <a:spAutoFit/>
          </a:bodyPr>
          <a:lstStyle/>
          <a:p>
            <a:pPr algn="ctr"/>
            <a:r>
              <a:rPr lang="en-GB" dirty="0">
                <a:latin typeface="Trebuchet MS" panose="020B0603020202020204" pitchFamily="34" charset="0"/>
              </a:rPr>
              <a:t>Bedtime Stories encourages us to take time out from our busy lives and explore the importance of the connection between carers and children, achieving a work-life balance and managing priorities within the family. Suitable for everyone ages 3+, the show is a transporting and highly immersive experience, that combines awe-inspiring aerial feats with storytelling, physical theatre, dance and stunning projections. Upon entering the theatre space, audiences are invited to relax and feel at home in the environment of a child's bedroom and view the show from the comfort of family beds, tucked up and surrounded by cushions, teddies and blankets.</a:t>
            </a:r>
          </a:p>
        </p:txBody>
      </p:sp>
      <p:sp>
        <p:nvSpPr>
          <p:cNvPr id="6" name="TextBox 5"/>
          <p:cNvSpPr txBox="1"/>
          <p:nvPr/>
        </p:nvSpPr>
        <p:spPr>
          <a:xfrm>
            <a:off x="668215" y="317356"/>
            <a:ext cx="2077813" cy="707886"/>
          </a:xfrm>
          <a:prstGeom prst="rect">
            <a:avLst/>
          </a:prstGeom>
          <a:noFill/>
        </p:spPr>
        <p:txBody>
          <a:bodyPr wrap="none" rtlCol="0">
            <a:spAutoFit/>
          </a:bodyPr>
          <a:lstStyle/>
          <a:p>
            <a:r>
              <a:rPr lang="en-GB" sz="4000" dirty="0">
                <a:latin typeface="Trebuchet MS" panose="020B0603020202020204" pitchFamily="34" charset="0"/>
                <a:hlinkClick r:id="rId3"/>
              </a:rPr>
              <a:t>Upswing</a:t>
            </a:r>
            <a:endParaRPr lang="en-GB" sz="4000" dirty="0">
              <a:latin typeface="Trebuchet MS" panose="020B0603020202020204" pitchFamily="34"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880" y="895455"/>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6023" y="187569"/>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569" y="428002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702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5" name="TextBox 4"/>
          <p:cNvSpPr txBox="1"/>
          <p:nvPr/>
        </p:nvSpPr>
        <p:spPr>
          <a:xfrm>
            <a:off x="164123" y="183067"/>
            <a:ext cx="6899517" cy="707886"/>
          </a:xfrm>
          <a:prstGeom prst="rect">
            <a:avLst/>
          </a:prstGeom>
          <a:noFill/>
        </p:spPr>
        <p:txBody>
          <a:bodyPr wrap="none" rtlCol="0">
            <a:spAutoFit/>
          </a:bodyPr>
          <a:lstStyle/>
          <a:p>
            <a:r>
              <a:rPr lang="en-GB" sz="4000" dirty="0">
                <a:latin typeface="Trebuchet MS" panose="020B0603020202020204" pitchFamily="34" charset="0"/>
                <a:hlinkClick r:id="rId3"/>
              </a:rPr>
              <a:t>Okhams Razor – Tipping Point</a:t>
            </a:r>
            <a:endParaRPr lang="en-GB" sz="4000" dirty="0">
              <a:latin typeface="Trebuchet MS" panose="020B0603020202020204" pitchFamily="34" charset="0"/>
            </a:endParaRPr>
          </a:p>
        </p:txBody>
      </p:sp>
      <p:sp>
        <p:nvSpPr>
          <p:cNvPr id="6" name="Rectangle 5"/>
          <p:cNvSpPr/>
          <p:nvPr/>
        </p:nvSpPr>
        <p:spPr>
          <a:xfrm>
            <a:off x="2883877" y="1326608"/>
            <a:ext cx="6096000" cy="4524315"/>
          </a:xfrm>
          <a:prstGeom prst="rect">
            <a:avLst/>
          </a:prstGeom>
        </p:spPr>
        <p:txBody>
          <a:bodyPr>
            <a:spAutoFit/>
          </a:bodyPr>
          <a:lstStyle/>
          <a:p>
            <a:pPr algn="ctr"/>
            <a:r>
              <a:rPr lang="en-GB" dirty="0">
                <a:latin typeface="Trebuchet MS" panose="020B0603020202020204" pitchFamily="34" charset="0"/>
              </a:rPr>
              <a:t>Ockham’s Razor return with their new full length show. Tipping Point is set in the round; the audience drawn in close, as the action veers from catastrophe to mastery.  The five performers, enclosed within the circle of the stage, transform simple 5 metre metal poles into a rich landscape of images.</a:t>
            </a:r>
          </a:p>
          <a:p>
            <a:pPr algn="ctr"/>
            <a:endParaRPr lang="en-GB" dirty="0">
              <a:latin typeface="Trebuchet MS" panose="020B0603020202020204" pitchFamily="34" charset="0"/>
            </a:endParaRPr>
          </a:p>
          <a:p>
            <a:pPr algn="ctr"/>
            <a:r>
              <a:rPr lang="en-GB" dirty="0">
                <a:latin typeface="Trebuchet MS" panose="020B0603020202020204" pitchFamily="34" charset="0"/>
              </a:rPr>
              <a:t>Poles are balanced on fingertips, hung from the roof, lashed, climbed, swung from and walked along, they become forests, cross roads and pendulums. The performers balance, climb and cling to this teetering world, supporting each other as they wrestle with the moment when things begin to shift. They must decide whether to rail against the chaos, struggling to exert order on a disordered world, or ride it out, allowing life to tilt towards the tipping point. 6+</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94" y="1999007"/>
            <a:ext cx="2115825" cy="3179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2915" y="4823808"/>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29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5549547" cy="6885383"/>
          </a:xfrm>
          <a:prstGeom prst="rect">
            <a:avLst/>
          </a:prstGeom>
        </p:spPr>
      </p:pic>
      <p:pic>
        <p:nvPicPr>
          <p:cNvPr id="2" name="Picture 1"/>
          <p:cNvPicPr>
            <a:picLocks noChangeAspect="1"/>
          </p:cNvPicPr>
          <p:nvPr/>
        </p:nvPicPr>
        <p:blipFill>
          <a:blip r:embed="rId3"/>
          <a:stretch>
            <a:fillRect/>
          </a:stretch>
        </p:blipFill>
        <p:spPr>
          <a:xfrm>
            <a:off x="708170" y="620166"/>
            <a:ext cx="839692" cy="839692"/>
          </a:xfrm>
          <a:prstGeom prst="rect">
            <a:avLst/>
          </a:prstGeom>
        </p:spPr>
      </p:pic>
      <p:sp>
        <p:nvSpPr>
          <p:cNvPr id="4" name="TextBox 3"/>
          <p:cNvSpPr txBox="1"/>
          <p:nvPr/>
        </p:nvSpPr>
        <p:spPr>
          <a:xfrm>
            <a:off x="7993676" y="2"/>
            <a:ext cx="3983192" cy="6095323"/>
          </a:xfrm>
          <a:prstGeom prst="rect">
            <a:avLst/>
          </a:prstGeom>
          <a:noFill/>
        </p:spPr>
        <p:txBody>
          <a:bodyPr wrap="square" rtlCol="0">
            <a:spAutoFit/>
          </a:bodyPr>
          <a:lstStyle/>
          <a:p>
            <a:pPr>
              <a:lnSpc>
                <a:spcPct val="140000"/>
              </a:lnSpc>
              <a:buSzPct val="50000"/>
            </a:pPr>
            <a:r>
              <a:rPr lang="en-US" sz="2533" dirty="0">
                <a:solidFill>
                  <a:srgbClr val="8C01A5"/>
                </a:solidFill>
                <a:latin typeface="OCR F-Light"/>
                <a:cs typeface="OCR F-Light"/>
              </a:rPr>
              <a:t>We will cover:</a:t>
            </a:r>
          </a:p>
          <a:p>
            <a:pPr>
              <a:lnSpc>
                <a:spcPct val="140000"/>
              </a:lnSpc>
              <a:buSzPct val="50000"/>
            </a:pPr>
            <a:r>
              <a:rPr lang="en-US" sz="2533" dirty="0">
                <a:solidFill>
                  <a:srgbClr val="8C01A5"/>
                </a:solidFill>
                <a:latin typeface="OCR F-Light"/>
                <a:cs typeface="OCR F-Light"/>
              </a:rPr>
              <a:t>Technical Staff</a:t>
            </a:r>
          </a:p>
          <a:p>
            <a:pPr>
              <a:lnSpc>
                <a:spcPct val="140000"/>
              </a:lnSpc>
              <a:buSzPct val="50000"/>
            </a:pPr>
            <a:r>
              <a:rPr lang="en-US" sz="2533" dirty="0">
                <a:solidFill>
                  <a:srgbClr val="8C01A5"/>
                </a:solidFill>
                <a:latin typeface="OCR F-Light"/>
                <a:cs typeface="OCR F-Light"/>
              </a:rPr>
              <a:t>Project Coordinator</a:t>
            </a:r>
          </a:p>
          <a:p>
            <a:pPr>
              <a:lnSpc>
                <a:spcPct val="140000"/>
              </a:lnSpc>
              <a:buSzPct val="50000"/>
            </a:pPr>
            <a:r>
              <a:rPr lang="en-US" sz="2533" dirty="0">
                <a:solidFill>
                  <a:srgbClr val="8C01A5"/>
                </a:solidFill>
                <a:latin typeface="OCR F-Light"/>
                <a:cs typeface="OCR F-Light"/>
              </a:rPr>
              <a:t>Marketing Lead  </a:t>
            </a:r>
          </a:p>
          <a:p>
            <a:pPr>
              <a:lnSpc>
                <a:spcPct val="140000"/>
              </a:lnSpc>
              <a:buSzPct val="50000"/>
            </a:pPr>
            <a:r>
              <a:rPr lang="en-US" sz="2533" dirty="0" err="1">
                <a:solidFill>
                  <a:srgbClr val="8C01A5"/>
                </a:solidFill>
                <a:latin typeface="OCR F-Light"/>
                <a:cs typeface="OCR F-Light"/>
              </a:rPr>
              <a:t>Programme</a:t>
            </a:r>
            <a:r>
              <a:rPr lang="en-US" sz="2533" dirty="0">
                <a:solidFill>
                  <a:srgbClr val="8C01A5"/>
                </a:solidFill>
                <a:latin typeface="OCR F-Light"/>
                <a:cs typeface="OCR F-Light"/>
              </a:rPr>
              <a:t>:</a:t>
            </a:r>
          </a:p>
          <a:p>
            <a:pPr>
              <a:lnSpc>
                <a:spcPct val="140000"/>
              </a:lnSpc>
              <a:buSzPct val="50000"/>
            </a:pPr>
            <a:r>
              <a:rPr lang="en-US" sz="2533" dirty="0">
                <a:solidFill>
                  <a:srgbClr val="8C01A5"/>
                </a:solidFill>
                <a:latin typeface="OCR F-Light"/>
                <a:cs typeface="OCR F-Light"/>
              </a:rPr>
              <a:t>	Family</a:t>
            </a:r>
          </a:p>
          <a:p>
            <a:pPr>
              <a:lnSpc>
                <a:spcPct val="140000"/>
              </a:lnSpc>
              <a:buSzPct val="50000"/>
            </a:pPr>
            <a:r>
              <a:rPr lang="en-US" sz="2533" dirty="0">
                <a:solidFill>
                  <a:srgbClr val="8C01A5"/>
                </a:solidFill>
                <a:latin typeface="OCR F-Light"/>
                <a:cs typeface="OCR F-Light"/>
              </a:rPr>
              <a:t>	Music</a:t>
            </a:r>
          </a:p>
          <a:p>
            <a:pPr>
              <a:lnSpc>
                <a:spcPct val="140000"/>
              </a:lnSpc>
              <a:buSzPct val="50000"/>
            </a:pPr>
            <a:r>
              <a:rPr lang="en-US" sz="2533" dirty="0">
                <a:solidFill>
                  <a:srgbClr val="8C01A5"/>
                </a:solidFill>
                <a:latin typeface="OCR F-Light"/>
                <a:cs typeface="OCR F-Light"/>
              </a:rPr>
              <a:t>	Cabaret</a:t>
            </a:r>
          </a:p>
          <a:p>
            <a:pPr>
              <a:lnSpc>
                <a:spcPct val="140000"/>
              </a:lnSpc>
              <a:buSzPct val="50000"/>
            </a:pPr>
            <a:r>
              <a:rPr lang="en-US" sz="2533" dirty="0">
                <a:solidFill>
                  <a:srgbClr val="8C01A5"/>
                </a:solidFill>
                <a:latin typeface="OCR F-Light"/>
                <a:cs typeface="OCR F-Light"/>
              </a:rPr>
              <a:t>	</a:t>
            </a:r>
          </a:p>
          <a:p>
            <a:pPr>
              <a:lnSpc>
                <a:spcPct val="140000"/>
              </a:lnSpc>
              <a:buSzPct val="50000"/>
            </a:pPr>
            <a:endParaRPr lang="en-US" sz="2533" dirty="0">
              <a:solidFill>
                <a:srgbClr val="8C01A5"/>
              </a:solidFill>
              <a:latin typeface="OCR F-Light"/>
              <a:cs typeface="OCR F-Light"/>
            </a:endParaRPr>
          </a:p>
          <a:p>
            <a:pPr>
              <a:lnSpc>
                <a:spcPct val="140000"/>
              </a:lnSpc>
              <a:buSzPct val="50000"/>
            </a:pPr>
            <a:endParaRPr lang="en-US" sz="2533" dirty="0">
              <a:solidFill>
                <a:srgbClr val="8C01A5"/>
              </a:solidFill>
              <a:latin typeface="OCR F-Light"/>
              <a:cs typeface="OCR F-Light"/>
            </a:endParaRPr>
          </a:p>
        </p:txBody>
      </p:sp>
      <p:pic>
        <p:nvPicPr>
          <p:cNvPr id="5" name="Picture 4"/>
          <p:cNvPicPr>
            <a:picLocks noChangeAspect="1"/>
          </p:cNvPicPr>
          <p:nvPr/>
        </p:nvPicPr>
        <p:blipFill>
          <a:blip r:embed="rId4"/>
          <a:stretch>
            <a:fillRect/>
          </a:stretch>
        </p:blipFill>
        <p:spPr>
          <a:xfrm>
            <a:off x="9647547" y="2902533"/>
            <a:ext cx="2544453" cy="3955467"/>
          </a:xfrm>
          <a:prstGeom prst="rect">
            <a:avLst/>
          </a:prstGeom>
        </p:spPr>
      </p:pic>
      <p:sp>
        <p:nvSpPr>
          <p:cNvPr id="8" name="Rectangle 7"/>
          <p:cNvSpPr/>
          <p:nvPr/>
        </p:nvSpPr>
        <p:spPr>
          <a:xfrm>
            <a:off x="200455" y="2902533"/>
            <a:ext cx="8771268" cy="3043910"/>
          </a:xfrm>
          <a:prstGeom prst="rect">
            <a:avLst/>
          </a:prstGeom>
        </p:spPr>
        <p:txBody>
          <a:bodyPr wrap="square">
            <a:spAutoFit/>
          </a:bodyPr>
          <a:lstStyle/>
          <a:p>
            <a:pPr>
              <a:lnSpc>
                <a:spcPct val="70000"/>
              </a:lnSpc>
            </a:pPr>
            <a:r>
              <a:rPr lang="en-US" sz="13333" dirty="0">
                <a:ln w="38100" cmpd="sng">
                  <a:solidFill>
                    <a:srgbClr val="8C01A5"/>
                  </a:solidFill>
                  <a:prstDash val="solid"/>
                  <a:miter lim="800000"/>
                </a:ln>
                <a:noFill/>
                <a:latin typeface="OCR F-Bold OSF"/>
                <a:cs typeface="OCR F-Bold OSF"/>
              </a:rPr>
              <a:t>TODAY’S </a:t>
            </a:r>
            <a:r>
              <a:rPr lang="en-US" sz="13333" dirty="0">
                <a:ln w="38100" cmpd="sng">
                  <a:noFill/>
                  <a:prstDash val="solid"/>
                  <a:miter lim="800000"/>
                </a:ln>
                <a:solidFill>
                  <a:schemeClr val="accent4"/>
                </a:solidFill>
                <a:latin typeface="OCR F-Bold OSF"/>
                <a:cs typeface="OCR F-Bold OSF"/>
              </a:rPr>
              <a:t>MEETING</a:t>
            </a:r>
            <a:endParaRPr lang="en-US" sz="13333" dirty="0">
              <a:ln w="38100" cmpd="sng">
                <a:noFill/>
                <a:prstDash val="solid"/>
                <a:miter lim="800000"/>
              </a:ln>
              <a:solidFill>
                <a:schemeClr val="accent4"/>
              </a:solidFill>
            </a:endParaRPr>
          </a:p>
        </p:txBody>
      </p:sp>
    </p:spTree>
    <p:extLst>
      <p:ext uri="{BB962C8B-B14F-4D97-AF65-F5344CB8AC3E}">
        <p14:creationId xmlns:p14="http://schemas.microsoft.com/office/powerpoint/2010/main" val="163854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4646" y="574430"/>
            <a:ext cx="8112370" cy="646331"/>
          </a:xfrm>
          <a:prstGeom prst="rect">
            <a:avLst/>
          </a:prstGeom>
          <a:noFill/>
        </p:spPr>
        <p:txBody>
          <a:bodyPr wrap="square" rtlCol="0">
            <a:spAutoFit/>
          </a:bodyPr>
          <a:lstStyle/>
          <a:p>
            <a:r>
              <a:rPr lang="en-GB" sz="3600" dirty="0">
                <a:hlinkClick r:id="rId2"/>
              </a:rPr>
              <a:t>Shake </a:t>
            </a:r>
            <a:r>
              <a:rPr lang="en-GB" sz="3600" dirty="0" err="1">
                <a:hlinkClick r:id="rId2"/>
              </a:rPr>
              <a:t>Shake</a:t>
            </a:r>
            <a:r>
              <a:rPr lang="en-GB" sz="3600" dirty="0">
                <a:hlinkClick r:id="rId2"/>
              </a:rPr>
              <a:t> Theatre – The Story Of Mr B</a:t>
            </a:r>
            <a:endParaRPr lang="en-GB" sz="3600" dirty="0"/>
          </a:p>
        </p:txBody>
      </p:sp>
      <p:sp>
        <p:nvSpPr>
          <p:cNvPr id="3" name="TextBox 2"/>
          <p:cNvSpPr txBox="1"/>
          <p:nvPr/>
        </p:nvSpPr>
        <p:spPr>
          <a:xfrm>
            <a:off x="2461846" y="1582615"/>
            <a:ext cx="6940061" cy="3139321"/>
          </a:xfrm>
          <a:prstGeom prst="rect">
            <a:avLst/>
          </a:prstGeom>
          <a:noFill/>
        </p:spPr>
        <p:txBody>
          <a:bodyPr wrap="square" rtlCol="0">
            <a:spAutoFit/>
          </a:bodyPr>
          <a:lstStyle/>
          <a:p>
            <a:pPr algn="ctr"/>
            <a:r>
              <a:rPr lang="en-GB" dirty="0">
                <a:latin typeface="Trebuchet MS" panose="020B0603020202020204" pitchFamily="34" charset="0"/>
              </a:rPr>
              <a:t>This surprise filled puppet show, set in a giant pop-up book, tells the story of Mr </a:t>
            </a:r>
            <a:r>
              <a:rPr lang="en-GB" dirty="0" err="1">
                <a:latin typeface="Trebuchet MS" panose="020B0603020202020204" pitchFamily="34" charset="0"/>
              </a:rPr>
              <a:t>Bumblegrum</a:t>
            </a:r>
            <a:r>
              <a:rPr lang="en-GB" dirty="0">
                <a:latin typeface="Trebuchet MS" panose="020B0603020202020204" pitchFamily="34" charset="0"/>
              </a:rPr>
              <a:t>.  As we turn from one page to the next, this grumbling character goes on a colourful and moving journey through the seasons. Nature tries to cheer him up with tenderness and humour, trees play, the sun swirls, mushrooms laugh and snow falls.  </a:t>
            </a:r>
          </a:p>
          <a:p>
            <a:pPr algn="ctr"/>
            <a:endParaRPr lang="en-GB" dirty="0">
              <a:latin typeface="Trebuchet MS" panose="020B0603020202020204" pitchFamily="34" charset="0"/>
            </a:endParaRPr>
          </a:p>
          <a:p>
            <a:pPr algn="ctr"/>
            <a:r>
              <a:rPr lang="en-GB" dirty="0">
                <a:latin typeface="Trebuchet MS" panose="020B0603020202020204" pitchFamily="34" charset="0"/>
              </a:rPr>
              <a:t>As spring arrives Mr </a:t>
            </a:r>
            <a:r>
              <a:rPr lang="en-GB" dirty="0" err="1">
                <a:latin typeface="Trebuchet MS" panose="020B0603020202020204" pitchFamily="34" charset="0"/>
              </a:rPr>
              <a:t>Bumblegrum</a:t>
            </a:r>
            <a:r>
              <a:rPr lang="en-GB" dirty="0">
                <a:latin typeface="Trebuchet MS" panose="020B0603020202020204" pitchFamily="34" charset="0"/>
              </a:rPr>
              <a:t> realises he wants friendship again. Can you help blow the stormy clouds away? Will you be his friend? Delighting audiences young and old. Performed with puppets, animated objects and shadow theatre. 3+</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088" y="4828544"/>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21" y="428002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1907" y="4280023"/>
            <a:ext cx="2143124" cy="2184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68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9785" y="363415"/>
            <a:ext cx="7713784" cy="646331"/>
          </a:xfrm>
          <a:prstGeom prst="rect">
            <a:avLst/>
          </a:prstGeom>
          <a:noFill/>
        </p:spPr>
        <p:txBody>
          <a:bodyPr wrap="square" rtlCol="0">
            <a:spAutoFit/>
          </a:bodyPr>
          <a:lstStyle/>
          <a:p>
            <a:r>
              <a:rPr lang="en-GB" sz="3600" dirty="0">
                <a:latin typeface="Trebuchet MS" panose="020B0603020202020204" pitchFamily="34" charset="0"/>
                <a:hlinkClick r:id="rId2"/>
              </a:rPr>
              <a:t>Little Angel – Wow! Said the Owl</a:t>
            </a:r>
            <a:endParaRPr lang="en-GB" sz="3600" dirty="0">
              <a:latin typeface="Trebuchet MS" panose="020B0603020202020204" pitchFamily="34" charset="0"/>
            </a:endParaRPr>
          </a:p>
        </p:txBody>
      </p:sp>
      <p:sp>
        <p:nvSpPr>
          <p:cNvPr id="3" name="Rectangle 2"/>
          <p:cNvSpPr/>
          <p:nvPr/>
        </p:nvSpPr>
        <p:spPr>
          <a:xfrm>
            <a:off x="2907323" y="1536284"/>
            <a:ext cx="6096000" cy="2862322"/>
          </a:xfrm>
          <a:prstGeom prst="rect">
            <a:avLst/>
          </a:prstGeom>
        </p:spPr>
        <p:txBody>
          <a:bodyPr>
            <a:spAutoFit/>
          </a:bodyPr>
          <a:lstStyle/>
          <a:p>
            <a:pPr algn="ctr"/>
            <a:r>
              <a:rPr lang="en-GB" dirty="0">
                <a:latin typeface="Trebuchet MS" panose="020B0603020202020204" pitchFamily="34" charset="0"/>
              </a:rPr>
              <a:t>Explore the wow-world of colours with this curious little owl who is determined to stay awake to see what day light brings.</a:t>
            </a:r>
          </a:p>
          <a:p>
            <a:pPr algn="ctr"/>
            <a:endParaRPr lang="en-GB" dirty="0">
              <a:latin typeface="Trebuchet MS" panose="020B0603020202020204" pitchFamily="34" charset="0"/>
            </a:endParaRPr>
          </a:p>
          <a:p>
            <a:pPr algn="ctr"/>
            <a:r>
              <a:rPr lang="en-GB" dirty="0">
                <a:latin typeface="Trebuchet MS" panose="020B0603020202020204" pitchFamily="34" charset="0"/>
              </a:rPr>
              <a:t>From the warm pink glow of dawn through to a day filled with the bright colours of green leaves, blue sky, grey clouds and, finally, a stunning rainbow — ‘WOW!’. But despite the beauty of the daytime world, the little owl decides that the night-time stars are the most beautiful of all.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945" y="4688136"/>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52" y="457383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3864" y="4512287"/>
            <a:ext cx="2540101" cy="169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3117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15" y="268629"/>
            <a:ext cx="6412523" cy="646331"/>
          </a:xfrm>
          <a:prstGeom prst="rect">
            <a:avLst/>
          </a:prstGeom>
          <a:noFill/>
        </p:spPr>
        <p:txBody>
          <a:bodyPr wrap="square" rtlCol="0">
            <a:spAutoFit/>
          </a:bodyPr>
          <a:lstStyle/>
          <a:p>
            <a:r>
              <a:rPr lang="en-GB" sz="3600" dirty="0">
                <a:hlinkClick r:id="rId2"/>
              </a:rPr>
              <a:t>Le </a:t>
            </a:r>
            <a:r>
              <a:rPr lang="en-GB" sz="3600" dirty="0" err="1">
                <a:hlinkClick r:id="rId2"/>
              </a:rPr>
              <a:t>Gatueax</a:t>
            </a:r>
            <a:r>
              <a:rPr lang="en-GB" sz="3600" dirty="0">
                <a:hlinkClick r:id="rId2"/>
              </a:rPr>
              <a:t> </a:t>
            </a:r>
            <a:r>
              <a:rPr lang="en-GB" sz="3600" dirty="0" err="1">
                <a:hlinkClick r:id="rId2"/>
              </a:rPr>
              <a:t>Chocolat</a:t>
            </a:r>
            <a:r>
              <a:rPr lang="en-GB" sz="3600" dirty="0">
                <a:hlinkClick r:id="rId2"/>
              </a:rPr>
              <a:t> - </a:t>
            </a:r>
            <a:r>
              <a:rPr lang="en-GB" sz="3600" dirty="0" err="1">
                <a:hlinkClick r:id="rId2"/>
              </a:rPr>
              <a:t>Duckie</a:t>
            </a:r>
            <a:endParaRPr lang="en-GB" sz="3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0290" y="313504"/>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630" y="4728578"/>
            <a:ext cx="327660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8585" y="1546992"/>
            <a:ext cx="8745416" cy="2585323"/>
          </a:xfrm>
          <a:prstGeom prst="rect">
            <a:avLst/>
          </a:prstGeom>
          <a:noFill/>
        </p:spPr>
        <p:txBody>
          <a:bodyPr wrap="square" rtlCol="0">
            <a:spAutoFit/>
          </a:bodyPr>
          <a:lstStyle/>
          <a:p>
            <a:r>
              <a:rPr lang="en-GB" dirty="0">
                <a:latin typeface="Trebuchet MS" panose="020B0603020202020204" pitchFamily="34" charset="0"/>
              </a:rPr>
              <a:t>Walking a little differently. Sounding a bit strange. </a:t>
            </a:r>
            <a:r>
              <a:rPr lang="en-GB" dirty="0" err="1">
                <a:latin typeface="Trebuchet MS" panose="020B0603020202020204" pitchFamily="34" charset="0"/>
              </a:rPr>
              <a:t>Duckie</a:t>
            </a:r>
            <a:r>
              <a:rPr lang="en-GB" dirty="0">
                <a:latin typeface="Trebuchet MS" panose="020B0603020202020204" pitchFamily="34" charset="0"/>
              </a:rPr>
              <a:t> knows what it's like to not fit the mould.</a:t>
            </a:r>
          </a:p>
          <a:p>
            <a:r>
              <a:rPr lang="en-GB" dirty="0">
                <a:latin typeface="Trebuchet MS" panose="020B0603020202020204" pitchFamily="34" charset="0"/>
              </a:rPr>
              <a:t>Critically acclaimed cabaret star Le Gateau </a:t>
            </a:r>
            <a:r>
              <a:rPr lang="en-GB" dirty="0" err="1">
                <a:latin typeface="Trebuchet MS" panose="020B0603020202020204" pitchFamily="34" charset="0"/>
              </a:rPr>
              <a:t>Chocolat</a:t>
            </a:r>
            <a:r>
              <a:rPr lang="en-GB" dirty="0">
                <a:latin typeface="Trebuchet MS" panose="020B0603020202020204" pitchFamily="34" charset="0"/>
              </a:rPr>
              <a:t> is breaking out of his shell and re-imagining a childhood favourite, The Ugly Duckling, in his new work </a:t>
            </a:r>
            <a:r>
              <a:rPr lang="en-GB" dirty="0" err="1">
                <a:latin typeface="Trebuchet MS" panose="020B0603020202020204" pitchFamily="34" charset="0"/>
              </a:rPr>
              <a:t>Duckie</a:t>
            </a:r>
            <a:r>
              <a:rPr lang="en-GB" dirty="0">
                <a:latin typeface="Trebuchet MS" panose="020B0603020202020204" pitchFamily="34" charset="0"/>
              </a:rPr>
              <a:t>.</a:t>
            </a:r>
          </a:p>
          <a:p>
            <a:endParaRPr lang="en-GB" dirty="0">
              <a:latin typeface="Trebuchet MS" panose="020B0603020202020204" pitchFamily="34" charset="0"/>
            </a:endParaRPr>
          </a:p>
          <a:p>
            <a:r>
              <a:rPr lang="en-GB" dirty="0">
                <a:latin typeface="Trebuchet MS" panose="020B0603020202020204" pitchFamily="34" charset="0"/>
              </a:rPr>
              <a:t>A classic tale of identity and belonging. </a:t>
            </a:r>
            <a:r>
              <a:rPr lang="en-GB" dirty="0" err="1">
                <a:latin typeface="Trebuchet MS" panose="020B0603020202020204" pitchFamily="34" charset="0"/>
              </a:rPr>
              <a:t>Duckie</a:t>
            </a:r>
            <a:r>
              <a:rPr lang="en-GB" dirty="0">
                <a:latin typeface="Trebuchet MS" panose="020B0603020202020204" pitchFamily="34" charset="0"/>
              </a:rPr>
              <a:t> is set in an animal circus. We join him on an adventure of self-discovery. Peppered with dress ups, songs, Disney references and at it’s core, an important message of acceptance. </a:t>
            </a:r>
            <a:r>
              <a:rPr lang="en-GB" dirty="0" err="1">
                <a:latin typeface="Trebuchet MS" panose="020B0603020202020204" pitchFamily="34" charset="0"/>
              </a:rPr>
              <a:t>Duckie</a:t>
            </a:r>
            <a:r>
              <a:rPr lang="en-GB" dirty="0">
                <a:latin typeface="Trebuchet MS" panose="020B0603020202020204" pitchFamily="34" charset="0"/>
              </a:rPr>
              <a:t> is a show for all ages, the entire family, children and the young at heart. Quack! Quack! 3+</a:t>
            </a: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2369" y="4132315"/>
            <a:ext cx="3877042" cy="258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06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1908" y="1478054"/>
            <a:ext cx="7807569" cy="2862322"/>
          </a:xfrm>
          <a:prstGeom prst="rect">
            <a:avLst/>
          </a:prstGeom>
          <a:noFill/>
        </p:spPr>
        <p:txBody>
          <a:bodyPr wrap="square" rtlCol="0">
            <a:spAutoFit/>
          </a:bodyPr>
          <a:lstStyle/>
          <a:p>
            <a:pPr algn="ctr"/>
            <a:r>
              <a:rPr lang="en-GB" dirty="0">
                <a:latin typeface="Trebuchet MS" panose="020B0603020202020204" pitchFamily="34" charset="0"/>
              </a:rPr>
              <a:t>A delicate dance-theatre performance for children and their adults, playfully exploring silence and noise.</a:t>
            </a:r>
          </a:p>
          <a:p>
            <a:pPr algn="ctr"/>
            <a:endParaRPr lang="en-GB" dirty="0">
              <a:latin typeface="Trebuchet MS" panose="020B0603020202020204" pitchFamily="34" charset="0"/>
            </a:endParaRPr>
          </a:p>
          <a:p>
            <a:pPr algn="ctr"/>
            <a:r>
              <a:rPr lang="en-GB" dirty="0">
                <a:latin typeface="Trebuchet MS" panose="020B0603020202020204" pitchFamily="34" charset="0"/>
              </a:rPr>
              <a:t>Two characters on a journey through boings, </a:t>
            </a:r>
            <a:r>
              <a:rPr lang="en-GB" dirty="0" err="1">
                <a:latin typeface="Trebuchet MS" panose="020B0603020202020204" pitchFamily="34" charset="0"/>
              </a:rPr>
              <a:t>wooshes</a:t>
            </a:r>
            <a:r>
              <a:rPr lang="en-GB" dirty="0">
                <a:latin typeface="Trebuchet MS" panose="020B0603020202020204" pitchFamily="34" charset="0"/>
              </a:rPr>
              <a:t>, tick </a:t>
            </a:r>
            <a:r>
              <a:rPr lang="en-GB" dirty="0" err="1">
                <a:latin typeface="Trebuchet MS" panose="020B0603020202020204" pitchFamily="34" charset="0"/>
              </a:rPr>
              <a:t>tocks</a:t>
            </a:r>
            <a:r>
              <a:rPr lang="en-GB" dirty="0">
                <a:latin typeface="Trebuchet MS" panose="020B0603020202020204" pitchFamily="34" charset="0"/>
              </a:rPr>
              <a:t> and cacophony. on their journey they also manage to listen to the silence. They learn to feel the noise and see the sounds around them. </a:t>
            </a:r>
          </a:p>
          <a:p>
            <a:pPr algn="ctr"/>
            <a:endParaRPr lang="en-GB" dirty="0">
              <a:latin typeface="Trebuchet MS" panose="020B0603020202020204" pitchFamily="34" charset="0"/>
            </a:endParaRPr>
          </a:p>
          <a:p>
            <a:pPr algn="ctr"/>
            <a:r>
              <a:rPr lang="en-GB" dirty="0">
                <a:latin typeface="Trebuchet MS" panose="020B0603020202020204" pitchFamily="34" charset="0"/>
              </a:rPr>
              <a:t>The research and development for the show was in collaboration with Great Ormond Street Hospital and the Institute of Acoustics and Vibrations in Southampton University. 3+</a:t>
            </a:r>
          </a:p>
        </p:txBody>
      </p:sp>
      <p:sp>
        <p:nvSpPr>
          <p:cNvPr id="3" name="TextBox 2"/>
          <p:cNvSpPr txBox="1"/>
          <p:nvPr/>
        </p:nvSpPr>
        <p:spPr>
          <a:xfrm>
            <a:off x="316523" y="370057"/>
            <a:ext cx="7502769" cy="646331"/>
          </a:xfrm>
          <a:prstGeom prst="rect">
            <a:avLst/>
          </a:prstGeom>
          <a:noFill/>
        </p:spPr>
        <p:txBody>
          <a:bodyPr wrap="square" rtlCol="0">
            <a:spAutoFit/>
          </a:bodyPr>
          <a:lstStyle/>
          <a:p>
            <a:r>
              <a:rPr lang="en-GB" sz="3600" dirty="0">
                <a:hlinkClick r:id="rId2"/>
              </a:rPr>
              <a:t>Peut-etre  Theatre – Shh…Bang!</a:t>
            </a:r>
            <a:endParaRPr lang="en-GB" sz="3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0067" y="473896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20" y="4738959"/>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637" y="473896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65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376" y="0"/>
            <a:ext cx="5493609" cy="6858000"/>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325" y="0"/>
            <a:ext cx="52736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3884" y="105507"/>
            <a:ext cx="4842786" cy="1323439"/>
          </a:xfrm>
          <a:prstGeom prst="rect">
            <a:avLst/>
          </a:prstGeom>
          <a:noFill/>
        </p:spPr>
        <p:txBody>
          <a:bodyPr wrap="square" rtlCol="0">
            <a:spAutoFit/>
          </a:bodyPr>
          <a:lstStyle/>
          <a:p>
            <a:r>
              <a:rPr lang="en-GB" sz="8000" dirty="0">
                <a:solidFill>
                  <a:schemeClr val="bg1"/>
                </a:solidFill>
                <a:latin typeface="Trebuchet MS" panose="020B0603020202020204" pitchFamily="34" charset="0"/>
              </a:rPr>
              <a:t>DANCE</a:t>
            </a:r>
          </a:p>
        </p:txBody>
      </p:sp>
    </p:spTree>
    <p:extLst>
      <p:ext uri="{BB962C8B-B14F-4D97-AF65-F5344CB8AC3E}">
        <p14:creationId xmlns:p14="http://schemas.microsoft.com/office/powerpoint/2010/main" val="2802281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123" y="211015"/>
            <a:ext cx="9577754" cy="646331"/>
          </a:xfrm>
          <a:prstGeom prst="rect">
            <a:avLst/>
          </a:prstGeom>
          <a:noFill/>
        </p:spPr>
        <p:txBody>
          <a:bodyPr wrap="square" rtlCol="0">
            <a:spAutoFit/>
          </a:bodyPr>
          <a:lstStyle/>
          <a:p>
            <a:r>
              <a:rPr lang="en-GB" sz="3600" dirty="0">
                <a:hlinkClick r:id="rId2"/>
              </a:rPr>
              <a:t>Candoco – You And I Know – By Arlene Phillips</a:t>
            </a:r>
            <a:endParaRPr lang="en-GB" sz="3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985" y="2043783"/>
            <a:ext cx="3950678" cy="263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8246" y="1598552"/>
            <a:ext cx="6096000" cy="3693319"/>
          </a:xfrm>
          <a:prstGeom prst="rect">
            <a:avLst/>
          </a:prstGeom>
        </p:spPr>
        <p:txBody>
          <a:bodyPr>
            <a:spAutoFit/>
          </a:bodyPr>
          <a:lstStyle/>
          <a:p>
            <a:pPr algn="ctr"/>
            <a:r>
              <a:rPr lang="en-GB" dirty="0">
                <a:latin typeface="Trebuchet MS" panose="020B0603020202020204" pitchFamily="34" charset="0"/>
              </a:rPr>
              <a:t>From the ballroom to the Brit Awards, Arlene Phillips has been a trailblazer in choreographing for popular dance genres for over 40 years. Candoco Dance Company, the company of disabled and non-disabled dancers, is delighted to have commissioned Phillips to collaborate with Candoco dancers, Joel Brown and Laura </a:t>
            </a:r>
            <a:r>
              <a:rPr lang="en-GB" dirty="0" err="1">
                <a:latin typeface="Trebuchet MS" panose="020B0603020202020204" pitchFamily="34" charset="0"/>
              </a:rPr>
              <a:t>Patay</a:t>
            </a:r>
            <a:r>
              <a:rPr lang="en-GB" dirty="0">
                <a:latin typeface="Trebuchet MS" panose="020B0603020202020204" pitchFamily="34" charset="0"/>
              </a:rPr>
              <a:t>, in a new romantic duet told through a series of vignettes set across time.</a:t>
            </a:r>
          </a:p>
          <a:p>
            <a:pPr algn="ctr"/>
            <a:endParaRPr lang="en-GB" dirty="0">
              <a:latin typeface="Trebuchet MS" panose="020B0603020202020204" pitchFamily="34" charset="0"/>
            </a:endParaRPr>
          </a:p>
          <a:p>
            <a:pPr algn="ctr"/>
            <a:r>
              <a:rPr lang="en-GB" dirty="0">
                <a:latin typeface="Trebuchet MS" panose="020B0603020202020204" pitchFamily="34" charset="0"/>
              </a:rPr>
              <a:t>Danced with passion and sensitivity to a collection of pop songs, Joel and Laura offer audiences a potent and emotive exploration of how we fall in and out of love over and over again, often with the same person.</a:t>
            </a:r>
          </a:p>
        </p:txBody>
      </p:sp>
    </p:spTree>
    <p:extLst>
      <p:ext uri="{BB962C8B-B14F-4D97-AF65-F5344CB8AC3E}">
        <p14:creationId xmlns:p14="http://schemas.microsoft.com/office/powerpoint/2010/main" val="2520255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325" y="0"/>
            <a:ext cx="52736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0"/>
            <a:ext cx="5492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3250" y="0"/>
            <a:ext cx="4290646" cy="1323439"/>
          </a:xfrm>
          <a:prstGeom prst="rect">
            <a:avLst/>
          </a:prstGeom>
          <a:noFill/>
        </p:spPr>
        <p:txBody>
          <a:bodyPr wrap="square" rtlCol="0">
            <a:spAutoFit/>
          </a:bodyPr>
          <a:lstStyle/>
          <a:p>
            <a:r>
              <a:rPr lang="en-GB" sz="8000" dirty="0">
                <a:solidFill>
                  <a:schemeClr val="bg1"/>
                </a:solidFill>
                <a:latin typeface="Trebuchet MS" panose="020B0603020202020204" pitchFamily="34" charset="0"/>
              </a:rPr>
              <a:t>MUSIC</a:t>
            </a:r>
          </a:p>
        </p:txBody>
      </p:sp>
    </p:spTree>
    <p:extLst>
      <p:ext uri="{BB962C8B-B14F-4D97-AF65-F5344CB8AC3E}">
        <p14:creationId xmlns:p14="http://schemas.microsoft.com/office/powerpoint/2010/main" val="2961225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nsitivity xmlns="80129174-c05c-43cc-8e32-21fcbdfe51bb"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12" ma:contentTypeDescription="Create a new document." ma:contentTypeScope="" ma:versionID="034189de01be7df593913df764eac2ba">
  <xsd:schema xmlns:xsd="http://www.w3.org/2001/XMLSchema" xmlns:xs="http://www.w3.org/2001/XMLSchema" xmlns:p="http://schemas.microsoft.com/office/2006/metadata/properties" xmlns:ns2="80129174-c05c-43cc-8e32-21fcbdfe51bb" xmlns:ns3="958b15ed-c521-4290-b073-2e98d4cc1d7f" xmlns:ns4="http://schemas.microsoft.com/sharepoint/v3/fields" targetNamespace="http://schemas.microsoft.com/office/2006/metadata/properties" ma:root="true" ma:fieldsID="df0f5f7795057d951e7ae7a806083bab" ns2:_="" ns3:_="" ns4:_="">
    <xsd:import namespace="80129174-c05c-43cc-8e32-21fcbdfe51bb"/>
    <xsd:import namespace="958b15ed-c521-4290-b073-2e98d4cc1d7f"/>
    <xsd:import namespace="http://schemas.microsoft.com/sharepoint/v3/fields"/>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wic_System_Copyright" minOccurs="0"/>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Sensitivity" ma:index="19" nillable="true" ma:displayName="Sensitivity" ma:description="Contains personal or commercially sensitive data?" ma:format="Dropdown" ma:internalName="Sensitivity">
      <xsd:simpleType>
        <xsd:restriction base="dms:Choice">
          <xsd:enumeration value="Sensitive personal data"/>
          <xsd:enumeration value="Commercially sensitive data"/>
          <xsd:enumeration value="Both"/>
          <xsd:enumeration value="Neither"/>
        </xsd:restriction>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A7E0D6-93DD-4DAD-B4D7-161EADD8068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9505B20-7562-48F3-8C40-8DCC879DE4BD}"/>
</file>

<file path=customXml/itemProps3.xml><?xml version="1.0" encoding="utf-8"?>
<ds:datastoreItem xmlns:ds="http://schemas.openxmlformats.org/officeDocument/2006/customXml" ds:itemID="{3CFD4F27-3676-4022-9B77-0243672BD7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2481</TotalTime>
  <Words>1493</Words>
  <Application>Microsoft Office PowerPoint</Application>
  <PresentationFormat>Widescreen</PresentationFormat>
  <Paragraphs>75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Atkinson</dc:creator>
  <cp:lastModifiedBy>Louise Yates</cp:lastModifiedBy>
  <cp:revision>56</cp:revision>
  <dcterms:created xsi:type="dcterms:W3CDTF">2016-07-11T12:49:45Z</dcterms:created>
  <dcterms:modified xsi:type="dcterms:W3CDTF">2016-11-17T10:02:50Z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