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1" r:id="rId4"/>
    <p:sldId id="258" r:id="rId5"/>
    <p:sldId id="259" r:id="rId6"/>
    <p:sldId id="265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7" autoAdjust="0"/>
    <p:restoredTop sz="94660"/>
  </p:normalViewPr>
  <p:slideViewPr>
    <p:cSldViewPr snapToGrid="0">
      <p:cViewPr varScale="1">
        <p:scale>
          <a:sx n="40" d="100"/>
          <a:sy n="40" d="100"/>
        </p:scale>
        <p:origin x="36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25800-0123-444B-84A7-8FF88E686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F95DF-B53D-482E-88EE-D1C65AF2D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78A9C-0D66-484E-9F9E-237510CCD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13/11/2017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901A9-1577-46EC-8793-A54C532F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3319E-6CBD-41B3-BDD0-66D6D5B2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3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9679-85B1-4C99-B894-5C0E07DEB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516EC-94A9-421E-BC2A-A65859F25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B2E3E-7598-4924-8C5D-3EEFD9A09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13/11/2017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5C888-DBC4-4E8F-9A43-808FE2638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6C33F-3323-41EF-AFE0-7958B28D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25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FA8C62-8676-4A28-9AB5-84C9A3EF06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24813-76FD-4B27-9C22-236A3955C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5711F-3379-47D9-B8B6-AF981671F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13/11/2017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4C8FC-78B6-4C15-A6ED-F1D143B4C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E236-1C58-4AC5-AB3F-D1A60942C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859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6F6D6-C2D6-4285-BE08-44B88A48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CC97C-DCBC-469A-9E17-2E85E0FA3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2D28A-E332-4407-BA52-FF7373400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13/11/2017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72195-ECDE-4550-A7CC-3455E15C8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AE75A-245D-474B-B170-58364FE0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714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72A1-C591-489C-8DFF-CE840A7F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40B4E-910F-497F-BEB2-75BA0A907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5C802-7ABD-4E3D-B110-804D0114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13/11/2017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9BB7C-9E78-4C7D-9091-42D9AFDA2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58E40-809A-442A-AB70-E5C602B91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899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0816F-5163-4ACA-8CCC-9222028C1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B5E71-3A9F-497C-96DC-5A9349A68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CB135E-2BDE-40BD-9B93-34EDFE9AE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EC9F2-DE78-4BEC-BBEE-94727EB0F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13/11/2017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38B00-A074-4F30-9D0C-7DDD8C324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67094-3323-49F3-B80C-34E9304E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120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89C51-F42F-45BD-927F-7D41B46A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33AC6-A440-4371-834C-DCD2A962D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60A4D-0F63-4448-9289-AB61DE164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493B5-6454-41B8-9C00-E4A1A9DC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56F899-31BE-42AA-9BBB-6877E85C1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99C7E-2384-4BC8-B9E0-16F75DEB0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13/11/2017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F6B3B2-550F-4EF2-902D-15BEF372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A313F7-0544-4AE9-AF78-DA181BD3A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181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1933B-7321-4C11-A0AD-279CF6F9A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6BB44-F274-490C-9083-AE4052AAB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13/11/2017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A2ACD-140D-4706-B6F9-D112651C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FCB00-3156-490C-A9DC-F91E89200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7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AF7F38-8C02-4C14-B518-6D0A16C8A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13/11/2017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E5DDA0-62F4-4A4B-A090-EDB0B02E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97DB6-779F-4C9A-AF50-3888A46D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30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5D9D9-3FBA-4EC7-B3E3-1AD6F984D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4223E-034C-4E0E-9B12-E5983D1F2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E968C-105D-4D69-A987-0E625DD66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D287D-BDEE-4CC0-913F-61636A2A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13/11/2017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F01C0-281C-4DF2-A81D-E75FB53F0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7BB1D-CF53-4302-9BAF-E2538F44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63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4B588-FBB9-4FF4-BB78-5D9E7A94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C18C65-48E9-4484-9EF3-DFE64A51EC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E3D78-52FF-42C9-958B-74850002D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153C-5B6F-4BE5-A737-3F58D0B2D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8BE-A9E6-4B51-A897-D4E80AD036A5}" type="datetimeFigureOut">
              <a:rPr lang="en-GB" smtClean="0"/>
              <a:t>13/11/2017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72F72-C206-44F5-A02B-FF37C468B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FEA86-26C8-4BAF-8F15-00517303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82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B7B0B4-7011-4F89-9829-EA5884162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FF0-0631-41EF-87C8-CD0806CA4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4E690-5E68-415B-ABE0-2911C0DF1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938BE-A9E6-4B51-A897-D4E80AD036A5}" type="datetimeFigureOut">
              <a:rPr lang="en-GB" smtClean="0"/>
              <a:t>13/11/2017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59DB2-EC33-46C3-A831-13334F251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EA7E0-604D-44D7-B1DA-6294D6CD8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DC99F-5664-4F09-9816-CC2CB603D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5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9E9ACF-51EB-4B32-AFA4-058B546399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701" y="942669"/>
            <a:ext cx="5038299" cy="4977456"/>
          </a:xfrm>
          <a:prstGeom prst="diamond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41581" y="-85293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407627" y="2484346"/>
            <a:ext cx="7124061" cy="3251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Trebuchet MS" panose="020B0603020202020204" pitchFamily="34" charset="0"/>
            </a:endParaRPr>
          </a:p>
          <a:p>
            <a:r>
              <a:rPr lang="en-GB" sz="6133" dirty="0">
                <a:solidFill>
                  <a:srgbClr val="EB8325"/>
                </a:solidFill>
                <a:latin typeface="Trebuchet MS" panose="020B0603020202020204" pitchFamily="34" charset="0"/>
              </a:rPr>
              <a:t>WHERE DO WE GO FROM HERE?</a:t>
            </a:r>
          </a:p>
          <a:p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en-GB" sz="2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Visual Look and Feel</a:t>
            </a:r>
          </a:p>
          <a:p>
            <a:r>
              <a:rPr lang="en-GB" sz="2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Interpretation and Wayfinding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D3ACD-443F-4747-A0D7-9ACA906E14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627" y="404075"/>
            <a:ext cx="2855167" cy="1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39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7B8B43-7532-4AE3-B717-38D1671FB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428" y="0"/>
            <a:ext cx="4066572" cy="2279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F75C1-A0F7-41AB-B1CA-552EA4951FC6}"/>
              </a:ext>
            </a:extLst>
          </p:cNvPr>
          <p:cNvSpPr txBox="1"/>
          <p:nvPr/>
        </p:nvSpPr>
        <p:spPr>
          <a:xfrm>
            <a:off x="295003" y="-31271"/>
            <a:ext cx="9705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400" dirty="0">
              <a:latin typeface="Trebuchet MS" panose="020B0603020202020204" pitchFamily="34" charset="0"/>
            </a:endParaRPr>
          </a:p>
          <a:p>
            <a:r>
              <a:rPr lang="en-GB" sz="3400" dirty="0">
                <a:solidFill>
                  <a:srgbClr val="EB8325"/>
                </a:solidFill>
                <a:latin typeface="Trebuchet MS" panose="020B0603020202020204" pitchFamily="34" charset="0"/>
              </a:rPr>
              <a:t>VISUAL LOOK AND FEEL – SEASON LAUNCH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60EA2-2B31-4896-A815-F1F023CFCD0A}"/>
              </a:ext>
            </a:extLst>
          </p:cNvPr>
          <p:cNvSpPr txBox="1"/>
          <p:nvPr/>
        </p:nvSpPr>
        <p:spPr>
          <a:xfrm>
            <a:off x="4166351" y="5316286"/>
            <a:ext cx="5560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rebuchet MS" panose="020B0603020202020204" pitchFamily="34" charset="0"/>
              </a:rPr>
              <a:t>Transition from the season launch designs to the new look and feel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83B134-0B08-4564-838C-5D1D9F35E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" t="21194" r="20322" b="11051"/>
          <a:stretch/>
        </p:blipFill>
        <p:spPr>
          <a:xfrm>
            <a:off x="4249704" y="2279803"/>
            <a:ext cx="6022208" cy="2922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61ACAB-43C3-41CB-AE1A-9E2660FC3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07" t="17215" r="42706" b="5739"/>
          <a:stretch/>
        </p:blipFill>
        <p:spPr>
          <a:xfrm>
            <a:off x="489047" y="1650133"/>
            <a:ext cx="3116467" cy="3973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B76690-F2D6-4255-931C-2211E0F3C1D1}"/>
              </a:ext>
            </a:extLst>
          </p:cNvPr>
          <p:cNvSpPr txBox="1"/>
          <p:nvPr/>
        </p:nvSpPr>
        <p:spPr>
          <a:xfrm>
            <a:off x="4166351" y="1788289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25742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7B8B43-7532-4AE3-B717-38D1671FB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428" y="0"/>
            <a:ext cx="4066572" cy="2279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F75C1-A0F7-41AB-B1CA-552EA4951FC6}"/>
              </a:ext>
            </a:extLst>
          </p:cNvPr>
          <p:cNvSpPr txBox="1"/>
          <p:nvPr/>
        </p:nvSpPr>
        <p:spPr>
          <a:xfrm>
            <a:off x="295003" y="-31271"/>
            <a:ext cx="67829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400" dirty="0">
              <a:latin typeface="Trebuchet MS" panose="020B0603020202020204" pitchFamily="34" charset="0"/>
            </a:endParaRPr>
          </a:p>
          <a:p>
            <a:r>
              <a:rPr lang="en-GB" sz="3400" dirty="0">
                <a:solidFill>
                  <a:srgbClr val="EB8325"/>
                </a:solidFill>
                <a:latin typeface="Trebuchet MS" panose="020B0603020202020204" pitchFamily="34" charset="0"/>
              </a:rPr>
              <a:t>COLOUR SCHEME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60EA2-2B31-4896-A815-F1F023CFCD0A}"/>
              </a:ext>
            </a:extLst>
          </p:cNvPr>
          <p:cNvSpPr txBox="1"/>
          <p:nvPr/>
        </p:nvSpPr>
        <p:spPr>
          <a:xfrm>
            <a:off x="371070" y="1821712"/>
            <a:ext cx="86228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rebuchet MS" panose="020B0603020202020204" pitchFamily="34" charset="0"/>
              </a:rPr>
              <a:t>Colour scheme going forwards will reflect the artwork itself (orange and dark grey),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combined with black and white</a:t>
            </a:r>
          </a:p>
          <a:p>
            <a:endParaRPr lang="en-GB" sz="1400" dirty="0">
              <a:latin typeface="Trebuchet MS" panose="020B0603020202020204" pitchFamily="34" charset="0"/>
            </a:endParaRPr>
          </a:p>
          <a:p>
            <a:r>
              <a:rPr lang="en-GB" sz="1400" dirty="0">
                <a:latin typeface="Trebuchet MS" panose="020B0603020202020204" pitchFamily="34" charset="0"/>
              </a:rPr>
              <a:t>The Grey is matching the base colour of the plinths on the art work and the </a:t>
            </a:r>
            <a:r>
              <a:rPr lang="en-GB" sz="1400" dirty="0" err="1">
                <a:latin typeface="Trebuchet MS" panose="020B0603020202020204" pitchFamily="34" charset="0"/>
              </a:rPr>
              <a:t>organge</a:t>
            </a:r>
            <a:r>
              <a:rPr lang="en-GB" sz="1400" dirty="0">
                <a:latin typeface="Trebuchet MS" panose="020B0603020202020204" pitchFamily="34" charset="0"/>
              </a:rPr>
              <a:t> is a compost of the 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orange on the robots and that from the yellow on the original artwork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EF9484-78B7-4A58-B0F3-E649F8B499D1}"/>
              </a:ext>
            </a:extLst>
          </p:cNvPr>
          <p:cNvSpPr/>
          <p:nvPr/>
        </p:nvSpPr>
        <p:spPr>
          <a:xfrm>
            <a:off x="382644" y="4919764"/>
            <a:ext cx="1798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RAL 7016</a:t>
            </a:r>
            <a:br>
              <a:rPr lang="en-GB" sz="1200" dirty="0">
                <a:latin typeface="Trebuchet MS" panose="020B0603020202020204" pitchFamily="34" charset="0"/>
              </a:rPr>
            </a:br>
            <a:r>
              <a:rPr lang="en-GB" sz="1200" dirty="0">
                <a:latin typeface="Trebuchet MS" panose="020B0603020202020204" pitchFamily="34" charset="0"/>
              </a:rPr>
              <a:t>CMYK 60, 30, 20, 80</a:t>
            </a:r>
          </a:p>
          <a:p>
            <a:r>
              <a:rPr lang="en-GB" sz="1200" dirty="0">
                <a:latin typeface="Trebuchet MS" panose="020B0603020202020204" pitchFamily="34" charset="0"/>
              </a:rPr>
              <a:t>The colour of the bases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F0179F-FD0C-4B79-ABFF-DD8DB49C7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" t="53051" r="90106" b="36132"/>
          <a:stretch/>
        </p:blipFill>
        <p:spPr>
          <a:xfrm>
            <a:off x="481027" y="3210672"/>
            <a:ext cx="1854867" cy="16925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F1DF20-6B75-4BB1-9A75-A789C4AAAA48}"/>
              </a:ext>
            </a:extLst>
          </p:cNvPr>
          <p:cNvSpPr/>
          <p:nvPr/>
        </p:nvSpPr>
        <p:spPr>
          <a:xfrm>
            <a:off x="4034399" y="3199998"/>
            <a:ext cx="1729794" cy="1703270"/>
          </a:xfrm>
          <a:prstGeom prst="rect">
            <a:avLst/>
          </a:prstGeom>
          <a:solidFill>
            <a:srgbClr val="EB8325"/>
          </a:solidFill>
          <a:ln>
            <a:solidFill>
              <a:srgbClr val="EB83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09D6C-C7A8-4E8E-81A9-5F5D61A05202}"/>
              </a:ext>
            </a:extLst>
          </p:cNvPr>
          <p:cNvSpPr/>
          <p:nvPr/>
        </p:nvSpPr>
        <p:spPr>
          <a:xfrm>
            <a:off x="3967070" y="4919763"/>
            <a:ext cx="18598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Hull 2017 Brand Colour:</a:t>
            </a:r>
            <a:br>
              <a:rPr lang="en-GB" sz="1200" dirty="0">
                <a:latin typeface="Trebuchet MS" panose="020B0603020202020204" pitchFamily="34" charset="0"/>
              </a:rPr>
            </a:br>
            <a:r>
              <a:rPr lang="en-GB" sz="1200" dirty="0">
                <a:latin typeface="Trebuchet MS" panose="020B0603020202020204" pitchFamily="34" charset="0"/>
              </a:rPr>
              <a:t>Deep Energetic Yellow</a:t>
            </a:r>
          </a:p>
          <a:p>
            <a:r>
              <a:rPr lang="en-GB" sz="1200" dirty="0">
                <a:latin typeface="Trebuchet MS" panose="020B0603020202020204" pitchFamily="34" charset="0"/>
              </a:rPr>
              <a:t>CMYK 0, 58, 100, 0</a:t>
            </a:r>
          </a:p>
          <a:p>
            <a:r>
              <a:rPr lang="en-GB" sz="1200" dirty="0">
                <a:latin typeface="Trebuchet MS" panose="020B0603020202020204" pitchFamily="34" charset="0"/>
              </a:rPr>
              <a:t>The colour of the robots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FCBBA-4039-42A4-8E79-39DE64B7A3F1}"/>
              </a:ext>
            </a:extLst>
          </p:cNvPr>
          <p:cNvSpPr/>
          <p:nvPr/>
        </p:nvSpPr>
        <p:spPr>
          <a:xfrm>
            <a:off x="2335894" y="4919764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White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3BF898-56DE-42AA-AE75-FEF01D3AC307}"/>
              </a:ext>
            </a:extLst>
          </p:cNvPr>
          <p:cNvSpPr/>
          <p:nvPr/>
        </p:nvSpPr>
        <p:spPr>
          <a:xfrm>
            <a:off x="2335894" y="3242422"/>
            <a:ext cx="1698504" cy="1692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4FFC13-3536-4071-AF57-778578B88640}"/>
              </a:ext>
            </a:extLst>
          </p:cNvPr>
          <p:cNvSpPr/>
          <p:nvPr/>
        </p:nvSpPr>
        <p:spPr>
          <a:xfrm>
            <a:off x="5772722" y="3206829"/>
            <a:ext cx="1698504" cy="16925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30B8BB-0BC5-4DC5-9708-9CD835310A6D}"/>
              </a:ext>
            </a:extLst>
          </p:cNvPr>
          <p:cNvSpPr/>
          <p:nvPr/>
        </p:nvSpPr>
        <p:spPr>
          <a:xfrm>
            <a:off x="5739375" y="4919763"/>
            <a:ext cx="5501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902868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7B8B43-7532-4AE3-B717-38D1671FB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428" y="0"/>
            <a:ext cx="4066572" cy="2279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F75C1-A0F7-41AB-B1CA-552EA4951FC6}"/>
              </a:ext>
            </a:extLst>
          </p:cNvPr>
          <p:cNvSpPr txBox="1"/>
          <p:nvPr/>
        </p:nvSpPr>
        <p:spPr>
          <a:xfrm>
            <a:off x="295003" y="-31271"/>
            <a:ext cx="67829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400" dirty="0">
              <a:latin typeface="Trebuchet MS" panose="020B0603020202020204" pitchFamily="34" charset="0"/>
            </a:endParaRPr>
          </a:p>
          <a:p>
            <a:r>
              <a:rPr lang="en-GB" sz="3400" dirty="0">
                <a:solidFill>
                  <a:srgbClr val="EB8325"/>
                </a:solidFill>
                <a:latin typeface="Trebuchet MS" panose="020B0603020202020204" pitchFamily="34" charset="0"/>
              </a:rPr>
              <a:t>VISUAL LOOK AND FEEL - LOCAL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60EA2-2B31-4896-A815-F1F023CFCD0A}"/>
              </a:ext>
            </a:extLst>
          </p:cNvPr>
          <p:cNvSpPr txBox="1"/>
          <p:nvPr/>
        </p:nvSpPr>
        <p:spPr>
          <a:xfrm>
            <a:off x="371070" y="1307768"/>
            <a:ext cx="60083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rebuchet MS" panose="020B0603020202020204" pitchFamily="34" charset="0"/>
              </a:rPr>
              <a:t>Local media campaign – question and artwork equal weighting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Some with blurb, some without, always question and promotional image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Incorporating the orange from the robots within the design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F9FE2-CBA6-4CB4-BA80-540385FFD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27" t="43881" r="42326" b="5823"/>
          <a:stretch/>
        </p:blipFill>
        <p:spPr>
          <a:xfrm>
            <a:off x="468774" y="2370878"/>
            <a:ext cx="4996886" cy="4068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D1F0A4-E7C2-4E9B-8146-DEBE4B4A2F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45" t="17467" r="38054" b="5992"/>
          <a:stretch/>
        </p:blipFill>
        <p:spPr>
          <a:xfrm>
            <a:off x="5704820" y="2370878"/>
            <a:ext cx="4072988" cy="40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19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7B8B43-7532-4AE3-B717-38D1671FB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428" y="0"/>
            <a:ext cx="4066572" cy="2279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F75C1-A0F7-41AB-B1CA-552EA4951FC6}"/>
              </a:ext>
            </a:extLst>
          </p:cNvPr>
          <p:cNvSpPr txBox="1"/>
          <p:nvPr/>
        </p:nvSpPr>
        <p:spPr>
          <a:xfrm>
            <a:off x="295002" y="-31271"/>
            <a:ext cx="87274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400" dirty="0">
              <a:latin typeface="Trebuchet MS" panose="020B0603020202020204" pitchFamily="34" charset="0"/>
            </a:endParaRPr>
          </a:p>
          <a:p>
            <a:r>
              <a:rPr lang="en-GB" sz="3400" dirty="0">
                <a:solidFill>
                  <a:srgbClr val="EB8325"/>
                </a:solidFill>
                <a:latin typeface="Trebuchet MS" panose="020B0603020202020204" pitchFamily="34" charset="0"/>
              </a:rPr>
              <a:t>VISUAL LOOK AND FEEL - REGIONAL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60EA2-2B31-4896-A815-F1F023CFCD0A}"/>
              </a:ext>
            </a:extLst>
          </p:cNvPr>
          <p:cNvSpPr txBox="1"/>
          <p:nvPr/>
        </p:nvSpPr>
        <p:spPr>
          <a:xfrm>
            <a:off x="371070" y="1377212"/>
            <a:ext cx="78325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rebuchet MS" panose="020B0603020202020204" pitchFamily="34" charset="0"/>
              </a:rPr>
              <a:t>Regional media campaign – question given prominence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Artwork always mentioned, with focus given to installation and conversation – dual purpose to </a:t>
            </a:r>
            <a:br>
              <a:rPr lang="en-GB" sz="1400" dirty="0">
                <a:latin typeface="Trebuchet MS" panose="020B0603020202020204" pitchFamily="34" charset="0"/>
              </a:rPr>
            </a:br>
            <a:r>
              <a:rPr lang="en-GB" sz="1400" dirty="0">
                <a:latin typeface="Trebuchet MS" panose="020B0603020202020204" pitchFamily="34" charset="0"/>
              </a:rPr>
              <a:t>raise awareness and engage those unable to physically visit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86BA4-E229-4F44-826F-ADDB6291C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96" t="17552" r="47500" b="5655"/>
          <a:stretch/>
        </p:blipFill>
        <p:spPr>
          <a:xfrm>
            <a:off x="468775" y="2408205"/>
            <a:ext cx="2407534" cy="4279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4B5C4-BEF1-4FC0-8DE8-7B9FCE5AB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23" t="29283" r="30269" b="18558"/>
          <a:stretch/>
        </p:blipFill>
        <p:spPr>
          <a:xfrm>
            <a:off x="3067291" y="2408205"/>
            <a:ext cx="6655443" cy="32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47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A9A50B-A1AC-4CCC-B22A-4FADD6BEEBC0}"/>
              </a:ext>
            </a:extLst>
          </p:cNvPr>
          <p:cNvSpPr txBox="1"/>
          <p:nvPr/>
        </p:nvSpPr>
        <p:spPr>
          <a:xfrm>
            <a:off x="295003" y="-31271"/>
            <a:ext cx="67829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400" dirty="0">
              <a:latin typeface="Trebuchet MS" panose="020B0603020202020204" pitchFamily="34" charset="0"/>
            </a:endParaRPr>
          </a:p>
          <a:p>
            <a:r>
              <a:rPr lang="en-GB" sz="3400" dirty="0">
                <a:solidFill>
                  <a:srgbClr val="EB8325"/>
                </a:solidFill>
                <a:latin typeface="Trebuchet MS" panose="020B0603020202020204" pitchFamily="34" charset="0"/>
              </a:rPr>
              <a:t>WAYFINDING INSPIRATION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038C0-4A47-4D4E-8AEA-5C44C7D6E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24" t="22950" r="40299" b="31876"/>
          <a:stretch/>
        </p:blipFill>
        <p:spPr>
          <a:xfrm>
            <a:off x="449241" y="1446409"/>
            <a:ext cx="2853413" cy="3155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195E7-FF45-447D-B865-596D314C9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96" t="33056" r="10989" b="24908"/>
          <a:stretch/>
        </p:blipFill>
        <p:spPr>
          <a:xfrm>
            <a:off x="3359150" y="1487446"/>
            <a:ext cx="2546350" cy="3114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B775BD-F63E-4565-AC2E-33E1B7F514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14" t="34721" r="31042" b="16297"/>
          <a:stretch/>
        </p:blipFill>
        <p:spPr>
          <a:xfrm>
            <a:off x="5923896" y="1430297"/>
            <a:ext cx="2419350" cy="3359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CE22D-03EC-4BDC-84E2-3982CD1A20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71" t="32685" r="30052" b="15370"/>
          <a:stretch/>
        </p:blipFill>
        <p:spPr>
          <a:xfrm>
            <a:off x="8348288" y="1430297"/>
            <a:ext cx="2324381" cy="3284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486A1A-8995-4111-AA37-CC57AC7791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927" t="45092" r="21719" b="29167"/>
          <a:stretch/>
        </p:blipFill>
        <p:spPr>
          <a:xfrm>
            <a:off x="449241" y="4732297"/>
            <a:ext cx="5041900" cy="176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9A3611-AA9B-4C6F-9476-623D9B2435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333" t="47870" r="20781" b="37871"/>
          <a:stretch/>
        </p:blipFill>
        <p:spPr>
          <a:xfrm>
            <a:off x="5616575" y="4766165"/>
            <a:ext cx="4860925" cy="173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48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A9A50B-A1AC-4CCC-B22A-4FADD6BEEBC0}"/>
              </a:ext>
            </a:extLst>
          </p:cNvPr>
          <p:cNvSpPr txBox="1"/>
          <p:nvPr/>
        </p:nvSpPr>
        <p:spPr>
          <a:xfrm>
            <a:off x="295003" y="-31271"/>
            <a:ext cx="67829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400" dirty="0">
              <a:latin typeface="Trebuchet MS" panose="020B0603020202020204" pitchFamily="34" charset="0"/>
            </a:endParaRPr>
          </a:p>
          <a:p>
            <a:r>
              <a:rPr lang="en-GB" sz="3400" dirty="0">
                <a:solidFill>
                  <a:srgbClr val="EB8325"/>
                </a:solidFill>
                <a:latin typeface="Trebuchet MS" panose="020B0603020202020204" pitchFamily="34" charset="0"/>
              </a:rPr>
              <a:t>INTERPRETATION EXAMPLES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A05C2-54BF-42DF-9ECA-44F18E7163AF}"/>
              </a:ext>
            </a:extLst>
          </p:cNvPr>
          <p:cNvSpPr txBox="1"/>
          <p:nvPr/>
        </p:nvSpPr>
        <p:spPr>
          <a:xfrm>
            <a:off x="371070" y="1290403"/>
            <a:ext cx="680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rebuchet MS" panose="020B0603020202020204" pitchFamily="34" charset="0"/>
              </a:rPr>
              <a:t>Working mock ups below of interpretation lightbox pillars to feature at 3 key sites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Museum Gardens, Beverley Gate, Trinity Square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A28413-7090-4F4A-A17D-FB874F491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30" t="22954" r="32357" b="16372"/>
          <a:stretch/>
        </p:blipFill>
        <p:spPr>
          <a:xfrm>
            <a:off x="445626" y="1753564"/>
            <a:ext cx="4896090" cy="4986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BD45CA-43F7-485F-B0A2-50DDF0D1C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20" t="36034" r="30648" b="12742"/>
          <a:stretch/>
        </p:blipFill>
        <p:spPr>
          <a:xfrm>
            <a:off x="4681959" y="2204977"/>
            <a:ext cx="4362033" cy="3587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6BE717-D3AC-4E86-93A7-B2A3FCDD87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31" t="37130" r="50313" b="11759"/>
          <a:stretch/>
        </p:blipFill>
        <p:spPr>
          <a:xfrm>
            <a:off x="9196392" y="2766952"/>
            <a:ext cx="2457450" cy="350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B235B-D420-4A57-80B1-05A81A4B93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31" t="32778" r="30990" b="35833"/>
          <a:stretch/>
        </p:blipFill>
        <p:spPr>
          <a:xfrm>
            <a:off x="9196392" y="964202"/>
            <a:ext cx="2368223" cy="18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12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48FD95-A644-4C20-8727-EC6B3DE434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428" y="0"/>
            <a:ext cx="4066572" cy="2279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A9A50B-A1AC-4CCC-B22A-4FADD6BEEBC0}"/>
              </a:ext>
            </a:extLst>
          </p:cNvPr>
          <p:cNvSpPr txBox="1"/>
          <p:nvPr/>
        </p:nvSpPr>
        <p:spPr>
          <a:xfrm>
            <a:off x="295003" y="-31271"/>
            <a:ext cx="67829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400" dirty="0">
              <a:latin typeface="Trebuchet MS" panose="020B0603020202020204" pitchFamily="34" charset="0"/>
            </a:endParaRPr>
          </a:p>
          <a:p>
            <a:r>
              <a:rPr lang="en-GB" sz="3400" dirty="0">
                <a:solidFill>
                  <a:srgbClr val="EB8325"/>
                </a:solidFill>
                <a:latin typeface="Trebuchet MS" panose="020B0603020202020204" pitchFamily="34" charset="0"/>
              </a:rPr>
              <a:t>INTERPRETATION EXAMPLES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A05C2-54BF-42DF-9ECA-44F18E7163AF}"/>
              </a:ext>
            </a:extLst>
          </p:cNvPr>
          <p:cNvSpPr txBox="1"/>
          <p:nvPr/>
        </p:nvSpPr>
        <p:spPr>
          <a:xfrm>
            <a:off x="371070" y="1377212"/>
            <a:ext cx="81419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rebuchet MS" panose="020B0603020202020204" pitchFamily="34" charset="0"/>
              </a:rPr>
              <a:t>Working mock ups of window vinyl visuals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Where possible some </a:t>
            </a:r>
            <a:r>
              <a:rPr lang="en-GB" sz="1400" dirty="0" err="1">
                <a:latin typeface="Trebuchet MS" panose="020B0603020202020204" pitchFamily="34" charset="0"/>
              </a:rPr>
              <a:t>vinyls</a:t>
            </a:r>
            <a:r>
              <a:rPr lang="en-GB" sz="1400" dirty="0">
                <a:latin typeface="Trebuchet MS" panose="020B0603020202020204" pitchFamily="34" charset="0"/>
              </a:rPr>
              <a:t> will have the WDWGFH </a:t>
            </a:r>
            <a:r>
              <a:rPr lang="en-GB" sz="1400" dirty="0" err="1">
                <a:latin typeface="Trebuchet MS" panose="020B0603020202020204" pitchFamily="34" charset="0"/>
              </a:rPr>
              <a:t>qn</a:t>
            </a:r>
            <a:r>
              <a:rPr lang="en-GB" sz="1400" dirty="0">
                <a:latin typeface="Trebuchet MS" panose="020B0603020202020204" pitchFamily="34" charset="0"/>
              </a:rPr>
              <a:t>/title fret cut to allow light inside shop units</a:t>
            </a:r>
          </a:p>
          <a:p>
            <a:r>
              <a:rPr lang="en-GB" sz="1400" dirty="0">
                <a:latin typeface="Trebuchet MS" panose="020B0603020202020204" pitchFamily="34" charset="0"/>
              </a:rPr>
              <a:t>to shine through, in-keeping with the artwork and lightbox pillars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9FCC3-774D-4514-B4E2-7F77D4C7F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14" t="35697" r="49541" b="23543"/>
          <a:stretch/>
        </p:blipFill>
        <p:spPr>
          <a:xfrm>
            <a:off x="419589" y="2279803"/>
            <a:ext cx="5059684" cy="3427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30EBF0-DA04-4599-B5AF-B2280530B1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7" t="33243" r="59177" b="26920"/>
          <a:stretch/>
        </p:blipFill>
        <p:spPr>
          <a:xfrm>
            <a:off x="5584785" y="2222343"/>
            <a:ext cx="3871281" cy="354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8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688BEB86-373F-4AD6-BC03-5B9030319E1C}"/>
</file>

<file path=customXml/itemProps2.xml><?xml version="1.0" encoding="utf-8"?>
<ds:datastoreItem xmlns:ds="http://schemas.openxmlformats.org/officeDocument/2006/customXml" ds:itemID="{8BA12B10-F745-41BF-AF8D-D38265D95532}"/>
</file>

<file path=customXml/itemProps3.xml><?xml version="1.0" encoding="utf-8"?>
<ds:datastoreItem xmlns:ds="http://schemas.openxmlformats.org/officeDocument/2006/customXml" ds:itemID="{0EE6BF90-08D2-4980-8A53-99CD38619B2D}"/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229</Words>
  <Application>Microsoft Office PowerPoint</Application>
  <PresentationFormat>Widescreen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Moor</dc:creator>
  <cp:lastModifiedBy>Niccy Hallifax</cp:lastModifiedBy>
  <cp:revision>16</cp:revision>
  <dcterms:created xsi:type="dcterms:W3CDTF">2017-11-10T19:28:55Z</dcterms:created>
  <dcterms:modified xsi:type="dcterms:W3CDTF">2017-11-13T10:54:42Z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