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7.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2" r:id="rId2"/>
    <p:sldId id="265" r:id="rId3"/>
    <p:sldId id="330" r:id="rId4"/>
    <p:sldId id="333" r:id="rId5"/>
    <p:sldId id="331" r:id="rId6"/>
    <p:sldId id="332" r:id="rId7"/>
    <p:sldId id="334" r:id="rId8"/>
    <p:sldId id="264" r:id="rId9"/>
    <p:sldId id="335" r:id="rId10"/>
    <p:sldId id="338" r:id="rId11"/>
    <p:sldId id="339" r:id="rId12"/>
    <p:sldId id="340" r:id="rId13"/>
    <p:sldId id="336" r:id="rId14"/>
    <p:sldId id="351" r:id="rId15"/>
    <p:sldId id="337" r:id="rId16"/>
    <p:sldId id="342" r:id="rId17"/>
    <p:sldId id="341" r:id="rId18"/>
    <p:sldId id="267" r:id="rId19"/>
    <p:sldId id="343" r:id="rId20"/>
    <p:sldId id="344" r:id="rId21"/>
    <p:sldId id="325" r:id="rId22"/>
    <p:sldId id="348" r:id="rId23"/>
    <p:sldId id="349" r:id="rId24"/>
    <p:sldId id="350" r:id="rId25"/>
    <p:sldId id="352" r:id="rId26"/>
    <p:sldId id="353" r:id="rId27"/>
    <p:sldId id="354" r:id="rId28"/>
    <p:sldId id="355"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FF00"/>
    <a:srgbClr val="66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napToObjects="1">
      <p:cViewPr>
        <p:scale>
          <a:sx n="64" d="100"/>
          <a:sy n="64" d="100"/>
        </p:scale>
        <p:origin x="-2334" y="-144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ckground purpl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8C01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xmlns="" val="2883201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4D5E8790-A161-7446-8B8B-EBA779AD0CA6}" type="datetimeFigureOut">
              <a:rPr lang="en-US" smtClean="0"/>
              <a:pPr/>
              <a:t>7/4/2016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xmlns="" val="1104101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4D5E8790-A161-7446-8B8B-EBA779AD0CA6}" type="datetimeFigureOut">
              <a:rPr lang="en-US" smtClean="0"/>
              <a:pPr/>
              <a:t>7/4/2016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xmlns="" val="625160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E8790-A161-7446-8B8B-EBA779AD0CA6}" type="datetimeFigureOut">
              <a:rPr lang="en-US" smtClean="0"/>
              <a:pPr/>
              <a:t>7/4/2016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xmlns="" val="2561854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D5E8790-A161-7446-8B8B-EBA779AD0CA6}" type="datetimeFigureOut">
              <a:rPr lang="en-US" smtClean="0"/>
              <a:pPr/>
              <a:t>7/4/2016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xmlns="" val="844216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D5E8790-A161-7446-8B8B-EBA779AD0CA6}" type="datetimeFigureOut">
              <a:rPr lang="en-US" smtClean="0"/>
              <a:pPr/>
              <a:t>7/4/2016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xmlns="" val="2922454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D5E8790-A161-7446-8B8B-EBA779AD0CA6}" type="datetimeFigureOut">
              <a:rPr lang="en-US" smtClean="0"/>
              <a:pPr/>
              <a:t>7/4/2016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xmlns="" val="1826243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D5E8790-A161-7446-8B8B-EBA779AD0CA6}" type="datetimeFigureOut">
              <a:rPr lang="en-US" smtClean="0"/>
              <a:pPr/>
              <a:t>7/4/2016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xmlns="" val="26893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ground blu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xmlns="" val="424954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yellow">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xmlns="" val="359919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green">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xmlns="" val="521637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pink">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xmlns="" val="1745609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red">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xmlns="" val="4550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D5E8790-A161-7446-8B8B-EBA779AD0CA6}" type="datetimeFigureOut">
              <a:rPr lang="en-US" smtClean="0"/>
              <a:pPr/>
              <a:t>7/4/2016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xmlns="" val="74618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4D5E8790-A161-7446-8B8B-EBA779AD0CA6}" type="datetimeFigureOut">
              <a:rPr lang="en-US" smtClean="0"/>
              <a:pPr/>
              <a:t>7/4/2016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xmlns="" val="62668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4D5E8790-A161-7446-8B8B-EBA779AD0CA6}" type="datetimeFigureOut">
              <a:rPr lang="en-US" smtClean="0"/>
              <a:pPr/>
              <a:t>7/4/2016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xmlns="" val="2249126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D5E8790-A161-7446-8B8B-EBA779AD0CA6}" type="datetimeFigureOut">
              <a:rPr lang="en-US" smtClean="0"/>
              <a:pPr/>
              <a:t>7/4/2016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8245C7-5021-714B-9A80-0EC5F6B528D5}" type="slidenum">
              <a:rPr lang="en-US" smtClean="0"/>
              <a:pPr/>
              <a:t>‹#›</a:t>
            </a:fld>
            <a:endParaRPr lang="en-US"/>
          </a:p>
        </p:txBody>
      </p:sp>
    </p:spTree>
    <p:extLst>
      <p:ext uri="{BB962C8B-B14F-4D97-AF65-F5344CB8AC3E}">
        <p14:creationId xmlns:p14="http://schemas.microsoft.com/office/powerpoint/2010/main" xmlns="" val="16694617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77779914" TargetMode="External"/><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U-WzMovyzUA" TargetMode="External"/><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5Er8WToWTio" TargetMode="External"/><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4edknLlquGM&amp;feature=youtu.be"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2869" y="460473"/>
            <a:ext cx="1990866" cy="1121837"/>
          </a:xfrm>
          <a:prstGeom prst="rect">
            <a:avLst/>
          </a:prstGeom>
        </p:spPr>
      </p:pic>
      <p:sp>
        <p:nvSpPr>
          <p:cNvPr id="3" name="Rectangle 2"/>
          <p:cNvSpPr/>
          <p:nvPr/>
        </p:nvSpPr>
        <p:spPr>
          <a:xfrm>
            <a:off x="72668" y="1992302"/>
            <a:ext cx="8665605" cy="1600438"/>
          </a:xfrm>
          <a:prstGeom prst="rect">
            <a:avLst/>
          </a:prstGeom>
        </p:spPr>
        <p:txBody>
          <a:bodyPr wrap="square">
            <a:spAutoFit/>
          </a:bodyPr>
          <a:lstStyle/>
          <a:p>
            <a:pPr>
              <a:lnSpc>
                <a:spcPct val="70000"/>
              </a:lnSpc>
            </a:pPr>
            <a:r>
              <a:rPr lang="en-US" sz="7000" b="1" dirty="0" smtClean="0">
                <a:ln w="38100" cmpd="sng">
                  <a:solidFill>
                    <a:schemeClr val="accent5"/>
                  </a:solidFill>
                  <a:prstDash val="solid"/>
                  <a:miter lim="800000"/>
                </a:ln>
                <a:solidFill>
                  <a:srgbClr val="66FF66"/>
                </a:solidFill>
                <a:latin typeface="OCR F-Bold OSF"/>
                <a:cs typeface="OCR F-Bold OSF"/>
              </a:rPr>
              <a:t>SUPERMARKET ARTIST TAKEOVER </a:t>
            </a:r>
            <a:endParaRPr lang="en-US" sz="7000" b="1" dirty="0">
              <a:ln w="38100" cmpd="sng">
                <a:solidFill>
                  <a:schemeClr val="accent5"/>
                </a:solidFill>
                <a:prstDash val="solid"/>
                <a:miter lim="800000"/>
              </a:ln>
              <a:solidFill>
                <a:srgbClr val="66FF66"/>
              </a:solidFill>
            </a:endParaRPr>
          </a:p>
        </p:txBody>
      </p:sp>
      <p:pic>
        <p:nvPicPr>
          <p:cNvPr id="61444" name="Picture 4" descr="https://upload.wikimedia.org/wikipedia/en/thumb/9/91/Asda_logo.svg/1280px-Asda_logo.svg.png"/>
          <p:cNvPicPr>
            <a:picLocks noChangeAspect="1" noChangeArrowheads="1"/>
          </p:cNvPicPr>
          <p:nvPr/>
        </p:nvPicPr>
        <p:blipFill>
          <a:blip r:embed="rId3"/>
          <a:srcRect/>
          <a:stretch>
            <a:fillRect/>
          </a:stretch>
        </p:blipFill>
        <p:spPr bwMode="auto">
          <a:xfrm>
            <a:off x="5530252" y="3979397"/>
            <a:ext cx="3038464" cy="902044"/>
          </a:xfrm>
          <a:prstGeom prst="rect">
            <a:avLst/>
          </a:prstGeom>
          <a:noFill/>
        </p:spPr>
      </p:pic>
    </p:spTree>
    <p:extLst>
      <p:ext uri="{BB962C8B-B14F-4D97-AF65-F5344CB8AC3E}">
        <p14:creationId xmlns:p14="http://schemas.microsoft.com/office/powerpoint/2010/main" xmlns="" val="2964193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portugalconfidential.com/wp-content/uploads/2013/03/Vasconcelos-A-Novia.jpg"/>
          <p:cNvPicPr>
            <a:picLocks noChangeAspect="1" noChangeArrowheads="1"/>
          </p:cNvPicPr>
          <p:nvPr/>
        </p:nvPicPr>
        <p:blipFill>
          <a:blip r:embed="rId2"/>
          <a:srcRect/>
          <a:stretch>
            <a:fillRect/>
          </a:stretch>
        </p:blipFill>
        <p:spPr bwMode="auto">
          <a:xfrm>
            <a:off x="1" y="0"/>
            <a:ext cx="3432316" cy="5143500"/>
          </a:xfrm>
          <a:prstGeom prst="rect">
            <a:avLst/>
          </a:prstGeom>
          <a:noFill/>
        </p:spPr>
      </p:pic>
      <p:pic>
        <p:nvPicPr>
          <p:cNvPr id="57350" name="Picture 6" descr="https://s-media-cache-ak0.pinimg.com/236x/8e/0f/88/8e0f88b87aea37c341174c8f8df1c0bf.jpg"/>
          <p:cNvPicPr>
            <a:picLocks noChangeAspect="1" noChangeArrowheads="1"/>
          </p:cNvPicPr>
          <p:nvPr/>
        </p:nvPicPr>
        <p:blipFill>
          <a:blip r:embed="rId3"/>
          <a:srcRect/>
          <a:stretch>
            <a:fillRect/>
          </a:stretch>
        </p:blipFill>
        <p:spPr bwMode="auto">
          <a:xfrm>
            <a:off x="5688281" y="-40079"/>
            <a:ext cx="3455719" cy="5183580"/>
          </a:xfrm>
          <a:prstGeom prst="rect">
            <a:avLst/>
          </a:prstGeom>
          <a:noFill/>
        </p:spPr>
      </p:pic>
      <p:pic>
        <p:nvPicPr>
          <p:cNvPr id="9" name="Picture 8" descr="https://s-media-cache-ak0.pinimg.com/736x/66/ea/3a/66ea3ab84eb9080f7b1f673fe4fbe1fa.jpg"/>
          <p:cNvPicPr/>
          <p:nvPr/>
        </p:nvPicPr>
        <p:blipFill>
          <a:blip r:embed="rId4"/>
          <a:srcRect l="14099" r="20619" b="6248"/>
          <a:stretch>
            <a:fillRect/>
          </a:stretch>
        </p:blipFill>
        <p:spPr bwMode="auto">
          <a:xfrm>
            <a:off x="3432317" y="2303813"/>
            <a:ext cx="2255964" cy="3158836"/>
          </a:xfrm>
          <a:prstGeom prst="rect">
            <a:avLst/>
          </a:prstGeom>
          <a:noFill/>
          <a:ln w="9525">
            <a:noFill/>
            <a:miter lim="800000"/>
            <a:headEnd/>
            <a:tailEnd/>
          </a:ln>
        </p:spPr>
      </p:pic>
    </p:spTree>
    <p:extLst>
      <p:ext uri="{BB962C8B-B14F-4D97-AF65-F5344CB8AC3E}">
        <p14:creationId xmlns:p14="http://schemas.microsoft.com/office/powerpoint/2010/main" xmlns="" val="29831411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32317" y="407766"/>
            <a:ext cx="1347652" cy="620876"/>
          </a:xfrm>
          <a:prstGeom prst="rect">
            <a:avLst/>
          </a:prstGeom>
          <a:ln>
            <a:solidFill>
              <a:schemeClr val="accent1"/>
            </a:solidFill>
          </a:ln>
        </p:spPr>
        <p:txBody>
          <a:bodyPr wrap="square">
            <a:spAutoFit/>
          </a:bodyPr>
          <a:lstStyle/>
          <a:p>
            <a:pPr>
              <a:lnSpc>
                <a:spcPct val="120000"/>
              </a:lnSpc>
            </a:pPr>
            <a:r>
              <a:rPr lang="en-US" sz="1500" b="1" dirty="0" smtClean="0">
                <a:solidFill>
                  <a:schemeClr val="accent2"/>
                </a:solidFill>
                <a:latin typeface="OCR F-Light"/>
                <a:cs typeface="OCR F-Light"/>
              </a:rPr>
              <a:t>Tampon Chandelier</a:t>
            </a:r>
            <a:endParaRPr lang="en-US" sz="1500" b="1" dirty="0" smtClean="0">
              <a:solidFill>
                <a:schemeClr val="accent2"/>
              </a:solidFill>
              <a:latin typeface="OCR F-Light"/>
              <a:cs typeface="OCR F-Light"/>
            </a:endParaRPr>
          </a:p>
        </p:txBody>
      </p:sp>
      <p:pic>
        <p:nvPicPr>
          <p:cNvPr id="57346" name="Picture 2" descr="http://portugalconfidential.com/wp-content/uploads/2013/03/Vasconcelos-A-Novia.jpg"/>
          <p:cNvPicPr>
            <a:picLocks noChangeAspect="1" noChangeArrowheads="1"/>
          </p:cNvPicPr>
          <p:nvPr/>
        </p:nvPicPr>
        <p:blipFill>
          <a:blip r:embed="rId2"/>
          <a:srcRect/>
          <a:stretch>
            <a:fillRect/>
          </a:stretch>
        </p:blipFill>
        <p:spPr bwMode="auto">
          <a:xfrm>
            <a:off x="1" y="0"/>
            <a:ext cx="3432316" cy="5143500"/>
          </a:xfrm>
          <a:prstGeom prst="rect">
            <a:avLst/>
          </a:prstGeom>
          <a:noFill/>
        </p:spPr>
      </p:pic>
      <p:pic>
        <p:nvPicPr>
          <p:cNvPr id="57350" name="Picture 6" descr="https://s-media-cache-ak0.pinimg.com/236x/8e/0f/88/8e0f88b87aea37c341174c8f8df1c0bf.jpg"/>
          <p:cNvPicPr>
            <a:picLocks noChangeAspect="1" noChangeArrowheads="1"/>
          </p:cNvPicPr>
          <p:nvPr/>
        </p:nvPicPr>
        <p:blipFill>
          <a:blip r:embed="rId3"/>
          <a:srcRect/>
          <a:stretch>
            <a:fillRect/>
          </a:stretch>
        </p:blipFill>
        <p:spPr bwMode="auto">
          <a:xfrm>
            <a:off x="5688281" y="-40079"/>
            <a:ext cx="3455719" cy="5183580"/>
          </a:xfrm>
          <a:prstGeom prst="rect">
            <a:avLst/>
          </a:prstGeom>
          <a:noFill/>
        </p:spPr>
      </p:pic>
      <p:pic>
        <p:nvPicPr>
          <p:cNvPr id="9" name="Picture 8" descr="https://s-media-cache-ak0.pinimg.com/736x/66/ea/3a/66ea3ab84eb9080f7b1f673fe4fbe1fa.jpg"/>
          <p:cNvPicPr/>
          <p:nvPr/>
        </p:nvPicPr>
        <p:blipFill>
          <a:blip r:embed="rId4"/>
          <a:srcRect l="14099" r="20619" b="6248"/>
          <a:stretch>
            <a:fillRect/>
          </a:stretch>
        </p:blipFill>
        <p:spPr bwMode="auto">
          <a:xfrm>
            <a:off x="3432317" y="2303813"/>
            <a:ext cx="2255964" cy="3158836"/>
          </a:xfrm>
          <a:prstGeom prst="rect">
            <a:avLst/>
          </a:prstGeom>
          <a:noFill/>
          <a:ln w="9525">
            <a:noFill/>
            <a:miter lim="800000"/>
            <a:headEnd/>
            <a:tailEnd/>
          </a:ln>
        </p:spPr>
      </p:pic>
      <p:sp>
        <p:nvSpPr>
          <p:cNvPr id="6" name="Left Arrow 5"/>
          <p:cNvSpPr/>
          <p:nvPr/>
        </p:nvSpPr>
        <p:spPr>
          <a:xfrm>
            <a:off x="3432317" y="0"/>
            <a:ext cx="783422" cy="39188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ight Arrow 6"/>
          <p:cNvSpPr/>
          <p:nvPr/>
        </p:nvSpPr>
        <p:spPr>
          <a:xfrm>
            <a:off x="5324788" y="546266"/>
            <a:ext cx="705287" cy="3833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4779969" y="869431"/>
            <a:ext cx="1347652" cy="1200329"/>
          </a:xfrm>
          <a:prstGeom prst="rect">
            <a:avLst/>
          </a:prstGeom>
          <a:ln>
            <a:solidFill>
              <a:schemeClr val="accent1"/>
            </a:solidFill>
          </a:ln>
        </p:spPr>
        <p:txBody>
          <a:bodyPr wrap="square">
            <a:spAutoFit/>
          </a:bodyPr>
          <a:lstStyle/>
          <a:p>
            <a:pPr>
              <a:lnSpc>
                <a:spcPct val="120000"/>
              </a:lnSpc>
            </a:pPr>
            <a:r>
              <a:rPr lang="en-US" sz="1500" b="1" dirty="0" smtClean="0">
                <a:solidFill>
                  <a:schemeClr val="accent2"/>
                </a:solidFill>
                <a:latin typeface="OCR F-Light"/>
                <a:cs typeface="OCR F-Light"/>
              </a:rPr>
              <a:t>Giant ice cream made from plastic toys.</a:t>
            </a:r>
            <a:endParaRPr lang="en-US" sz="1500" dirty="0" smtClean="0">
              <a:solidFill>
                <a:schemeClr val="accent2"/>
              </a:solidFill>
              <a:latin typeface="OCR F-Light"/>
              <a:cs typeface="OCR F-Light"/>
            </a:endParaRPr>
          </a:p>
        </p:txBody>
      </p:sp>
      <p:sp>
        <p:nvSpPr>
          <p:cNvPr id="10" name="Down Arrow 9"/>
          <p:cNvSpPr/>
          <p:nvPr/>
        </p:nvSpPr>
        <p:spPr>
          <a:xfrm>
            <a:off x="3752603" y="2303813"/>
            <a:ext cx="463137" cy="4868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p:cNvSpPr/>
          <p:nvPr/>
        </p:nvSpPr>
        <p:spPr>
          <a:xfrm>
            <a:off x="3432317" y="1103484"/>
            <a:ext cx="1347652" cy="1200329"/>
          </a:xfrm>
          <a:prstGeom prst="rect">
            <a:avLst/>
          </a:prstGeom>
          <a:ln>
            <a:solidFill>
              <a:schemeClr val="accent1"/>
            </a:solidFill>
          </a:ln>
        </p:spPr>
        <p:txBody>
          <a:bodyPr wrap="square">
            <a:spAutoFit/>
          </a:bodyPr>
          <a:lstStyle/>
          <a:p>
            <a:pPr>
              <a:lnSpc>
                <a:spcPct val="120000"/>
              </a:lnSpc>
            </a:pPr>
            <a:r>
              <a:rPr lang="en-US" sz="1500" b="1" dirty="0" smtClean="0">
                <a:solidFill>
                  <a:schemeClr val="accent2"/>
                </a:solidFill>
                <a:latin typeface="OCR F-Light"/>
                <a:cs typeface="OCR F-Light"/>
              </a:rPr>
              <a:t>Giant cup cake made from plastic toys.</a:t>
            </a:r>
            <a:endParaRPr lang="en-US" sz="1500" dirty="0" smtClean="0">
              <a:solidFill>
                <a:schemeClr val="accent2"/>
              </a:solidFill>
              <a:latin typeface="OCR F-Light"/>
              <a:cs typeface="OCR F-Light"/>
            </a:endParaRPr>
          </a:p>
        </p:txBody>
      </p:sp>
    </p:spTree>
    <p:extLst>
      <p:ext uri="{BB962C8B-B14F-4D97-AF65-F5344CB8AC3E}">
        <p14:creationId xmlns:p14="http://schemas.microsoft.com/office/powerpoint/2010/main" xmlns="" val="2983141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8125" y="2066306"/>
            <a:ext cx="6133625" cy="2437590"/>
          </a:xfrm>
          <a:prstGeom prst="rect">
            <a:avLst/>
          </a:prstGeom>
        </p:spPr>
        <p:txBody>
          <a:bodyPr wrap="square">
            <a:spAutoFit/>
          </a:bodyPr>
          <a:lstStyle/>
          <a:p>
            <a:pPr>
              <a:lnSpc>
                <a:spcPct val="120000"/>
              </a:lnSpc>
            </a:pPr>
            <a:r>
              <a:rPr lang="en-US" sz="2800" dirty="0" smtClean="0">
                <a:solidFill>
                  <a:schemeClr val="accent2"/>
                </a:solidFill>
                <a:latin typeface="OCR F-Light"/>
                <a:cs typeface="OCR F-Light"/>
              </a:rPr>
              <a:t>Rather than just making the experience an observational one, we want the shoppers to interact, have fun and create where possible.</a:t>
            </a:r>
            <a:r>
              <a:rPr lang="en-US" sz="1500" dirty="0" smtClean="0">
                <a:solidFill>
                  <a:schemeClr val="accent2"/>
                </a:solidFill>
                <a:latin typeface="OCR F-Light"/>
                <a:cs typeface="OCR F-Light"/>
              </a:rPr>
              <a:t/>
            </a:r>
            <a:br>
              <a:rPr lang="en-US" sz="1500" dirty="0" smtClean="0">
                <a:solidFill>
                  <a:schemeClr val="accent2"/>
                </a:solidFill>
                <a:latin typeface="OCR F-Light"/>
                <a:cs typeface="OCR F-Light"/>
              </a:rPr>
            </a:br>
            <a:endParaRPr lang="en-US" sz="1500" dirty="0" smtClean="0">
              <a:solidFill>
                <a:schemeClr val="accent2"/>
              </a:solidFill>
              <a:latin typeface="OCR F-Light"/>
              <a:cs typeface="OCR F-Light"/>
            </a:endParaRPr>
          </a:p>
        </p:txBody>
      </p:sp>
      <p:pic>
        <p:nvPicPr>
          <p:cNvPr id="10" name="Picture 9" descr="SHAPE 4.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70089" y="2224735"/>
            <a:ext cx="1877568" cy="2918765"/>
          </a:xfrm>
          <a:prstGeom prst="rect">
            <a:avLst/>
          </a:prstGeom>
        </p:spPr>
      </p:pic>
      <p:pic>
        <p:nvPicPr>
          <p:cNvPr id="11" name="Picture 10"/>
          <p:cNvPicPr>
            <a:picLocks noChangeAspect="1"/>
          </p:cNvPicPr>
          <p:nvPr/>
        </p:nvPicPr>
        <p:blipFill>
          <a:blip r:embed="rId3"/>
          <a:stretch>
            <a:fillRect/>
          </a:stretch>
        </p:blipFill>
        <p:spPr>
          <a:xfrm>
            <a:off x="531125" y="474681"/>
            <a:ext cx="620210" cy="620211"/>
          </a:xfrm>
          <a:prstGeom prst="rect">
            <a:avLst/>
          </a:prstGeom>
        </p:spPr>
      </p:pic>
      <p:pic>
        <p:nvPicPr>
          <p:cNvPr id="13" name="Picture 12"/>
          <p:cNvPicPr>
            <a:picLocks noChangeAspect="1"/>
          </p:cNvPicPr>
          <p:nvPr/>
        </p:nvPicPr>
        <p:blipFill>
          <a:blip r:embed="rId4"/>
          <a:stretch>
            <a:fillRect/>
          </a:stretch>
        </p:blipFill>
        <p:spPr>
          <a:xfrm>
            <a:off x="0" y="0"/>
            <a:ext cx="3275856" cy="6978208"/>
          </a:xfrm>
          <a:prstGeom prst="rect">
            <a:avLst/>
          </a:prstGeom>
        </p:spPr>
      </p:pic>
      <p:pic>
        <p:nvPicPr>
          <p:cNvPr id="14" name="Picture 13"/>
          <p:cNvPicPr>
            <a:picLocks noChangeAspect="1"/>
          </p:cNvPicPr>
          <p:nvPr/>
        </p:nvPicPr>
        <p:blipFill>
          <a:blip r:embed="rId3"/>
          <a:stretch>
            <a:fillRect/>
          </a:stretch>
        </p:blipFill>
        <p:spPr>
          <a:xfrm>
            <a:off x="683525" y="627081"/>
            <a:ext cx="620210" cy="620211"/>
          </a:xfrm>
          <a:prstGeom prst="rect">
            <a:avLst/>
          </a:prstGeom>
        </p:spPr>
      </p:pic>
      <p:sp>
        <p:nvSpPr>
          <p:cNvPr id="9" name="Rectangle 8"/>
          <p:cNvSpPr/>
          <p:nvPr/>
        </p:nvSpPr>
        <p:spPr>
          <a:xfrm>
            <a:off x="2327597" y="805184"/>
            <a:ext cx="6061686" cy="884216"/>
          </a:xfrm>
          <a:prstGeom prst="rect">
            <a:avLst/>
          </a:prstGeom>
        </p:spPr>
        <p:txBody>
          <a:bodyPr wrap="square">
            <a:spAutoFit/>
          </a:bodyPr>
          <a:lstStyle/>
          <a:p>
            <a:pPr>
              <a:lnSpc>
                <a:spcPct val="70000"/>
              </a:lnSpc>
            </a:pPr>
            <a:r>
              <a:rPr lang="en-US" sz="7200" b="1" dirty="0" smtClean="0">
                <a:ln w="38100" cmpd="sng">
                  <a:solidFill>
                    <a:schemeClr val="accent5"/>
                  </a:solidFill>
                  <a:prstDash val="solid"/>
                  <a:miter lim="800000"/>
                </a:ln>
                <a:solidFill>
                  <a:srgbClr val="66FF66"/>
                </a:solidFill>
                <a:latin typeface="OCR F-Bold OSF"/>
              </a:rPr>
              <a:t>Interactivity</a:t>
            </a:r>
            <a:endParaRPr lang="en-US" sz="7200" b="1" dirty="0" smtClean="0">
              <a:ln w="38100" cmpd="sng">
                <a:solidFill>
                  <a:schemeClr val="accent5"/>
                </a:solidFill>
                <a:prstDash val="solid"/>
                <a:miter lim="800000"/>
              </a:ln>
              <a:solidFill>
                <a:srgbClr val="66FF66"/>
              </a:solidFill>
              <a:latin typeface="OCR F-Bold OSF"/>
            </a:endParaRPr>
          </a:p>
        </p:txBody>
      </p:sp>
    </p:spTree>
    <p:extLst>
      <p:ext uri="{BB962C8B-B14F-4D97-AF65-F5344CB8AC3E}">
        <p14:creationId xmlns:p14="http://schemas.microsoft.com/office/powerpoint/2010/main" xmlns="" val="1408429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inverted-audio.com/wp-content/uploads/2010/05/felixs-machines-1-1188x550.jpg"/>
          <p:cNvPicPr>
            <a:picLocks noChangeAspect="1" noChangeArrowheads="1"/>
          </p:cNvPicPr>
          <p:nvPr/>
        </p:nvPicPr>
        <p:blipFill>
          <a:blip r:embed="rId2"/>
          <a:srcRect/>
          <a:stretch>
            <a:fillRect/>
          </a:stretch>
        </p:blipFill>
        <p:spPr bwMode="auto">
          <a:xfrm>
            <a:off x="0" y="-95250"/>
            <a:ext cx="11315700" cy="5238750"/>
          </a:xfrm>
          <a:prstGeom prst="rect">
            <a:avLst/>
          </a:prstGeom>
          <a:noFill/>
        </p:spPr>
      </p:pic>
      <p:sp>
        <p:nvSpPr>
          <p:cNvPr id="8" name="Rectangle 7"/>
          <p:cNvSpPr/>
          <p:nvPr/>
        </p:nvSpPr>
        <p:spPr>
          <a:xfrm>
            <a:off x="973778" y="3501576"/>
            <a:ext cx="8913885" cy="1641924"/>
          </a:xfrm>
          <a:prstGeom prst="rect">
            <a:avLst/>
          </a:prstGeom>
        </p:spPr>
        <p:txBody>
          <a:bodyPr wrap="square">
            <a:spAutoFit/>
          </a:bodyPr>
          <a:lstStyle/>
          <a:p>
            <a:pPr>
              <a:lnSpc>
                <a:spcPct val="70000"/>
              </a:lnSpc>
            </a:pPr>
            <a:r>
              <a:rPr lang="en-US" sz="7000" b="1" dirty="0" smtClean="0">
                <a:ln w="38100" cmpd="sng">
                  <a:solidFill>
                    <a:schemeClr val="accent5"/>
                  </a:solidFill>
                  <a:prstDash val="solid"/>
                  <a:miter lim="800000"/>
                </a:ln>
                <a:solidFill>
                  <a:srgbClr val="66FF66"/>
                </a:solidFill>
                <a:latin typeface="OCR F-Bold OSF"/>
                <a:cs typeface="OCR F-Bold OSF"/>
              </a:rPr>
              <a:t>Felix </a:t>
            </a:r>
          </a:p>
          <a:p>
            <a:pPr>
              <a:lnSpc>
                <a:spcPct val="70000"/>
              </a:lnSpc>
            </a:pPr>
            <a:r>
              <a:rPr lang="en-US" sz="7000" b="1" dirty="0" smtClean="0">
                <a:ln w="38100" cmpd="sng">
                  <a:solidFill>
                    <a:schemeClr val="accent5"/>
                  </a:solidFill>
                  <a:prstDash val="solid"/>
                  <a:miter lim="800000"/>
                </a:ln>
                <a:solidFill>
                  <a:srgbClr val="66FF66"/>
                </a:solidFill>
                <a:latin typeface="OCR F-Bold OSF"/>
                <a:cs typeface="OCR F-Bold OSF"/>
              </a:rPr>
              <a:t>Machines</a:t>
            </a:r>
            <a:endParaRPr lang="en-US" sz="7000" b="1" dirty="0">
              <a:ln w="38100" cmpd="sng">
                <a:solidFill>
                  <a:schemeClr val="accent5"/>
                </a:solidFill>
                <a:prstDash val="solid"/>
                <a:miter lim="800000"/>
              </a:ln>
              <a:solidFill>
                <a:srgbClr val="66FF66"/>
              </a:solidFill>
            </a:endParaRPr>
          </a:p>
        </p:txBody>
      </p:sp>
    </p:spTree>
    <p:extLst>
      <p:ext uri="{BB962C8B-B14F-4D97-AF65-F5344CB8AC3E}">
        <p14:creationId xmlns:p14="http://schemas.microsoft.com/office/powerpoint/2010/main" xmlns="" val="1431479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metz"/>
          <p:cNvPicPr>
            <a:picLocks noChangeAspect="1" noChangeArrowheads="1"/>
          </p:cNvPicPr>
          <p:nvPr/>
        </p:nvPicPr>
        <p:blipFill>
          <a:blip r:embed="rId2"/>
          <a:srcRect/>
          <a:stretch>
            <a:fillRect/>
          </a:stretch>
        </p:blipFill>
        <p:spPr bwMode="auto">
          <a:xfrm>
            <a:off x="0" y="-657266"/>
            <a:ext cx="9247114" cy="6172973"/>
          </a:xfrm>
          <a:prstGeom prst="rect">
            <a:avLst/>
          </a:prstGeom>
          <a:noFill/>
        </p:spPr>
      </p:pic>
      <p:sp>
        <p:nvSpPr>
          <p:cNvPr id="5" name="Rectangle 4"/>
          <p:cNvSpPr/>
          <p:nvPr/>
        </p:nvSpPr>
        <p:spPr>
          <a:xfrm>
            <a:off x="240722" y="0"/>
            <a:ext cx="4232804" cy="2554545"/>
          </a:xfrm>
          <a:prstGeom prst="rect">
            <a:avLst/>
          </a:prstGeom>
        </p:spPr>
        <p:txBody>
          <a:bodyPr wrap="square">
            <a:spAutoFit/>
          </a:bodyPr>
          <a:lstStyle/>
          <a:p>
            <a:r>
              <a:rPr lang="en-GB" sz="3200" b="1" dirty="0" smtClean="0">
                <a:solidFill>
                  <a:schemeClr val="bg1"/>
                </a:solidFill>
              </a:rPr>
              <a:t>“...aims </a:t>
            </a:r>
            <a:r>
              <a:rPr lang="en-GB" sz="3200" b="1" dirty="0" smtClean="0">
                <a:solidFill>
                  <a:schemeClr val="bg1"/>
                </a:solidFill>
              </a:rPr>
              <a:t>to build a space where artificial and dream-like environments can become a reality." </a:t>
            </a:r>
            <a:endParaRPr lang="en-GB" sz="3200" b="1" dirty="0">
              <a:solidFill>
                <a:schemeClr val="bg1"/>
              </a:solidFill>
            </a:endParaRPr>
          </a:p>
        </p:txBody>
      </p:sp>
    </p:spTree>
    <p:extLst>
      <p:ext uri="{BB962C8B-B14F-4D97-AF65-F5344CB8AC3E}">
        <p14:creationId xmlns:p14="http://schemas.microsoft.com/office/powerpoint/2010/main" xmlns="" val="1431479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descr="https://i.ytimg.com/vi/TPux_h_22mM/maxresdefault.jpg"/>
          <p:cNvPicPr>
            <a:picLocks noChangeAspect="1" noChangeArrowheads="1"/>
          </p:cNvPicPr>
          <p:nvPr/>
        </p:nvPicPr>
        <p:blipFill>
          <a:blip r:embed="rId2"/>
          <a:srcRect/>
          <a:stretch>
            <a:fillRect/>
          </a:stretch>
        </p:blipFill>
        <p:spPr bwMode="auto">
          <a:xfrm>
            <a:off x="3666562" y="0"/>
            <a:ext cx="9143999" cy="5143500"/>
          </a:xfrm>
          <a:prstGeom prst="rect">
            <a:avLst/>
          </a:prstGeom>
          <a:noFill/>
        </p:spPr>
      </p:pic>
      <p:pic>
        <p:nvPicPr>
          <p:cNvPr id="22" name="Picture 16" descr="http://assets.lfcimages.com/uploads/magazine/feb-2015/img/watch-white.png">
            <a:hlinkClick r:id="rId3"/>
          </p:cNvPr>
          <p:cNvPicPr>
            <a:picLocks noChangeAspect="1" noChangeArrowheads="1"/>
          </p:cNvPicPr>
          <p:nvPr/>
        </p:nvPicPr>
        <p:blipFill>
          <a:blip r:embed="rId4"/>
          <a:srcRect/>
          <a:stretch>
            <a:fillRect/>
          </a:stretch>
        </p:blipFill>
        <p:spPr bwMode="auto">
          <a:xfrm>
            <a:off x="7799611" y="253218"/>
            <a:ext cx="1143462" cy="1143462"/>
          </a:xfrm>
          <a:prstGeom prst="rect">
            <a:avLst/>
          </a:prstGeom>
          <a:noFill/>
        </p:spPr>
      </p:pic>
      <p:sp>
        <p:nvSpPr>
          <p:cNvPr id="17" name="Rectangle 16"/>
          <p:cNvSpPr/>
          <p:nvPr/>
        </p:nvSpPr>
        <p:spPr>
          <a:xfrm>
            <a:off x="0" y="506436"/>
            <a:ext cx="4375052" cy="4164217"/>
          </a:xfrm>
          <a:prstGeom prst="rect">
            <a:avLst/>
          </a:prstGeom>
        </p:spPr>
        <p:txBody>
          <a:bodyPr wrap="square">
            <a:spAutoFit/>
          </a:bodyPr>
          <a:lstStyle/>
          <a:p>
            <a:pPr>
              <a:lnSpc>
                <a:spcPct val="70000"/>
              </a:lnSpc>
            </a:pPr>
            <a:r>
              <a:rPr lang="en-US" sz="5400" b="1" dirty="0" smtClean="0">
                <a:ln w="38100" cmpd="sng">
                  <a:solidFill>
                    <a:schemeClr val="accent5"/>
                  </a:solidFill>
                  <a:prstDash val="solid"/>
                  <a:miter lim="800000"/>
                </a:ln>
                <a:solidFill>
                  <a:srgbClr val="66FF66"/>
                </a:solidFill>
                <a:latin typeface="OCR F-Bold OSF"/>
              </a:rPr>
              <a:t>Watch what happens when the customer becomes the conductor</a:t>
            </a:r>
          </a:p>
          <a:p>
            <a:pPr>
              <a:lnSpc>
                <a:spcPct val="70000"/>
              </a:lnSpc>
            </a:pPr>
            <a:endParaRPr lang="en-US" sz="5400" b="1" dirty="0" smtClean="0">
              <a:ln w="38100" cmpd="sng">
                <a:solidFill>
                  <a:schemeClr val="accent5"/>
                </a:solidFill>
                <a:prstDash val="solid"/>
                <a:miter lim="800000"/>
              </a:ln>
              <a:solidFill>
                <a:srgbClr val="66FF66"/>
              </a:solidFill>
              <a:latin typeface="OCR F-Bold OSF"/>
            </a:endParaRPr>
          </a:p>
        </p:txBody>
      </p:sp>
    </p:spTree>
    <p:extLst>
      <p:ext uri="{BB962C8B-B14F-4D97-AF65-F5344CB8AC3E}">
        <p14:creationId xmlns:p14="http://schemas.microsoft.com/office/powerpoint/2010/main" xmlns="" val="1408429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6447" y="1710047"/>
            <a:ext cx="6133625" cy="2585323"/>
          </a:xfrm>
          <a:prstGeom prst="rect">
            <a:avLst/>
          </a:prstGeom>
        </p:spPr>
        <p:txBody>
          <a:bodyPr wrap="square">
            <a:spAutoFit/>
          </a:bodyPr>
          <a:lstStyle/>
          <a:p>
            <a:pPr>
              <a:lnSpc>
                <a:spcPct val="120000"/>
              </a:lnSpc>
              <a:buFont typeface="Wingdings" pitchFamily="2" charset="2"/>
              <a:buChar char="v"/>
            </a:pPr>
            <a:r>
              <a:rPr lang="en-US" sz="2400" dirty="0" smtClean="0">
                <a:solidFill>
                  <a:schemeClr val="accent2"/>
                </a:solidFill>
                <a:latin typeface="OCR F-Light"/>
                <a:cs typeface="OCR F-Light"/>
              </a:rPr>
              <a:t>At this point we wanted to explore what the audio experience could be for the shoppers.</a:t>
            </a:r>
            <a:endParaRPr lang="en-US" sz="2400" dirty="0" smtClean="0">
              <a:solidFill>
                <a:schemeClr val="accent2"/>
              </a:solidFill>
              <a:latin typeface="OCR F-Light"/>
              <a:cs typeface="OCR F-Light"/>
            </a:endParaRPr>
          </a:p>
          <a:p>
            <a:pPr>
              <a:lnSpc>
                <a:spcPct val="120000"/>
              </a:lnSpc>
              <a:buFont typeface="Wingdings" pitchFamily="2" charset="2"/>
              <a:buChar char="v"/>
            </a:pPr>
            <a:r>
              <a:rPr lang="en-US" sz="2400" dirty="0" smtClean="0">
                <a:solidFill>
                  <a:schemeClr val="accent2"/>
                </a:solidFill>
                <a:latin typeface="OCR F-Light"/>
                <a:cs typeface="OCR F-Light"/>
              </a:rPr>
              <a:t>We went to back to what the audio experience used to be.</a:t>
            </a:r>
            <a:endParaRPr lang="en-US" sz="2400" dirty="0" smtClean="0">
              <a:solidFill>
                <a:schemeClr val="accent2"/>
              </a:solidFill>
              <a:latin typeface="OCR F-Light"/>
              <a:cs typeface="OCR F-Light"/>
            </a:endParaRPr>
          </a:p>
          <a:p>
            <a:pPr>
              <a:lnSpc>
                <a:spcPct val="120000"/>
              </a:lnSpc>
            </a:pPr>
            <a:endParaRPr lang="en-US" sz="1500" dirty="0" smtClean="0">
              <a:solidFill>
                <a:schemeClr val="accent2"/>
              </a:solidFill>
              <a:latin typeface="OCR F-Light"/>
              <a:cs typeface="OCR F-Light"/>
            </a:endParaRPr>
          </a:p>
        </p:txBody>
      </p:sp>
      <p:pic>
        <p:nvPicPr>
          <p:cNvPr id="10" name="Picture 9" descr="SHAPE 4.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70089" y="2224735"/>
            <a:ext cx="1877568" cy="2918765"/>
          </a:xfrm>
          <a:prstGeom prst="rect">
            <a:avLst/>
          </a:prstGeom>
        </p:spPr>
      </p:pic>
      <p:pic>
        <p:nvPicPr>
          <p:cNvPr id="11" name="Picture 10"/>
          <p:cNvPicPr>
            <a:picLocks noChangeAspect="1"/>
          </p:cNvPicPr>
          <p:nvPr/>
        </p:nvPicPr>
        <p:blipFill>
          <a:blip r:embed="rId3"/>
          <a:stretch>
            <a:fillRect/>
          </a:stretch>
        </p:blipFill>
        <p:spPr>
          <a:xfrm>
            <a:off x="531125" y="474681"/>
            <a:ext cx="620210" cy="620211"/>
          </a:xfrm>
          <a:prstGeom prst="rect">
            <a:avLst/>
          </a:prstGeom>
        </p:spPr>
      </p:pic>
      <p:pic>
        <p:nvPicPr>
          <p:cNvPr id="13" name="Picture 12"/>
          <p:cNvPicPr>
            <a:picLocks noChangeAspect="1"/>
          </p:cNvPicPr>
          <p:nvPr/>
        </p:nvPicPr>
        <p:blipFill>
          <a:blip r:embed="rId4"/>
          <a:stretch>
            <a:fillRect/>
          </a:stretch>
        </p:blipFill>
        <p:spPr>
          <a:xfrm>
            <a:off x="0" y="0"/>
            <a:ext cx="3275856" cy="6978208"/>
          </a:xfrm>
          <a:prstGeom prst="rect">
            <a:avLst/>
          </a:prstGeom>
        </p:spPr>
      </p:pic>
      <p:pic>
        <p:nvPicPr>
          <p:cNvPr id="14" name="Picture 13"/>
          <p:cNvPicPr>
            <a:picLocks noChangeAspect="1"/>
          </p:cNvPicPr>
          <p:nvPr/>
        </p:nvPicPr>
        <p:blipFill>
          <a:blip r:embed="rId3"/>
          <a:stretch>
            <a:fillRect/>
          </a:stretch>
        </p:blipFill>
        <p:spPr>
          <a:xfrm>
            <a:off x="683525" y="627081"/>
            <a:ext cx="620210" cy="620211"/>
          </a:xfrm>
          <a:prstGeom prst="rect">
            <a:avLst/>
          </a:prstGeom>
        </p:spPr>
      </p:pic>
      <p:sp>
        <p:nvSpPr>
          <p:cNvPr id="9" name="Rectangle 8"/>
          <p:cNvSpPr/>
          <p:nvPr/>
        </p:nvSpPr>
        <p:spPr>
          <a:xfrm>
            <a:off x="2539662" y="254336"/>
            <a:ext cx="6604337" cy="846386"/>
          </a:xfrm>
          <a:prstGeom prst="rect">
            <a:avLst/>
          </a:prstGeom>
        </p:spPr>
        <p:txBody>
          <a:bodyPr wrap="square">
            <a:spAutoFit/>
          </a:bodyPr>
          <a:lstStyle/>
          <a:p>
            <a:pPr>
              <a:lnSpc>
                <a:spcPct val="70000"/>
              </a:lnSpc>
            </a:pPr>
            <a:r>
              <a:rPr lang="en-US" sz="7000" b="1" dirty="0" smtClean="0">
                <a:ln w="38100" cmpd="sng">
                  <a:solidFill>
                    <a:schemeClr val="accent5"/>
                  </a:solidFill>
                  <a:prstDash val="solid"/>
                  <a:miter lim="800000"/>
                </a:ln>
                <a:solidFill>
                  <a:srgbClr val="66FF66"/>
                </a:solidFill>
                <a:latin typeface="OCR F-Bold OSF"/>
              </a:rPr>
              <a:t>ATMOSPHERE</a:t>
            </a:r>
            <a:endParaRPr lang="en-US" sz="7000" b="1" dirty="0">
              <a:ln w="38100" cmpd="sng">
                <a:solidFill>
                  <a:schemeClr val="accent5"/>
                </a:solidFill>
                <a:prstDash val="solid"/>
                <a:miter lim="800000"/>
              </a:ln>
              <a:solidFill>
                <a:srgbClr val="66FF66"/>
              </a:solidFill>
            </a:endParaRPr>
          </a:p>
        </p:txBody>
      </p:sp>
    </p:spTree>
    <p:extLst>
      <p:ext uri="{BB962C8B-B14F-4D97-AF65-F5344CB8AC3E}">
        <p14:creationId xmlns:p14="http://schemas.microsoft.com/office/powerpoint/2010/main" xmlns="" val="14084293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ytimg.com/vi/t_ZQOP23L1Y/hqdefault.jpg"/>
          <p:cNvPicPr/>
          <p:nvPr/>
        </p:nvPicPr>
        <p:blipFill>
          <a:blip r:embed="rId2"/>
          <a:srcRect t="12500" b="13521"/>
          <a:stretch>
            <a:fillRect/>
          </a:stretch>
        </p:blipFill>
        <p:spPr bwMode="auto">
          <a:xfrm>
            <a:off x="-77862" y="0"/>
            <a:ext cx="9399991" cy="5198956"/>
          </a:xfrm>
          <a:prstGeom prst="rect">
            <a:avLst/>
          </a:prstGeom>
          <a:noFill/>
          <a:ln w="9525">
            <a:noFill/>
            <a:miter lim="800000"/>
            <a:headEnd/>
            <a:tailEnd/>
          </a:ln>
        </p:spPr>
      </p:pic>
      <p:pic>
        <p:nvPicPr>
          <p:cNvPr id="95236" name="Picture 4" descr="http://www.freeiconspng.com/uploads/listen-icon-25.png">
            <a:hlinkClick r:id="rId3"/>
          </p:cNvPr>
          <p:cNvPicPr>
            <a:picLocks noChangeAspect="1" noChangeArrowheads="1"/>
          </p:cNvPicPr>
          <p:nvPr/>
        </p:nvPicPr>
        <p:blipFill>
          <a:blip r:embed="rId4"/>
          <a:srcRect/>
          <a:stretch>
            <a:fillRect/>
          </a:stretch>
        </p:blipFill>
        <p:spPr bwMode="auto">
          <a:xfrm>
            <a:off x="7078331" y="2899703"/>
            <a:ext cx="2243797" cy="2243797"/>
          </a:xfrm>
          <a:prstGeom prst="rect">
            <a:avLst/>
          </a:prstGeom>
          <a:noFill/>
        </p:spPr>
      </p:pic>
    </p:spTree>
    <p:extLst>
      <p:ext uri="{BB962C8B-B14F-4D97-AF65-F5344CB8AC3E}">
        <p14:creationId xmlns:p14="http://schemas.microsoft.com/office/powerpoint/2010/main" xmlns="" val="14084293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http://www.tru-thoughts.co.uk/images/artists/533773790-nostalgia77.jpg"/>
          <p:cNvPicPr>
            <a:picLocks noChangeAspect="1" noChangeArrowheads="1"/>
          </p:cNvPicPr>
          <p:nvPr/>
        </p:nvPicPr>
        <p:blipFill>
          <a:blip r:embed="rId2"/>
          <a:srcRect/>
          <a:stretch>
            <a:fillRect/>
          </a:stretch>
        </p:blipFill>
        <p:spPr bwMode="auto">
          <a:xfrm>
            <a:off x="0" y="0"/>
            <a:ext cx="4762500" cy="3152775"/>
          </a:xfrm>
          <a:prstGeom prst="rect">
            <a:avLst/>
          </a:prstGeom>
          <a:noFill/>
        </p:spPr>
      </p:pic>
      <p:sp>
        <p:nvSpPr>
          <p:cNvPr id="5" name="TextBox 4"/>
          <p:cNvSpPr txBox="1"/>
          <p:nvPr/>
        </p:nvSpPr>
        <p:spPr>
          <a:xfrm>
            <a:off x="5225638" y="105787"/>
            <a:ext cx="3669475" cy="1569660"/>
          </a:xfrm>
          <a:prstGeom prst="rect">
            <a:avLst/>
          </a:prstGeom>
          <a:noFill/>
        </p:spPr>
        <p:txBody>
          <a:bodyPr wrap="square" rtlCol="0">
            <a:spAutoFit/>
          </a:bodyPr>
          <a:lstStyle/>
          <a:p>
            <a:r>
              <a:rPr lang="en-GB" sz="4800" b="1" dirty="0" smtClean="0">
                <a:ln w="38100" cmpd="sng">
                  <a:solidFill>
                    <a:schemeClr val="accent5"/>
                  </a:solidFill>
                  <a:prstDash val="solid"/>
                  <a:miter lim="800000"/>
                </a:ln>
                <a:solidFill>
                  <a:srgbClr val="66FF66"/>
                </a:solidFill>
                <a:latin typeface="OCR F-Bold OSF"/>
              </a:rPr>
              <a:t>Nostalgia </a:t>
            </a:r>
            <a:r>
              <a:rPr lang="en-GB" sz="4800" b="1" dirty="0" smtClean="0">
                <a:ln w="38100" cmpd="sng">
                  <a:solidFill>
                    <a:schemeClr val="accent5"/>
                  </a:solidFill>
                  <a:prstDash val="solid"/>
                  <a:miter lim="800000"/>
                </a:ln>
                <a:solidFill>
                  <a:srgbClr val="66FF66"/>
                </a:solidFill>
                <a:latin typeface="OCR F-Bold OSF"/>
              </a:rPr>
              <a:t>77</a:t>
            </a:r>
            <a:endParaRPr lang="en-GB" sz="4800" b="1" dirty="0" smtClean="0">
              <a:ln w="38100" cmpd="sng">
                <a:solidFill>
                  <a:schemeClr val="accent5"/>
                </a:solidFill>
                <a:prstDash val="solid"/>
                <a:miter lim="800000"/>
              </a:ln>
              <a:solidFill>
                <a:srgbClr val="66FF66"/>
              </a:solidFill>
              <a:latin typeface="OCR F-Bold OSF"/>
            </a:endParaRPr>
          </a:p>
        </p:txBody>
      </p:sp>
      <p:sp>
        <p:nvSpPr>
          <p:cNvPr id="7" name="Rectangle 6"/>
          <p:cNvSpPr/>
          <p:nvPr/>
        </p:nvSpPr>
        <p:spPr>
          <a:xfrm>
            <a:off x="24245" y="3204508"/>
            <a:ext cx="9119755" cy="1938992"/>
          </a:xfrm>
          <a:prstGeom prst="rect">
            <a:avLst/>
          </a:prstGeom>
        </p:spPr>
        <p:txBody>
          <a:bodyPr wrap="square">
            <a:spAutoFit/>
          </a:bodyPr>
          <a:lstStyle/>
          <a:p>
            <a:r>
              <a:rPr lang="en-GB" sz="4000" b="1" dirty="0" smtClean="0">
                <a:ln w="38100" cmpd="sng">
                  <a:solidFill>
                    <a:schemeClr val="accent5"/>
                  </a:solidFill>
                  <a:prstDash val="solid"/>
                  <a:miter lim="800000"/>
                </a:ln>
                <a:solidFill>
                  <a:srgbClr val="66FF66"/>
                </a:solidFill>
                <a:latin typeface="OCR F-Bold OSF"/>
              </a:rPr>
              <a:t>DJ and Jazz Producer.</a:t>
            </a:r>
          </a:p>
          <a:p>
            <a:r>
              <a:rPr lang="en-GB" sz="4000" b="1" dirty="0" smtClean="0">
                <a:ln w="38100" cmpd="sng">
                  <a:solidFill>
                    <a:schemeClr val="accent5"/>
                  </a:solidFill>
                  <a:prstDash val="solid"/>
                  <a:miter lim="800000"/>
                </a:ln>
                <a:solidFill>
                  <a:srgbClr val="66FF66"/>
                </a:solidFill>
                <a:latin typeface="OCR F-Bold OSF"/>
              </a:rPr>
              <a:t>Blends tones together to give the </a:t>
            </a:r>
            <a:r>
              <a:rPr lang="en-GB" sz="4000" b="1" dirty="0" smtClean="0">
                <a:ln w="38100" cmpd="sng">
                  <a:solidFill>
                    <a:schemeClr val="accent5"/>
                  </a:solidFill>
                  <a:prstDash val="solid"/>
                  <a:miter lim="800000"/>
                </a:ln>
                <a:solidFill>
                  <a:srgbClr val="66FF66"/>
                </a:solidFill>
                <a:latin typeface="OCR F-Bold OSF"/>
              </a:rPr>
              <a:t>music </a:t>
            </a:r>
            <a:r>
              <a:rPr lang="en-GB" sz="4000" b="1" dirty="0" smtClean="0">
                <a:ln w="38100" cmpd="sng">
                  <a:solidFill>
                    <a:schemeClr val="accent5"/>
                  </a:solidFill>
                  <a:prstDash val="solid"/>
                  <a:miter lim="800000"/>
                </a:ln>
                <a:solidFill>
                  <a:srgbClr val="66FF66"/>
                </a:solidFill>
                <a:latin typeface="OCR F-Bold OSF"/>
              </a:rPr>
              <a:t>a calm but inventive tone.</a:t>
            </a:r>
            <a:endParaRPr lang="en-GB" sz="4000" dirty="0"/>
          </a:p>
        </p:txBody>
      </p:sp>
      <p:pic>
        <p:nvPicPr>
          <p:cNvPr id="14" name="Picture 4" descr="http://www.freeiconspng.com/uploads/listen-icon-25.png">
            <a:hlinkClick r:id="rId3"/>
          </p:cNvPr>
          <p:cNvPicPr>
            <a:picLocks noChangeAspect="1" noChangeArrowheads="1"/>
          </p:cNvPicPr>
          <p:nvPr/>
        </p:nvPicPr>
        <p:blipFill>
          <a:blip r:embed="rId4"/>
          <a:srcRect/>
          <a:stretch>
            <a:fillRect/>
          </a:stretch>
        </p:blipFill>
        <p:spPr bwMode="auto">
          <a:xfrm>
            <a:off x="7078331" y="1383318"/>
            <a:ext cx="2243797" cy="2243797"/>
          </a:xfrm>
          <a:prstGeom prst="rect">
            <a:avLst/>
          </a:prstGeom>
          <a:noFill/>
        </p:spPr>
      </p:pic>
    </p:spTree>
    <p:extLst>
      <p:ext uri="{BB962C8B-B14F-4D97-AF65-F5344CB8AC3E}">
        <p14:creationId xmlns:p14="http://schemas.microsoft.com/office/powerpoint/2010/main" xmlns="" val="1007917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5218" y="475013"/>
            <a:ext cx="6061686" cy="2419124"/>
          </a:xfrm>
          <a:prstGeom prst="rect">
            <a:avLst/>
          </a:prstGeom>
        </p:spPr>
        <p:txBody>
          <a:bodyPr wrap="square">
            <a:spAutoFit/>
          </a:bodyPr>
          <a:lstStyle/>
          <a:p>
            <a:pPr>
              <a:lnSpc>
                <a:spcPct val="70000"/>
              </a:lnSpc>
            </a:pPr>
            <a:r>
              <a:rPr lang="en-US" sz="7200" b="1" dirty="0" smtClean="0">
                <a:ln w="38100" cmpd="sng">
                  <a:solidFill>
                    <a:schemeClr val="accent5"/>
                  </a:solidFill>
                  <a:prstDash val="solid"/>
                  <a:miter lim="800000"/>
                </a:ln>
                <a:solidFill>
                  <a:srgbClr val="66FF66"/>
                </a:solidFill>
                <a:latin typeface="OCR F-Bold OSF"/>
              </a:rPr>
              <a:t>Then we thought why stop there?</a:t>
            </a:r>
            <a:endParaRPr lang="en-US" sz="7200" b="1" dirty="0" smtClean="0">
              <a:ln w="38100" cmpd="sng">
                <a:solidFill>
                  <a:schemeClr val="accent5"/>
                </a:solidFill>
                <a:prstDash val="solid"/>
                <a:miter lim="800000"/>
              </a:ln>
              <a:solidFill>
                <a:srgbClr val="66FF66"/>
              </a:solidFill>
              <a:latin typeface="OCR F-Bold OSF"/>
            </a:endParaRPr>
          </a:p>
        </p:txBody>
      </p:sp>
      <p:sp>
        <p:nvSpPr>
          <p:cNvPr id="6" name="Rectangle 5"/>
          <p:cNvSpPr/>
          <p:nvPr/>
        </p:nvSpPr>
        <p:spPr>
          <a:xfrm>
            <a:off x="3082314" y="2894137"/>
            <a:ext cx="6061686" cy="1849674"/>
          </a:xfrm>
          <a:prstGeom prst="rect">
            <a:avLst/>
          </a:prstGeom>
        </p:spPr>
        <p:txBody>
          <a:bodyPr wrap="square">
            <a:spAutoFit/>
          </a:bodyPr>
          <a:lstStyle/>
          <a:p>
            <a:pPr>
              <a:lnSpc>
                <a:spcPct val="70000"/>
              </a:lnSpc>
            </a:pPr>
            <a:r>
              <a:rPr lang="en-US" sz="5400" b="1" dirty="0" smtClean="0">
                <a:ln w="38100" cmpd="sng">
                  <a:solidFill>
                    <a:schemeClr val="accent5"/>
                  </a:solidFill>
                  <a:prstDash val="solid"/>
                  <a:miter lim="800000"/>
                </a:ln>
                <a:solidFill>
                  <a:srgbClr val="66FF66"/>
                </a:solidFill>
                <a:latin typeface="OCR F-Bold OSF"/>
              </a:rPr>
              <a:t>Not everyone likes the same kind of music.</a:t>
            </a:r>
            <a:endParaRPr lang="en-US" sz="5400" b="1" dirty="0" smtClean="0">
              <a:ln w="38100" cmpd="sng">
                <a:solidFill>
                  <a:schemeClr val="accent5"/>
                </a:solidFill>
                <a:prstDash val="solid"/>
                <a:miter lim="800000"/>
              </a:ln>
              <a:solidFill>
                <a:srgbClr val="66FF66"/>
              </a:solidFill>
              <a:latin typeface="OCR F-Bold OSF"/>
            </a:endParaRPr>
          </a:p>
        </p:txBody>
      </p:sp>
    </p:spTree>
    <p:extLst>
      <p:ext uri="{BB962C8B-B14F-4D97-AF65-F5344CB8AC3E}">
        <p14:creationId xmlns:p14="http://schemas.microsoft.com/office/powerpoint/2010/main" xmlns="" val="1007917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115" y="254336"/>
            <a:ext cx="8665605" cy="887872"/>
          </a:xfrm>
          <a:prstGeom prst="rect">
            <a:avLst/>
          </a:prstGeom>
        </p:spPr>
        <p:txBody>
          <a:bodyPr wrap="square">
            <a:spAutoFit/>
          </a:bodyPr>
          <a:lstStyle/>
          <a:p>
            <a:pPr>
              <a:lnSpc>
                <a:spcPct val="70000"/>
              </a:lnSpc>
            </a:pPr>
            <a:r>
              <a:rPr lang="en-US" sz="7000" b="1" dirty="0" smtClean="0">
                <a:ln w="38100" cmpd="sng">
                  <a:solidFill>
                    <a:schemeClr val="accent5"/>
                  </a:solidFill>
                  <a:prstDash val="solid"/>
                  <a:miter lim="800000"/>
                </a:ln>
                <a:solidFill>
                  <a:srgbClr val="66FF66"/>
                </a:solidFill>
                <a:latin typeface="OCR F-Bold OSF"/>
                <a:cs typeface="OCR F-Bold OSF"/>
              </a:rPr>
              <a:t>Where to begin?</a:t>
            </a:r>
            <a:endParaRPr lang="en-US" sz="7000" b="1" dirty="0">
              <a:ln w="38100" cmpd="sng">
                <a:solidFill>
                  <a:schemeClr val="accent5"/>
                </a:solidFill>
                <a:prstDash val="solid"/>
                <a:miter lim="800000"/>
              </a:ln>
              <a:solidFill>
                <a:srgbClr val="66FF66"/>
              </a:solidFill>
            </a:endParaRPr>
          </a:p>
        </p:txBody>
      </p:sp>
      <p:sp>
        <p:nvSpPr>
          <p:cNvPr id="3" name="Rectangle 2"/>
          <p:cNvSpPr/>
          <p:nvPr/>
        </p:nvSpPr>
        <p:spPr>
          <a:xfrm>
            <a:off x="230115" y="1548945"/>
            <a:ext cx="8665605" cy="2677656"/>
          </a:xfrm>
          <a:prstGeom prst="rect">
            <a:avLst/>
          </a:prstGeom>
        </p:spPr>
        <p:txBody>
          <a:bodyPr wrap="square">
            <a:spAutoFit/>
          </a:bodyPr>
          <a:lstStyle/>
          <a:p>
            <a:pPr>
              <a:lnSpc>
                <a:spcPct val="70000"/>
              </a:lnSpc>
            </a:pPr>
            <a:r>
              <a:rPr lang="en-US" sz="4800" b="1" dirty="0" smtClean="0">
                <a:ln w="38100" cmpd="sng">
                  <a:solidFill>
                    <a:schemeClr val="accent5"/>
                  </a:solidFill>
                  <a:prstDash val="solid"/>
                  <a:miter lim="800000"/>
                </a:ln>
                <a:solidFill>
                  <a:srgbClr val="66FF66"/>
                </a:solidFill>
                <a:latin typeface="OCR F-Bold OSF"/>
              </a:rPr>
              <a:t>Visibility</a:t>
            </a:r>
          </a:p>
          <a:p>
            <a:pPr>
              <a:lnSpc>
                <a:spcPct val="70000"/>
              </a:lnSpc>
            </a:pPr>
            <a:endParaRPr lang="en-US" sz="4800" b="1" dirty="0" smtClean="0">
              <a:ln w="38100" cmpd="sng">
                <a:solidFill>
                  <a:schemeClr val="accent5"/>
                </a:solidFill>
                <a:prstDash val="solid"/>
                <a:miter lim="800000"/>
              </a:ln>
              <a:solidFill>
                <a:srgbClr val="66FF66"/>
              </a:solidFill>
              <a:latin typeface="OCR F-Bold OSF"/>
              <a:cs typeface="OCR F-Bold OSF"/>
            </a:endParaRPr>
          </a:p>
          <a:p>
            <a:pPr>
              <a:lnSpc>
                <a:spcPct val="70000"/>
              </a:lnSpc>
            </a:pPr>
            <a:r>
              <a:rPr lang="en-US" sz="4800" b="1" dirty="0" smtClean="0">
                <a:ln w="38100" cmpd="sng">
                  <a:solidFill>
                    <a:schemeClr val="accent5"/>
                  </a:solidFill>
                  <a:prstDash val="solid"/>
                  <a:miter lim="800000"/>
                </a:ln>
                <a:solidFill>
                  <a:srgbClr val="66FF66"/>
                </a:solidFill>
                <a:latin typeface="OCR F-Bold OSF"/>
              </a:rPr>
              <a:t>Space</a:t>
            </a:r>
          </a:p>
          <a:p>
            <a:pPr>
              <a:lnSpc>
                <a:spcPct val="70000"/>
              </a:lnSpc>
            </a:pPr>
            <a:endParaRPr lang="en-US" sz="4800" b="1" dirty="0" smtClean="0">
              <a:ln w="38100" cmpd="sng">
                <a:solidFill>
                  <a:schemeClr val="accent5"/>
                </a:solidFill>
                <a:prstDash val="solid"/>
                <a:miter lim="800000"/>
              </a:ln>
              <a:solidFill>
                <a:srgbClr val="66FF66"/>
              </a:solidFill>
              <a:latin typeface="OCR F-Bold OSF"/>
            </a:endParaRPr>
          </a:p>
          <a:p>
            <a:pPr>
              <a:lnSpc>
                <a:spcPct val="70000"/>
              </a:lnSpc>
            </a:pPr>
            <a:r>
              <a:rPr lang="en-US" sz="4800" b="1" dirty="0" smtClean="0">
                <a:ln w="38100" cmpd="sng">
                  <a:solidFill>
                    <a:schemeClr val="accent5"/>
                  </a:solidFill>
                  <a:prstDash val="solid"/>
                  <a:miter lim="800000"/>
                </a:ln>
                <a:solidFill>
                  <a:srgbClr val="66FF66"/>
                </a:solidFill>
                <a:latin typeface="OCR F-Bold OSF"/>
              </a:rPr>
              <a:t>Atmosphere</a:t>
            </a:r>
            <a:endParaRPr lang="en-US" sz="4800" b="1" dirty="0">
              <a:ln w="38100" cmpd="sng">
                <a:solidFill>
                  <a:schemeClr val="accent5"/>
                </a:solidFill>
                <a:prstDash val="solid"/>
                <a:miter lim="800000"/>
              </a:ln>
              <a:solidFill>
                <a:srgbClr val="66FF66"/>
              </a:solidFill>
            </a:endParaRPr>
          </a:p>
        </p:txBody>
      </p:sp>
      <p:pic>
        <p:nvPicPr>
          <p:cNvPr id="58372" name="Picture 4" descr="http://www.thetimes.co.uk/tto/multimedia/archive/00532/b0d53ae0-a3df-11e3-_532808c.jpg"/>
          <p:cNvPicPr>
            <a:picLocks noChangeAspect="1" noChangeArrowheads="1"/>
          </p:cNvPicPr>
          <p:nvPr/>
        </p:nvPicPr>
        <p:blipFill>
          <a:blip r:embed="rId2"/>
          <a:srcRect/>
          <a:stretch>
            <a:fillRect/>
          </a:stretch>
        </p:blipFill>
        <p:spPr bwMode="auto">
          <a:xfrm>
            <a:off x="3245817" y="1211146"/>
            <a:ext cx="2784980" cy="1855157"/>
          </a:xfrm>
          <a:prstGeom prst="rect">
            <a:avLst/>
          </a:prstGeom>
          <a:noFill/>
        </p:spPr>
      </p:pic>
      <p:pic>
        <p:nvPicPr>
          <p:cNvPr id="58370" name="Picture 2" descr="http://www.isgplc.com/~/media/images/global/our%20work/retail/band/asda%20cheltenham%207%20band%20image.jpg?h=328&amp;la=en&amp;w=512"/>
          <p:cNvPicPr>
            <a:picLocks noChangeAspect="1" noChangeArrowheads="1"/>
          </p:cNvPicPr>
          <p:nvPr/>
        </p:nvPicPr>
        <p:blipFill>
          <a:blip r:embed="rId3"/>
          <a:srcRect/>
          <a:stretch>
            <a:fillRect/>
          </a:stretch>
        </p:blipFill>
        <p:spPr bwMode="auto">
          <a:xfrm>
            <a:off x="5310640" y="2090103"/>
            <a:ext cx="2392121" cy="1532453"/>
          </a:xfrm>
          <a:prstGeom prst="rect">
            <a:avLst/>
          </a:prstGeom>
          <a:noFill/>
        </p:spPr>
      </p:pic>
      <p:pic>
        <p:nvPicPr>
          <p:cNvPr id="58374" name="Picture 6" descr="http://43txg31p59zu3gq4le2hjo86.wpengine.netdna-cdn.com/wp-content/uploads/2013/01/Weight-Loss-Help-for-the-Supermarket-Shopper.jpg"/>
          <p:cNvPicPr>
            <a:picLocks noChangeAspect="1" noChangeArrowheads="1"/>
          </p:cNvPicPr>
          <p:nvPr/>
        </p:nvPicPr>
        <p:blipFill>
          <a:blip r:embed="rId4"/>
          <a:srcRect/>
          <a:stretch>
            <a:fillRect/>
          </a:stretch>
        </p:blipFill>
        <p:spPr bwMode="auto">
          <a:xfrm>
            <a:off x="7226395" y="3395029"/>
            <a:ext cx="1669325" cy="1663143"/>
          </a:xfrm>
          <a:prstGeom prst="rect">
            <a:avLst/>
          </a:prstGeom>
          <a:noFill/>
        </p:spPr>
      </p:pic>
    </p:spTree>
    <p:extLst>
      <p:ext uri="{BB962C8B-B14F-4D97-AF65-F5344CB8AC3E}">
        <p14:creationId xmlns:p14="http://schemas.microsoft.com/office/powerpoint/2010/main" xmlns="" val="14314793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s3.amazonaws.com/deal_engine/silent+disco+4.jpg"/>
          <p:cNvPicPr/>
          <p:nvPr/>
        </p:nvPicPr>
        <p:blipFill>
          <a:blip r:embed="rId2"/>
          <a:srcRect/>
          <a:stretch>
            <a:fillRect/>
          </a:stretch>
        </p:blipFill>
        <p:spPr bwMode="auto">
          <a:xfrm>
            <a:off x="0" y="0"/>
            <a:ext cx="3965122" cy="2013857"/>
          </a:xfrm>
          <a:prstGeom prst="rect">
            <a:avLst/>
          </a:prstGeom>
          <a:noFill/>
          <a:ln w="9525">
            <a:noFill/>
            <a:miter lim="800000"/>
            <a:headEnd/>
            <a:tailEnd/>
          </a:ln>
        </p:spPr>
      </p:pic>
      <p:pic>
        <p:nvPicPr>
          <p:cNvPr id="7" name="Picture 6" descr="https://www.timeout.com/london/shop/media/catalog/product/cache/1/image/713x/040ec09b1e35df139433887a97daa66f/s/h/shard_6.jpg"/>
          <p:cNvPicPr/>
          <p:nvPr/>
        </p:nvPicPr>
        <p:blipFill>
          <a:blip r:embed="rId3"/>
          <a:srcRect/>
          <a:stretch>
            <a:fillRect/>
          </a:stretch>
        </p:blipFill>
        <p:spPr bwMode="auto">
          <a:xfrm>
            <a:off x="5636079" y="3151414"/>
            <a:ext cx="3507921" cy="1992086"/>
          </a:xfrm>
          <a:prstGeom prst="rect">
            <a:avLst/>
          </a:prstGeom>
          <a:noFill/>
          <a:ln w="9525">
            <a:noFill/>
            <a:miter lim="800000"/>
            <a:headEnd/>
            <a:tailEnd/>
          </a:ln>
        </p:spPr>
      </p:pic>
      <p:sp>
        <p:nvSpPr>
          <p:cNvPr id="12" name="TextBox 11"/>
          <p:cNvSpPr txBox="1"/>
          <p:nvPr/>
        </p:nvSpPr>
        <p:spPr>
          <a:xfrm>
            <a:off x="4818596" y="113660"/>
            <a:ext cx="4325404" cy="2554545"/>
          </a:xfrm>
          <a:prstGeom prst="rect">
            <a:avLst/>
          </a:prstGeom>
          <a:noFill/>
        </p:spPr>
        <p:txBody>
          <a:bodyPr wrap="square" rtlCol="0">
            <a:spAutoFit/>
          </a:bodyPr>
          <a:lstStyle/>
          <a:p>
            <a:r>
              <a:rPr lang="en-GB" sz="3200" dirty="0" smtClean="0">
                <a:solidFill>
                  <a:srgbClr val="00FF00"/>
                </a:solidFill>
              </a:rPr>
              <a:t>Let people choose their own station on borrowed headphones at the beginning of the shop.</a:t>
            </a:r>
            <a:endParaRPr lang="en-GB" sz="3200" dirty="0">
              <a:solidFill>
                <a:srgbClr val="00FF00"/>
              </a:solidFill>
            </a:endParaRPr>
          </a:p>
        </p:txBody>
      </p:sp>
      <p:sp>
        <p:nvSpPr>
          <p:cNvPr id="14" name="Rectangle 13"/>
          <p:cNvSpPr/>
          <p:nvPr/>
        </p:nvSpPr>
        <p:spPr>
          <a:xfrm>
            <a:off x="154380" y="2329651"/>
            <a:ext cx="4862945" cy="2554545"/>
          </a:xfrm>
          <a:prstGeom prst="rect">
            <a:avLst/>
          </a:prstGeom>
        </p:spPr>
        <p:txBody>
          <a:bodyPr wrap="square">
            <a:spAutoFit/>
          </a:bodyPr>
          <a:lstStyle/>
          <a:p>
            <a:r>
              <a:rPr lang="en-GB" sz="3200" dirty="0" smtClean="0">
                <a:solidFill>
                  <a:srgbClr val="00FF00"/>
                </a:solidFill>
              </a:rPr>
              <a:t>Set an area for people to dance to this music at the end of their shop. </a:t>
            </a:r>
            <a:r>
              <a:rPr lang="en-GB" sz="3200" dirty="0" smtClean="0">
                <a:solidFill>
                  <a:srgbClr val="00FF00"/>
                </a:solidFill>
              </a:rPr>
              <a:t>A range of channels </a:t>
            </a:r>
            <a:r>
              <a:rPr lang="en-GB" sz="3200" dirty="0" smtClean="0">
                <a:solidFill>
                  <a:srgbClr val="00FF00"/>
                </a:solidFill>
              </a:rPr>
              <a:t>will be there to cater for a range of tastes. </a:t>
            </a:r>
            <a:endParaRPr lang="en-GB" sz="3200" dirty="0">
              <a:solidFill>
                <a:srgbClr val="00FF00"/>
              </a:solidFill>
            </a:endParaRPr>
          </a:p>
        </p:txBody>
      </p:sp>
    </p:spTree>
    <p:extLst>
      <p:ext uri="{BB962C8B-B14F-4D97-AF65-F5344CB8AC3E}">
        <p14:creationId xmlns:p14="http://schemas.microsoft.com/office/powerpoint/2010/main" xmlns="" val="10079175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04.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347614"/>
            <a:ext cx="3075999" cy="3816424"/>
          </a:xfrm>
          <a:prstGeom prst="rect">
            <a:avLst/>
          </a:prstGeom>
        </p:spPr>
      </p:pic>
      <p:pic>
        <p:nvPicPr>
          <p:cNvPr id="2050" name="Picture 2" descr="http://il5.picdn.net/shutterstock/videos/14520919/thumb/1.jpg"/>
          <p:cNvPicPr>
            <a:picLocks noChangeAspect="1" noChangeArrowheads="1"/>
          </p:cNvPicPr>
          <p:nvPr/>
        </p:nvPicPr>
        <p:blipFill>
          <a:blip r:embed="rId3"/>
          <a:srcRect/>
          <a:stretch>
            <a:fillRect/>
          </a:stretch>
        </p:blipFill>
        <p:spPr bwMode="auto">
          <a:xfrm>
            <a:off x="0" y="10428"/>
            <a:ext cx="9147658" cy="5153610"/>
          </a:xfrm>
          <a:prstGeom prst="rect">
            <a:avLst/>
          </a:prstGeom>
          <a:noFill/>
        </p:spPr>
      </p:pic>
      <p:sp>
        <p:nvSpPr>
          <p:cNvPr id="3" name="Rectangle 2"/>
          <p:cNvSpPr/>
          <p:nvPr/>
        </p:nvSpPr>
        <p:spPr>
          <a:xfrm>
            <a:off x="2467724" y="3489201"/>
            <a:ext cx="5547127" cy="1641924"/>
          </a:xfrm>
          <a:prstGeom prst="rect">
            <a:avLst/>
          </a:prstGeom>
        </p:spPr>
        <p:txBody>
          <a:bodyPr wrap="square">
            <a:spAutoFit/>
          </a:bodyPr>
          <a:lstStyle/>
          <a:p>
            <a:pPr>
              <a:lnSpc>
                <a:spcPct val="70000"/>
              </a:lnSpc>
            </a:pPr>
            <a:r>
              <a:rPr lang="en-US" sz="7000" b="1" dirty="0" smtClean="0">
                <a:ln w="38100" cmpd="sng">
                  <a:solidFill>
                    <a:schemeClr val="accent5"/>
                  </a:solidFill>
                  <a:prstDash val="solid"/>
                  <a:miter lim="800000"/>
                </a:ln>
                <a:noFill/>
                <a:latin typeface="OCR F-Bold OSF"/>
                <a:cs typeface="OCR F-Bold OSF"/>
              </a:rPr>
              <a:t>The Skies the Limit</a:t>
            </a:r>
            <a:endParaRPr lang="en-US" sz="7000" b="1" dirty="0">
              <a:ln w="38100" cmpd="sng">
                <a:solidFill>
                  <a:schemeClr val="accent5"/>
                </a:solidFill>
                <a:prstDash val="solid"/>
                <a:miter lim="800000"/>
              </a:ln>
              <a:noFill/>
            </a:endParaRPr>
          </a:p>
        </p:txBody>
      </p:sp>
      <p:pic>
        <p:nvPicPr>
          <p:cNvPr id="10" name="Picture 9" descr="SHAPE 4.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270089" y="2224735"/>
            <a:ext cx="1877568" cy="2918765"/>
          </a:xfrm>
          <a:prstGeom prst="rect">
            <a:avLst/>
          </a:prstGeom>
        </p:spPr>
      </p:pic>
      <p:pic>
        <p:nvPicPr>
          <p:cNvPr id="8" name="Picture 7"/>
          <p:cNvPicPr>
            <a:picLocks noChangeAspect="1"/>
          </p:cNvPicPr>
          <p:nvPr/>
        </p:nvPicPr>
        <p:blipFill>
          <a:blip r:embed="rId5"/>
          <a:stretch>
            <a:fillRect/>
          </a:stretch>
        </p:blipFill>
        <p:spPr>
          <a:xfrm>
            <a:off x="701661" y="359426"/>
            <a:ext cx="988186" cy="988188"/>
          </a:xfrm>
          <a:prstGeom prst="rect">
            <a:avLst/>
          </a:prstGeom>
        </p:spPr>
      </p:pic>
      <p:sp>
        <p:nvSpPr>
          <p:cNvPr id="4" name="Rectangle 3"/>
          <p:cNvSpPr/>
          <p:nvPr/>
        </p:nvSpPr>
        <p:spPr>
          <a:xfrm>
            <a:off x="1811368" y="669189"/>
            <a:ext cx="7332632" cy="2142125"/>
          </a:xfrm>
          <a:prstGeom prst="rect">
            <a:avLst/>
          </a:prstGeom>
        </p:spPr>
        <p:txBody>
          <a:bodyPr wrap="square">
            <a:spAutoFit/>
          </a:bodyPr>
          <a:lstStyle/>
          <a:p>
            <a:pPr>
              <a:lnSpc>
                <a:spcPct val="120000"/>
              </a:lnSpc>
            </a:pPr>
            <a:r>
              <a:rPr lang="en-US" sz="2400" dirty="0" smtClean="0">
                <a:solidFill>
                  <a:schemeClr val="accent3"/>
                </a:solidFill>
                <a:latin typeface="OCR F-Light"/>
                <a:cs typeface="OCR F-Light"/>
              </a:rPr>
              <a:t>An incredible day of kite flying spectacles, </a:t>
            </a:r>
            <a:r>
              <a:rPr lang="en-US" sz="2400" dirty="0" smtClean="0">
                <a:solidFill>
                  <a:schemeClr val="accent3"/>
                </a:solidFill>
                <a:latin typeface="OCR F-Light"/>
                <a:cs typeface="OCR F-Light"/>
              </a:rPr>
              <a:t>family fun where everyone’s efforts are celebrated on the same level as exceptional art and culture with </a:t>
            </a:r>
            <a:r>
              <a:rPr lang="en-US" sz="2400" dirty="0" smtClean="0">
                <a:solidFill>
                  <a:schemeClr val="accent3"/>
                </a:solidFill>
                <a:latin typeface="OCR F-Light"/>
                <a:cs typeface="OCR F-Light"/>
              </a:rPr>
              <a:t>competitions in all categories.</a:t>
            </a:r>
            <a:endParaRPr lang="en-US" sz="2400" dirty="0" smtClean="0">
              <a:solidFill>
                <a:schemeClr val="accent3"/>
              </a:solidFill>
              <a:latin typeface="OCR F-Light"/>
              <a:cs typeface="OCR F-Light"/>
            </a:endParaRPr>
          </a:p>
          <a:p>
            <a:pPr>
              <a:lnSpc>
                <a:spcPct val="120000"/>
              </a:lnSpc>
            </a:pPr>
            <a:endParaRPr lang="en-US" sz="1500" dirty="0" smtClean="0">
              <a:solidFill>
                <a:schemeClr val="accent3"/>
              </a:solidFill>
              <a:latin typeface="OCR F-Light"/>
              <a:cs typeface="OCR F-Light"/>
            </a:endParaRPr>
          </a:p>
        </p:txBody>
      </p:sp>
      <p:sp>
        <p:nvSpPr>
          <p:cNvPr id="5" name="Rectangle 4"/>
          <p:cNvSpPr/>
          <p:nvPr/>
        </p:nvSpPr>
        <p:spPr>
          <a:xfrm>
            <a:off x="1811368" y="202138"/>
            <a:ext cx="6319294" cy="467051"/>
          </a:xfrm>
          <a:prstGeom prst="rect">
            <a:avLst/>
          </a:prstGeom>
        </p:spPr>
        <p:txBody>
          <a:bodyPr wrap="square">
            <a:spAutoFit/>
          </a:bodyPr>
          <a:lstStyle/>
          <a:p>
            <a:pPr>
              <a:lnSpc>
                <a:spcPct val="110000"/>
              </a:lnSpc>
            </a:pPr>
            <a:r>
              <a:rPr lang="en-US" sz="2400" b="1" dirty="0" smtClean="0">
                <a:solidFill>
                  <a:schemeClr val="accent3"/>
                </a:solidFill>
                <a:latin typeface="OCR F-Light"/>
                <a:cs typeface="OCR F-Light"/>
              </a:rPr>
              <a:t>Kite Festival</a:t>
            </a:r>
            <a:endParaRPr lang="en-US" sz="2400" b="1" dirty="0">
              <a:solidFill>
                <a:schemeClr val="accent3"/>
              </a:solidFill>
              <a:latin typeface="OCR F-Light"/>
              <a:cs typeface="OCR F-Light"/>
            </a:endParaRPr>
          </a:p>
        </p:txBody>
      </p:sp>
    </p:spTree>
    <p:extLst>
      <p:ext uri="{BB962C8B-B14F-4D97-AF65-F5344CB8AC3E}">
        <p14:creationId xmlns:p14="http://schemas.microsoft.com/office/powerpoint/2010/main" xmlns="" val="35813288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tasteforlife.com/sites/default/files/styles/desktop/public/field/image/active%20kids.png?itok=qGnwjucX"/>
          <p:cNvPicPr>
            <a:picLocks noChangeAspect="1" noChangeArrowheads="1"/>
          </p:cNvPicPr>
          <p:nvPr/>
        </p:nvPicPr>
        <p:blipFill>
          <a:blip r:embed="rId2"/>
          <a:srcRect l="34874"/>
          <a:stretch>
            <a:fillRect/>
          </a:stretch>
        </p:blipFill>
        <p:spPr bwMode="auto">
          <a:xfrm>
            <a:off x="2954216" y="1"/>
            <a:ext cx="6716190" cy="5143500"/>
          </a:xfrm>
          <a:prstGeom prst="rect">
            <a:avLst/>
          </a:prstGeom>
          <a:noFill/>
        </p:spPr>
      </p:pic>
      <p:sp>
        <p:nvSpPr>
          <p:cNvPr id="7" name="Rectangle 6"/>
          <p:cNvSpPr/>
          <p:nvPr/>
        </p:nvSpPr>
        <p:spPr>
          <a:xfrm>
            <a:off x="0" y="1"/>
            <a:ext cx="2954216" cy="5078313"/>
          </a:xfrm>
          <a:prstGeom prst="rect">
            <a:avLst/>
          </a:prstGeom>
        </p:spPr>
        <p:txBody>
          <a:bodyPr wrap="square">
            <a:spAutoFit/>
          </a:bodyPr>
          <a:lstStyle/>
          <a:p>
            <a:pPr lvl="0" defTabSz="914400" fontAlgn="base">
              <a:spcBef>
                <a:spcPct val="0"/>
              </a:spcBef>
              <a:spcAft>
                <a:spcPct val="0"/>
              </a:spcAft>
            </a:pPr>
            <a:r>
              <a:rPr lang="en-GB" b="1" dirty="0" smtClean="0">
                <a:latin typeface="Calibri" pitchFamily="34" charset="0"/>
                <a:ea typeface="Calibri" pitchFamily="34" charset="0"/>
                <a:cs typeface="Times New Roman" pitchFamily="18" charset="0"/>
              </a:rPr>
              <a:t>Primary Schools</a:t>
            </a:r>
          </a:p>
          <a:p>
            <a:pPr lvl="0" defTabSz="914400" fontAlgn="base">
              <a:spcBef>
                <a:spcPct val="0"/>
              </a:spcBef>
              <a:spcAft>
                <a:spcPct val="0"/>
              </a:spcAft>
            </a:pPr>
            <a:endParaRPr lang="en-GB" dirty="0" smtClean="0">
              <a:latin typeface="Calibri" pitchFamily="34" charset="0"/>
              <a:ea typeface="Calibri" pitchFamily="34" charset="0"/>
              <a:cs typeface="Times New Roman" pitchFamily="18" charset="0"/>
            </a:endParaRPr>
          </a:p>
          <a:p>
            <a:pPr lvl="0" defTabSz="914400" fontAlgn="base">
              <a:spcBef>
                <a:spcPct val="0"/>
              </a:spcBef>
              <a:spcAft>
                <a:spcPct val="0"/>
              </a:spcAft>
              <a:buFont typeface="Wingdings" pitchFamily="2" charset="2"/>
              <a:buChar char="v"/>
            </a:pPr>
            <a:r>
              <a:rPr lang="en-GB" dirty="0" smtClean="0">
                <a:latin typeface="Calibri" pitchFamily="34" charset="0"/>
                <a:ea typeface="Calibri" pitchFamily="34" charset="0"/>
                <a:cs typeface="Times New Roman" pitchFamily="18" charset="0"/>
              </a:rPr>
              <a:t>The </a:t>
            </a:r>
            <a:r>
              <a:rPr lang="en-GB" dirty="0" smtClean="0">
                <a:latin typeface="Calibri" pitchFamily="34" charset="0"/>
                <a:ea typeface="Calibri" pitchFamily="34" charset="0"/>
                <a:cs typeface="Times New Roman" pitchFamily="18" charset="0"/>
              </a:rPr>
              <a:t>Hull2017 Education team would work with schools to deliver education packs and </a:t>
            </a:r>
            <a:r>
              <a:rPr lang="en-GB" dirty="0" smtClean="0">
                <a:latin typeface="Calibri" pitchFamily="34" charset="0"/>
                <a:ea typeface="Calibri" pitchFamily="34" charset="0"/>
                <a:cs typeface="Times New Roman" pitchFamily="18" charset="0"/>
              </a:rPr>
              <a:t>let them collaborate </a:t>
            </a:r>
            <a:r>
              <a:rPr lang="en-GB" dirty="0" smtClean="0">
                <a:latin typeface="Calibri" pitchFamily="34" charset="0"/>
                <a:ea typeface="Calibri" pitchFamily="34" charset="0"/>
                <a:cs typeface="Times New Roman" pitchFamily="18" charset="0"/>
              </a:rPr>
              <a:t>with kite making </a:t>
            </a:r>
            <a:r>
              <a:rPr lang="en-GB" dirty="0" smtClean="0">
                <a:latin typeface="Calibri" pitchFamily="34" charset="0"/>
                <a:ea typeface="Calibri" pitchFamily="34" charset="0"/>
                <a:cs typeface="Times New Roman" pitchFamily="18" charset="0"/>
              </a:rPr>
              <a:t>specialists to </a:t>
            </a:r>
            <a:r>
              <a:rPr lang="en-GB" dirty="0" smtClean="0">
                <a:latin typeface="Calibri" pitchFamily="34" charset="0"/>
                <a:ea typeface="Calibri" pitchFamily="34" charset="0"/>
                <a:cs typeface="Times New Roman" pitchFamily="18" charset="0"/>
              </a:rPr>
              <a:t>ensure kites are able to soar through the </a:t>
            </a:r>
            <a:r>
              <a:rPr lang="en-GB" dirty="0" smtClean="0">
                <a:latin typeface="Calibri" pitchFamily="34" charset="0"/>
                <a:ea typeface="Calibri" pitchFamily="34" charset="0"/>
                <a:cs typeface="Times New Roman" pitchFamily="18" charset="0"/>
              </a:rPr>
              <a:t>skies. </a:t>
            </a:r>
          </a:p>
          <a:p>
            <a:pPr lvl="0" defTabSz="914400" fontAlgn="base">
              <a:spcBef>
                <a:spcPct val="0"/>
              </a:spcBef>
              <a:spcAft>
                <a:spcPct val="0"/>
              </a:spcAft>
              <a:buFont typeface="Wingdings" pitchFamily="2" charset="2"/>
              <a:buChar char="v"/>
            </a:pPr>
            <a:r>
              <a:rPr lang="en-GB" dirty="0" smtClean="0">
                <a:latin typeface="Calibri" pitchFamily="34" charset="0"/>
                <a:ea typeface="Calibri" pitchFamily="34" charset="0"/>
                <a:cs typeface="Times New Roman" pitchFamily="18" charset="0"/>
              </a:rPr>
              <a:t>Artists </a:t>
            </a:r>
            <a:r>
              <a:rPr lang="en-GB" dirty="0" smtClean="0">
                <a:latin typeface="Calibri" pitchFamily="34" charset="0"/>
                <a:ea typeface="Calibri" pitchFamily="34" charset="0"/>
                <a:cs typeface="Times New Roman" pitchFamily="18" charset="0"/>
              </a:rPr>
              <a:t>to use a range of techniques to help the classes design their kites. </a:t>
            </a:r>
            <a:endParaRPr lang="en-GB" dirty="0" smtClean="0">
              <a:latin typeface="Calibri" pitchFamily="34" charset="0"/>
              <a:ea typeface="Calibri" pitchFamily="34" charset="0"/>
              <a:cs typeface="Times New Roman" pitchFamily="18" charset="0"/>
            </a:endParaRPr>
          </a:p>
          <a:p>
            <a:pPr lvl="0" defTabSz="914400" fontAlgn="base">
              <a:spcBef>
                <a:spcPct val="0"/>
              </a:spcBef>
              <a:spcAft>
                <a:spcPct val="0"/>
              </a:spcAft>
            </a:pPr>
            <a:r>
              <a:rPr lang="en-GB" dirty="0" smtClean="0">
                <a:latin typeface="Calibri" pitchFamily="34" charset="0"/>
                <a:ea typeface="Calibri" pitchFamily="34" charset="0"/>
                <a:cs typeface="Times New Roman" pitchFamily="18" charset="0"/>
              </a:rPr>
              <a:t>Science </a:t>
            </a:r>
            <a:r>
              <a:rPr lang="en-GB" dirty="0" smtClean="0">
                <a:latin typeface="Calibri" pitchFamily="34" charset="0"/>
                <a:ea typeface="Calibri" pitchFamily="34" charset="0"/>
                <a:cs typeface="Times New Roman" pitchFamily="18" charset="0"/>
              </a:rPr>
              <a:t>will play a role to demonstrate how kites manage to stay in the air and will influence the kite designing process. </a:t>
            </a:r>
            <a:endParaRPr lang="en-GB" dirty="0" smtClean="0">
              <a:latin typeface="Calibri" pitchFamily="34" charset="0"/>
              <a:ea typeface="Calibri" pitchFamily="34" charset="0"/>
              <a:cs typeface="Times New Roman" pitchFamily="18" charset="0"/>
            </a:endParaRPr>
          </a:p>
        </p:txBody>
      </p:sp>
    </p:spTree>
    <p:extLst>
      <p:ext uri="{BB962C8B-B14F-4D97-AF65-F5344CB8AC3E}">
        <p14:creationId xmlns:p14="http://schemas.microsoft.com/office/powerpoint/2010/main" xmlns="" val="38623166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18128" y="211015"/>
            <a:ext cx="3225872" cy="4524315"/>
          </a:xfrm>
          <a:prstGeom prst="rect">
            <a:avLst/>
          </a:prstGeom>
        </p:spPr>
        <p:txBody>
          <a:bodyPr wrap="square">
            <a:spAutoFit/>
          </a:bodyPr>
          <a:lstStyle/>
          <a:p>
            <a:r>
              <a:rPr lang="en-GB" b="1" dirty="0" smtClean="0"/>
              <a:t>Secondary Schools/Academies</a:t>
            </a:r>
          </a:p>
          <a:p>
            <a:endParaRPr lang="en-GB" dirty="0" smtClean="0"/>
          </a:p>
          <a:p>
            <a:pPr>
              <a:buFont typeface="Wingdings" pitchFamily="2" charset="2"/>
              <a:buChar char="v"/>
            </a:pPr>
            <a:r>
              <a:rPr lang="en-GB" dirty="0" smtClean="0"/>
              <a:t>Match </a:t>
            </a:r>
            <a:r>
              <a:rPr lang="en-GB" dirty="0" smtClean="0"/>
              <a:t>them up with a musician and a kite flying specialist who would choreograph a flight with them</a:t>
            </a:r>
            <a:r>
              <a:rPr lang="en-GB" dirty="0" smtClean="0"/>
              <a:t>.</a:t>
            </a:r>
          </a:p>
          <a:p>
            <a:r>
              <a:rPr lang="en-GB" dirty="0" smtClean="0"/>
              <a:t> </a:t>
            </a:r>
          </a:p>
          <a:p>
            <a:pPr>
              <a:buFont typeface="Wingdings" pitchFamily="2" charset="2"/>
              <a:buChar char="v"/>
            </a:pPr>
            <a:r>
              <a:rPr lang="en-GB" dirty="0" smtClean="0"/>
              <a:t>All </a:t>
            </a:r>
            <a:r>
              <a:rPr lang="en-GB" dirty="0" smtClean="0"/>
              <a:t>would be collaborating, to bring the music and the flight together. </a:t>
            </a:r>
            <a:endParaRPr lang="en-GB" dirty="0" smtClean="0"/>
          </a:p>
          <a:p>
            <a:endParaRPr lang="en-GB" dirty="0" smtClean="0"/>
          </a:p>
          <a:p>
            <a:pPr>
              <a:buFont typeface="Wingdings" pitchFamily="2" charset="2"/>
              <a:buChar char="v"/>
            </a:pPr>
            <a:r>
              <a:rPr lang="en-GB" dirty="0" smtClean="0"/>
              <a:t>We </a:t>
            </a:r>
            <a:r>
              <a:rPr lang="en-GB" dirty="0" smtClean="0"/>
              <a:t>would work with partners such as the Hull Music Services, The </a:t>
            </a:r>
            <a:r>
              <a:rPr lang="en-GB" dirty="0" err="1" smtClean="0"/>
              <a:t>Sesh</a:t>
            </a:r>
            <a:r>
              <a:rPr lang="en-GB" dirty="0" smtClean="0"/>
              <a:t> and PRS to find the right musicians and composers to work with the groups.</a:t>
            </a:r>
            <a:endParaRPr lang="en-GB" dirty="0"/>
          </a:p>
        </p:txBody>
      </p:sp>
      <p:pic>
        <p:nvPicPr>
          <p:cNvPr id="4" name="Picture 3" descr="http://listtoday.org/wallpaper/2015/12/classical-music-18-cool-wallpaper.jpg"/>
          <p:cNvPicPr/>
          <p:nvPr/>
        </p:nvPicPr>
        <p:blipFill>
          <a:blip r:embed="rId2"/>
          <a:srcRect/>
          <a:stretch>
            <a:fillRect/>
          </a:stretch>
        </p:blipFill>
        <p:spPr bwMode="auto">
          <a:xfrm>
            <a:off x="-1809784" y="0"/>
            <a:ext cx="7727912" cy="5143500"/>
          </a:xfrm>
          <a:prstGeom prst="rect">
            <a:avLst/>
          </a:prstGeom>
          <a:noFill/>
          <a:ln w="9525">
            <a:noFill/>
            <a:miter lim="800000"/>
            <a:headEnd/>
            <a:tailEnd/>
          </a:ln>
        </p:spPr>
      </p:pic>
      <p:sp>
        <p:nvSpPr>
          <p:cNvPr id="5" name="TextBox 4"/>
          <p:cNvSpPr txBox="1"/>
          <p:nvPr/>
        </p:nvSpPr>
        <p:spPr>
          <a:xfrm>
            <a:off x="576775" y="211015"/>
            <a:ext cx="5341353" cy="369332"/>
          </a:xfrm>
          <a:prstGeom prst="rect">
            <a:avLst/>
          </a:prstGeom>
          <a:noFill/>
        </p:spPr>
        <p:txBody>
          <a:bodyPr wrap="square" rtlCol="0">
            <a:spAutoFit/>
          </a:bodyPr>
          <a:lstStyle/>
          <a:p>
            <a:r>
              <a:rPr lang="en-GB" dirty="0" smtClean="0"/>
              <a:t>Secondary Schools</a:t>
            </a:r>
            <a:endParaRPr lang="en-GB" dirty="0"/>
          </a:p>
        </p:txBody>
      </p:sp>
    </p:spTree>
    <p:extLst>
      <p:ext uri="{BB962C8B-B14F-4D97-AF65-F5344CB8AC3E}">
        <p14:creationId xmlns:p14="http://schemas.microsoft.com/office/powerpoint/2010/main" xmlns="" val="38623166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104449" name="Picture 55" descr="http://www.thegoodlifefrance.com/wp-content/uploads/2013/05/Black-Bunnies-cmp.jpg"/>
          <p:cNvPicPr>
            <a:picLocks noChangeAspect="1" noChangeArrowheads="1"/>
          </p:cNvPicPr>
          <p:nvPr/>
        </p:nvPicPr>
        <p:blipFill>
          <a:blip r:embed="rId2"/>
          <a:srcRect/>
          <a:stretch>
            <a:fillRect/>
          </a:stretch>
        </p:blipFill>
        <p:spPr bwMode="auto">
          <a:xfrm>
            <a:off x="2767357" y="0"/>
            <a:ext cx="6967486" cy="5143500"/>
          </a:xfrm>
          <a:prstGeom prst="rect">
            <a:avLst/>
          </a:prstGeom>
          <a:noFill/>
        </p:spPr>
      </p:pic>
      <p:sp>
        <p:nvSpPr>
          <p:cNvPr id="104451" name="Rectangle 3"/>
          <p:cNvSpPr>
            <a:spLocks noChangeArrowheads="1"/>
          </p:cNvSpPr>
          <p:nvPr/>
        </p:nvSpPr>
        <p:spPr bwMode="auto">
          <a:xfrm>
            <a:off x="-1" y="1"/>
            <a:ext cx="2767357" cy="50475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kumimoji="0" lang="en-GB"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Professional Displays:</a:t>
            </a:r>
          </a:p>
          <a:p>
            <a:pPr defTabSz="914400" fontAlgn="base">
              <a:spcBef>
                <a:spcPct val="0"/>
              </a:spcBef>
              <a:spcAft>
                <a:spcPct val="0"/>
              </a:spcAft>
            </a:pPr>
            <a:endParaRPr kumimoji="0" lang="en-GB"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defTabSz="914400" fontAlgn="base">
              <a:spcBef>
                <a:spcPct val="0"/>
              </a:spcBef>
              <a:spcAft>
                <a:spcPct val="0"/>
              </a:spcAft>
            </a:pPr>
            <a:r>
              <a:rPr lang="en-GB" sz="1600" dirty="0" smtClean="0"/>
              <a:t>We </a:t>
            </a:r>
            <a:r>
              <a:rPr lang="en-GB" sz="1600" dirty="0" smtClean="0"/>
              <a:t>will also feature professional displays from teams like The Scratch Bunnies </a:t>
            </a:r>
            <a:r>
              <a:rPr lang="en-GB" sz="1600" dirty="0" smtClean="0"/>
              <a:t> </a:t>
            </a:r>
            <a:r>
              <a:rPr lang="en-GB" sz="1600" dirty="0" smtClean="0"/>
              <a:t>who are current Biennial World Team Champions. We’d ask them to judge and give hints, tips and advice on how to make those displays even more jaw dropping. With all the teams in the, in the morning, they’ll meet all the schools we have been participating with to fly their kites and give them some last minute tips.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smtClean="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smtClean="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4464" name="Picture 16" descr="http://assets.lfcimages.com/uploads/magazine/feb-2015/img/watch-white.png">
            <a:hlinkClick r:id="rId3"/>
          </p:cNvPr>
          <p:cNvPicPr>
            <a:picLocks noChangeAspect="1" noChangeArrowheads="1"/>
          </p:cNvPicPr>
          <p:nvPr/>
        </p:nvPicPr>
        <p:blipFill>
          <a:blip r:embed="rId4"/>
          <a:srcRect/>
          <a:stretch>
            <a:fillRect/>
          </a:stretch>
        </p:blipFill>
        <p:spPr bwMode="auto">
          <a:xfrm>
            <a:off x="1623895" y="4000038"/>
            <a:ext cx="1143462" cy="1143462"/>
          </a:xfrm>
          <a:prstGeom prst="rect">
            <a:avLst/>
          </a:prstGeom>
          <a:noFill/>
        </p:spPr>
      </p:pic>
    </p:spTree>
    <p:extLst>
      <p:ext uri="{BB962C8B-B14F-4D97-AF65-F5344CB8AC3E}">
        <p14:creationId xmlns:p14="http://schemas.microsoft.com/office/powerpoint/2010/main" xmlns="" val="38623166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04451" name="Rectangle 3"/>
          <p:cNvSpPr>
            <a:spLocks noChangeArrowheads="1"/>
          </p:cNvSpPr>
          <p:nvPr/>
        </p:nvSpPr>
        <p:spPr bwMode="auto">
          <a:xfrm>
            <a:off x="-1" y="1"/>
            <a:ext cx="2767357" cy="572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kumimoji="0" lang="en-GB"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Competitions</a:t>
            </a:r>
          </a:p>
          <a:p>
            <a:pPr defTabSz="914400" fontAlgn="base">
              <a:spcBef>
                <a:spcPct val="0"/>
              </a:spcBef>
              <a:spcAft>
                <a:spcPct val="0"/>
              </a:spcAft>
            </a:pPr>
            <a:endParaRPr kumimoji="0" lang="en-GB"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r>
              <a:rPr lang="en-GB" sz="2000" dirty="0" smtClean="0"/>
              <a:t>There’ll be several competition categories including best choreography, featuring moves that can be seen here. There’ll also be best designed kite in several categories going through the age ranges, largest kite, best kite made out of recycled materials, best animal kite and the list goes 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smtClean="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smtClean="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5" descr="Giant kites rise into the sky"/>
          <p:cNvPicPr/>
          <p:nvPr/>
        </p:nvPicPr>
        <p:blipFill>
          <a:blip r:embed="rId2"/>
          <a:srcRect/>
          <a:stretch>
            <a:fillRect/>
          </a:stretch>
        </p:blipFill>
        <p:spPr bwMode="auto">
          <a:xfrm>
            <a:off x="2990619" y="5443"/>
            <a:ext cx="7720693" cy="5138057"/>
          </a:xfrm>
          <a:prstGeom prst="rect">
            <a:avLst/>
          </a:prstGeom>
          <a:noFill/>
          <a:ln w="9525">
            <a:noFill/>
            <a:miter lim="800000"/>
            <a:headEnd/>
            <a:tailEnd/>
          </a:ln>
        </p:spPr>
      </p:pic>
    </p:spTree>
    <p:extLst>
      <p:ext uri="{BB962C8B-B14F-4D97-AF65-F5344CB8AC3E}">
        <p14:creationId xmlns:p14="http://schemas.microsoft.com/office/powerpoint/2010/main" xmlns="" val="38623166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http://summer-breeze-festival.com/wp-content/uploads/2015/05/summer_breeze_concert_long_beach.jpg"/>
          <p:cNvPicPr>
            <a:picLocks noChangeAspect="1" noChangeArrowheads="1"/>
          </p:cNvPicPr>
          <p:nvPr/>
        </p:nvPicPr>
        <p:blipFill>
          <a:blip r:embed="rId2"/>
          <a:srcRect/>
          <a:stretch>
            <a:fillRect/>
          </a:stretch>
        </p:blipFill>
        <p:spPr bwMode="auto">
          <a:xfrm>
            <a:off x="0" y="1"/>
            <a:ext cx="9604374" cy="6233239"/>
          </a:xfrm>
          <a:prstGeom prst="rect">
            <a:avLst/>
          </a:prstGeom>
          <a:noFill/>
        </p:spPr>
      </p:pic>
      <p:sp>
        <p:nvSpPr>
          <p:cNvPr id="1044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04451" name="Rectangle 3"/>
          <p:cNvSpPr>
            <a:spLocks noChangeArrowheads="1"/>
          </p:cNvSpPr>
          <p:nvPr/>
        </p:nvSpPr>
        <p:spPr bwMode="auto">
          <a:xfrm>
            <a:off x="0" y="1"/>
            <a:ext cx="9604374" cy="29546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kumimoji="0" lang="en-GB" sz="2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Main Stage</a:t>
            </a:r>
          </a:p>
          <a:p>
            <a:pPr defTabSz="914400" fontAlgn="base">
              <a:spcBef>
                <a:spcPct val="0"/>
              </a:spcBef>
              <a:spcAft>
                <a:spcPct val="0"/>
              </a:spcAft>
            </a:pPr>
            <a:endParaRPr kumimoji="0" lang="en-GB" sz="2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p>
            <a:r>
              <a:rPr lang="en-GB" sz="2400" b="1" dirty="0" smtClean="0">
                <a:solidFill>
                  <a:schemeClr val="bg1"/>
                </a:solidFill>
              </a:rPr>
              <a:t>The festival main stage will not only be the focal point where all demonstrations and competitions will be coordinated from but it also contain incredible music as the day is going on, at regular intervals.</a:t>
            </a:r>
            <a:endParaRPr lang="en-GB" sz="2400" b="1" dirty="0" smtClean="0">
              <a:solidFill>
                <a:schemeClr val="bg1"/>
              </a:solidFill>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smtClean="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smtClean="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3862316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110594" name="Picture 2" descr="http://blog.hdwallsource.com/wp-content/uploads/2016/01/up-movie-wallpaper-33389-34146-hd-wallpapers.jpg"/>
          <p:cNvPicPr>
            <a:picLocks noChangeAspect="1" noChangeArrowheads="1"/>
          </p:cNvPicPr>
          <p:nvPr/>
        </p:nvPicPr>
        <p:blipFill>
          <a:blip r:embed="rId2"/>
          <a:srcRect/>
          <a:stretch>
            <a:fillRect/>
          </a:stretch>
        </p:blipFill>
        <p:spPr bwMode="auto">
          <a:xfrm>
            <a:off x="0" y="0"/>
            <a:ext cx="9144000" cy="5143500"/>
          </a:xfrm>
          <a:prstGeom prst="rect">
            <a:avLst/>
          </a:prstGeom>
          <a:noFill/>
        </p:spPr>
      </p:pic>
      <p:sp>
        <p:nvSpPr>
          <p:cNvPr id="104451" name="Rectangle 3"/>
          <p:cNvSpPr>
            <a:spLocks noChangeArrowheads="1"/>
          </p:cNvSpPr>
          <p:nvPr/>
        </p:nvSpPr>
        <p:spPr bwMode="auto">
          <a:xfrm>
            <a:off x="3840479" y="2307102"/>
            <a:ext cx="5303521" cy="32624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kumimoji="0" lang="en-GB"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Closing Movie</a:t>
            </a:r>
          </a:p>
          <a:p>
            <a:pPr defTabSz="914400" fontAlgn="base">
              <a:spcBef>
                <a:spcPct val="0"/>
              </a:spcBef>
              <a:spcAft>
                <a:spcPct val="0"/>
              </a:spcAft>
            </a:pPr>
            <a:endParaRPr kumimoji="0" lang="en-GB"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r>
              <a:rPr lang="en-GB" sz="2000" dirty="0" smtClean="0"/>
              <a:t>To end the day we’d invite all the families, participants, tutors, audiences, workshop leaders, artists and musicians to enjoy a big outdoor film that will be flight or kite related. </a:t>
            </a:r>
          </a:p>
          <a:p>
            <a:r>
              <a:rPr lang="en-GB" sz="2000" dirty="0" smtClean="0"/>
              <a:t>We would present this on a large outdoor screen.</a:t>
            </a:r>
            <a:endParaRPr lang="en-GB" dirty="0" smtClean="0"/>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smtClean="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smtClean="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38623166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2730" y="460473"/>
            <a:ext cx="5168333" cy="2912314"/>
          </a:xfrm>
          <a:prstGeom prst="rect">
            <a:avLst/>
          </a:prstGeom>
        </p:spPr>
      </p:pic>
      <p:pic>
        <p:nvPicPr>
          <p:cNvPr id="61444" name="Picture 4" descr="https://upload.wikimedia.org/wikipedia/en/thumb/9/91/Asda_logo.svg/1280px-Asda_logo.svg.png"/>
          <p:cNvPicPr>
            <a:picLocks noChangeAspect="1" noChangeArrowheads="1"/>
          </p:cNvPicPr>
          <p:nvPr/>
        </p:nvPicPr>
        <p:blipFill>
          <a:blip r:embed="rId3"/>
          <a:srcRect/>
          <a:stretch>
            <a:fillRect/>
          </a:stretch>
        </p:blipFill>
        <p:spPr bwMode="auto">
          <a:xfrm>
            <a:off x="4345319" y="3627620"/>
            <a:ext cx="4223397" cy="1253821"/>
          </a:xfrm>
          <a:prstGeom prst="rect">
            <a:avLst/>
          </a:prstGeom>
          <a:noFill/>
        </p:spPr>
      </p:pic>
    </p:spTree>
    <p:extLst>
      <p:ext uri="{BB962C8B-B14F-4D97-AF65-F5344CB8AC3E}">
        <p14:creationId xmlns:p14="http://schemas.microsoft.com/office/powerpoint/2010/main" xmlns="" val="2964193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6446" y="1247292"/>
            <a:ext cx="6133625" cy="3693319"/>
          </a:xfrm>
          <a:prstGeom prst="rect">
            <a:avLst/>
          </a:prstGeom>
        </p:spPr>
        <p:txBody>
          <a:bodyPr wrap="square">
            <a:spAutoFit/>
          </a:bodyPr>
          <a:lstStyle/>
          <a:p>
            <a:pPr>
              <a:lnSpc>
                <a:spcPct val="120000"/>
              </a:lnSpc>
              <a:buFont typeface="Wingdings" pitchFamily="2" charset="2"/>
              <a:buChar char="v"/>
            </a:pPr>
            <a:r>
              <a:rPr lang="en-US" dirty="0" smtClean="0">
                <a:solidFill>
                  <a:schemeClr val="accent2"/>
                </a:solidFill>
                <a:latin typeface="OCR F-Light"/>
                <a:cs typeface="OCR F-Light"/>
              </a:rPr>
              <a:t>The design of the supermarkets are big, visible and can be spotted for miles around.</a:t>
            </a:r>
          </a:p>
          <a:p>
            <a:pPr>
              <a:lnSpc>
                <a:spcPct val="120000"/>
              </a:lnSpc>
              <a:buFont typeface="Wingdings" pitchFamily="2" charset="2"/>
              <a:buChar char="v"/>
            </a:pPr>
            <a:r>
              <a:rPr lang="en-US" dirty="0" smtClean="0">
                <a:solidFill>
                  <a:schemeClr val="accent2"/>
                </a:solidFill>
                <a:latin typeface="OCR F-Light"/>
                <a:cs typeface="OCR F-Light"/>
              </a:rPr>
              <a:t>Don’t want to remove that visibility but enhance it.</a:t>
            </a:r>
          </a:p>
          <a:p>
            <a:pPr>
              <a:lnSpc>
                <a:spcPct val="120000"/>
              </a:lnSpc>
              <a:buFont typeface="Wingdings" pitchFamily="2" charset="2"/>
              <a:buChar char="v"/>
            </a:pPr>
            <a:r>
              <a:rPr lang="en-US" dirty="0" smtClean="0">
                <a:solidFill>
                  <a:schemeClr val="accent2"/>
                </a:solidFill>
                <a:latin typeface="OCR F-Light"/>
                <a:cs typeface="OCR F-Light"/>
              </a:rPr>
              <a:t>Show the immediate community that something different is happening inside. </a:t>
            </a:r>
          </a:p>
          <a:p>
            <a:pPr>
              <a:lnSpc>
                <a:spcPct val="120000"/>
              </a:lnSpc>
              <a:buFont typeface="Wingdings" pitchFamily="2" charset="2"/>
              <a:buChar char="v"/>
            </a:pPr>
            <a:r>
              <a:rPr lang="en-US" dirty="0" smtClean="0">
                <a:solidFill>
                  <a:schemeClr val="accent2"/>
                </a:solidFill>
                <a:latin typeface="OCR F-Light"/>
                <a:cs typeface="OCR F-Light"/>
              </a:rPr>
              <a:t>Give a great photo shoot moment for the project, with the supermarket lending itself 100% to the artists work.</a:t>
            </a:r>
          </a:p>
          <a:p>
            <a:pPr>
              <a:lnSpc>
                <a:spcPct val="120000"/>
              </a:lnSpc>
              <a:buFont typeface="Wingdings" pitchFamily="2" charset="2"/>
              <a:buChar char="v"/>
            </a:pPr>
            <a:r>
              <a:rPr lang="en-US" dirty="0" smtClean="0">
                <a:solidFill>
                  <a:schemeClr val="accent2"/>
                </a:solidFill>
                <a:latin typeface="OCR F-Light"/>
                <a:cs typeface="OCR F-Light"/>
              </a:rPr>
              <a:t>One idea is to commission the following artist to cover as much of the building as possible to create a stunning spectacle.</a:t>
            </a:r>
            <a:endParaRPr lang="en-US" dirty="0" smtClean="0">
              <a:solidFill>
                <a:schemeClr val="accent2"/>
              </a:solidFill>
              <a:latin typeface="OCR F-Light"/>
              <a:cs typeface="OCR F-Light"/>
            </a:endParaRPr>
          </a:p>
          <a:p>
            <a:pPr>
              <a:lnSpc>
                <a:spcPct val="120000"/>
              </a:lnSpc>
            </a:pPr>
            <a:endParaRPr lang="en-US" sz="1500" dirty="0" smtClean="0">
              <a:solidFill>
                <a:schemeClr val="accent2"/>
              </a:solidFill>
              <a:latin typeface="OCR F-Light"/>
              <a:cs typeface="OCR F-Light"/>
            </a:endParaRPr>
          </a:p>
        </p:txBody>
      </p:sp>
      <p:pic>
        <p:nvPicPr>
          <p:cNvPr id="10" name="Picture 9" descr="SHAPE 4.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70089" y="2224735"/>
            <a:ext cx="1877568" cy="2918765"/>
          </a:xfrm>
          <a:prstGeom prst="rect">
            <a:avLst/>
          </a:prstGeom>
        </p:spPr>
      </p:pic>
      <p:pic>
        <p:nvPicPr>
          <p:cNvPr id="11" name="Picture 10"/>
          <p:cNvPicPr>
            <a:picLocks noChangeAspect="1"/>
          </p:cNvPicPr>
          <p:nvPr/>
        </p:nvPicPr>
        <p:blipFill>
          <a:blip r:embed="rId3"/>
          <a:stretch>
            <a:fillRect/>
          </a:stretch>
        </p:blipFill>
        <p:spPr>
          <a:xfrm>
            <a:off x="531125" y="474681"/>
            <a:ext cx="620210" cy="620211"/>
          </a:xfrm>
          <a:prstGeom prst="rect">
            <a:avLst/>
          </a:prstGeom>
        </p:spPr>
      </p:pic>
      <p:pic>
        <p:nvPicPr>
          <p:cNvPr id="13" name="Picture 12"/>
          <p:cNvPicPr>
            <a:picLocks noChangeAspect="1"/>
          </p:cNvPicPr>
          <p:nvPr/>
        </p:nvPicPr>
        <p:blipFill>
          <a:blip r:embed="rId4"/>
          <a:stretch>
            <a:fillRect/>
          </a:stretch>
        </p:blipFill>
        <p:spPr>
          <a:xfrm>
            <a:off x="0" y="0"/>
            <a:ext cx="3275856" cy="6978208"/>
          </a:xfrm>
          <a:prstGeom prst="rect">
            <a:avLst/>
          </a:prstGeom>
        </p:spPr>
      </p:pic>
      <p:pic>
        <p:nvPicPr>
          <p:cNvPr id="14" name="Picture 13"/>
          <p:cNvPicPr>
            <a:picLocks noChangeAspect="1"/>
          </p:cNvPicPr>
          <p:nvPr/>
        </p:nvPicPr>
        <p:blipFill>
          <a:blip r:embed="rId3"/>
          <a:stretch>
            <a:fillRect/>
          </a:stretch>
        </p:blipFill>
        <p:spPr>
          <a:xfrm>
            <a:off x="683525" y="627081"/>
            <a:ext cx="620210" cy="620211"/>
          </a:xfrm>
          <a:prstGeom prst="rect">
            <a:avLst/>
          </a:prstGeom>
        </p:spPr>
      </p:pic>
      <p:sp>
        <p:nvSpPr>
          <p:cNvPr id="9" name="Rectangle 8"/>
          <p:cNvSpPr/>
          <p:nvPr/>
        </p:nvSpPr>
        <p:spPr>
          <a:xfrm>
            <a:off x="2834034" y="254336"/>
            <a:ext cx="6061686" cy="887872"/>
          </a:xfrm>
          <a:prstGeom prst="rect">
            <a:avLst/>
          </a:prstGeom>
        </p:spPr>
        <p:txBody>
          <a:bodyPr wrap="square">
            <a:spAutoFit/>
          </a:bodyPr>
          <a:lstStyle/>
          <a:p>
            <a:pPr>
              <a:lnSpc>
                <a:spcPct val="70000"/>
              </a:lnSpc>
            </a:pPr>
            <a:r>
              <a:rPr lang="en-US" sz="7000" b="1" dirty="0" smtClean="0">
                <a:ln w="38100" cmpd="sng">
                  <a:solidFill>
                    <a:schemeClr val="accent5"/>
                  </a:solidFill>
                  <a:prstDash val="solid"/>
                  <a:miter lim="800000"/>
                </a:ln>
                <a:solidFill>
                  <a:srgbClr val="66FF66"/>
                </a:solidFill>
                <a:latin typeface="OCR F-Bold OSF"/>
              </a:rPr>
              <a:t>VISIBILITY</a:t>
            </a:r>
            <a:endParaRPr lang="en-US" sz="7000" b="1" dirty="0">
              <a:ln w="38100" cmpd="sng">
                <a:solidFill>
                  <a:schemeClr val="accent5"/>
                </a:solidFill>
                <a:prstDash val="solid"/>
                <a:miter lim="800000"/>
              </a:ln>
              <a:solidFill>
                <a:srgbClr val="66FF66"/>
              </a:solidFill>
            </a:endParaRPr>
          </a:p>
        </p:txBody>
      </p:sp>
    </p:spTree>
    <p:extLst>
      <p:ext uri="{BB962C8B-B14F-4D97-AF65-F5344CB8AC3E}">
        <p14:creationId xmlns:p14="http://schemas.microsoft.com/office/powerpoint/2010/main" xmlns="" val="1408429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img12.deviantart.net/aabb/i/2013/120/e/e/kaarina_kaikkonen_by_adrianagalbani-d63ob6a.jpg"/>
          <p:cNvPicPr>
            <a:picLocks noChangeAspect="1" noChangeArrowheads="1"/>
          </p:cNvPicPr>
          <p:nvPr/>
        </p:nvPicPr>
        <p:blipFill>
          <a:blip r:embed="rId2"/>
          <a:srcRect/>
          <a:stretch>
            <a:fillRect/>
          </a:stretch>
        </p:blipFill>
        <p:spPr bwMode="auto">
          <a:xfrm>
            <a:off x="1" y="0"/>
            <a:ext cx="6858000" cy="5143500"/>
          </a:xfrm>
          <a:prstGeom prst="rect">
            <a:avLst/>
          </a:prstGeom>
          <a:noFill/>
        </p:spPr>
      </p:pic>
      <p:sp>
        <p:nvSpPr>
          <p:cNvPr id="8" name="Rectangle 7"/>
          <p:cNvSpPr/>
          <p:nvPr/>
        </p:nvSpPr>
        <p:spPr>
          <a:xfrm>
            <a:off x="4418115" y="3118335"/>
            <a:ext cx="8913885" cy="1641924"/>
          </a:xfrm>
          <a:prstGeom prst="rect">
            <a:avLst/>
          </a:prstGeom>
        </p:spPr>
        <p:txBody>
          <a:bodyPr wrap="square">
            <a:spAutoFit/>
          </a:bodyPr>
          <a:lstStyle/>
          <a:p>
            <a:pPr>
              <a:lnSpc>
                <a:spcPct val="70000"/>
              </a:lnSpc>
            </a:pPr>
            <a:r>
              <a:rPr lang="en-US" sz="7000" b="1" dirty="0" err="1" smtClean="0">
                <a:ln w="38100" cmpd="sng">
                  <a:solidFill>
                    <a:schemeClr val="accent5"/>
                  </a:solidFill>
                  <a:prstDash val="solid"/>
                  <a:miter lim="800000"/>
                </a:ln>
                <a:solidFill>
                  <a:srgbClr val="66FF66"/>
                </a:solidFill>
                <a:latin typeface="OCR F-Bold OSF"/>
                <a:cs typeface="OCR F-Bold OSF"/>
              </a:rPr>
              <a:t>kaarina</a:t>
            </a:r>
            <a:r>
              <a:rPr lang="en-US" sz="7000" b="1" dirty="0" smtClean="0">
                <a:ln w="38100" cmpd="sng">
                  <a:solidFill>
                    <a:schemeClr val="accent5"/>
                  </a:solidFill>
                  <a:prstDash val="solid"/>
                  <a:miter lim="800000"/>
                </a:ln>
                <a:solidFill>
                  <a:srgbClr val="66FF66"/>
                </a:solidFill>
                <a:latin typeface="OCR F-Bold OSF"/>
                <a:cs typeface="OCR F-Bold OSF"/>
              </a:rPr>
              <a:t> </a:t>
            </a:r>
            <a:endParaRPr lang="en-US" sz="7000" b="1" dirty="0" smtClean="0">
              <a:ln w="38100" cmpd="sng">
                <a:solidFill>
                  <a:schemeClr val="accent5"/>
                </a:solidFill>
                <a:prstDash val="solid"/>
                <a:miter lim="800000"/>
              </a:ln>
              <a:solidFill>
                <a:srgbClr val="66FF66"/>
              </a:solidFill>
              <a:latin typeface="OCR F-Bold OSF"/>
              <a:cs typeface="OCR F-Bold OSF"/>
            </a:endParaRPr>
          </a:p>
          <a:p>
            <a:pPr>
              <a:lnSpc>
                <a:spcPct val="70000"/>
              </a:lnSpc>
            </a:pPr>
            <a:r>
              <a:rPr lang="en-US" sz="7000" b="1" dirty="0" err="1" smtClean="0">
                <a:ln w="38100" cmpd="sng">
                  <a:solidFill>
                    <a:schemeClr val="accent5"/>
                  </a:solidFill>
                  <a:prstDash val="solid"/>
                  <a:miter lim="800000"/>
                </a:ln>
                <a:solidFill>
                  <a:srgbClr val="66FF66"/>
                </a:solidFill>
                <a:latin typeface="OCR F-Bold OSF"/>
                <a:cs typeface="OCR F-Bold OSF"/>
              </a:rPr>
              <a:t>kaikkonen</a:t>
            </a:r>
            <a:endParaRPr lang="en-US" sz="7000" b="1" dirty="0">
              <a:ln w="38100" cmpd="sng">
                <a:solidFill>
                  <a:schemeClr val="accent5"/>
                </a:solidFill>
                <a:prstDash val="solid"/>
                <a:miter lim="800000"/>
              </a:ln>
              <a:solidFill>
                <a:srgbClr val="66FF66"/>
              </a:solidFill>
            </a:endParaRPr>
          </a:p>
        </p:txBody>
      </p:sp>
      <p:sp>
        <p:nvSpPr>
          <p:cNvPr id="10" name="Rectangle 9"/>
          <p:cNvSpPr/>
          <p:nvPr/>
        </p:nvSpPr>
        <p:spPr>
          <a:xfrm>
            <a:off x="7128163" y="332506"/>
            <a:ext cx="2015837" cy="2031325"/>
          </a:xfrm>
          <a:prstGeom prst="rect">
            <a:avLst/>
          </a:prstGeom>
        </p:spPr>
        <p:txBody>
          <a:bodyPr wrap="square">
            <a:spAutoFit/>
          </a:bodyPr>
          <a:lstStyle/>
          <a:p>
            <a:r>
              <a:rPr lang="en-GB" b="1" i="1" dirty="0" smtClean="0"/>
              <a:t>...producing </a:t>
            </a:r>
            <a:r>
              <a:rPr lang="en-GB" b="1" i="1" dirty="0" smtClean="0"/>
              <a:t>fantastic, grandeur shapes in open spaces. Her pieces really transform any space they inhabit.</a:t>
            </a:r>
            <a:endParaRPr lang="en-GB" b="1" i="1" dirty="0"/>
          </a:p>
        </p:txBody>
      </p:sp>
    </p:spTree>
    <p:extLst>
      <p:ext uri="{BB962C8B-B14F-4D97-AF65-F5344CB8AC3E}">
        <p14:creationId xmlns:p14="http://schemas.microsoft.com/office/powerpoint/2010/main" xmlns="" val="1431479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3065.jpg"/>
          <p:cNvPicPr/>
          <p:nvPr/>
        </p:nvPicPr>
        <p:blipFill>
          <a:blip r:embed="rId2"/>
          <a:srcRect/>
          <a:stretch>
            <a:fillRect/>
          </a:stretch>
        </p:blipFill>
        <p:spPr bwMode="auto">
          <a:xfrm>
            <a:off x="0" y="2908"/>
            <a:ext cx="9147657" cy="5749940"/>
          </a:xfrm>
          <a:prstGeom prst="rect">
            <a:avLst/>
          </a:prstGeom>
          <a:noFill/>
          <a:ln w="9525">
            <a:noFill/>
            <a:miter lim="800000"/>
            <a:headEnd/>
            <a:tailEnd/>
          </a:ln>
        </p:spPr>
      </p:pic>
      <p:pic>
        <p:nvPicPr>
          <p:cNvPr id="10" name="Picture 9" descr="SHAPE 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70089" y="2224735"/>
            <a:ext cx="1877568" cy="2918765"/>
          </a:xfrm>
          <a:prstGeom prst="rect">
            <a:avLst/>
          </a:prstGeom>
        </p:spPr>
      </p:pic>
      <p:pic>
        <p:nvPicPr>
          <p:cNvPr id="11" name="Picture 10"/>
          <p:cNvPicPr>
            <a:picLocks noChangeAspect="1"/>
          </p:cNvPicPr>
          <p:nvPr/>
        </p:nvPicPr>
        <p:blipFill>
          <a:blip r:embed="rId4"/>
          <a:stretch>
            <a:fillRect/>
          </a:stretch>
        </p:blipFill>
        <p:spPr>
          <a:xfrm>
            <a:off x="531125" y="474681"/>
            <a:ext cx="620210" cy="620211"/>
          </a:xfrm>
          <a:prstGeom prst="rect">
            <a:avLst/>
          </a:prstGeom>
        </p:spPr>
      </p:pic>
      <p:pic>
        <p:nvPicPr>
          <p:cNvPr id="13" name="Picture 12"/>
          <p:cNvPicPr>
            <a:picLocks noChangeAspect="1"/>
          </p:cNvPicPr>
          <p:nvPr/>
        </p:nvPicPr>
        <p:blipFill>
          <a:blip r:embed="rId5"/>
          <a:stretch>
            <a:fillRect/>
          </a:stretch>
        </p:blipFill>
        <p:spPr>
          <a:xfrm>
            <a:off x="0" y="0"/>
            <a:ext cx="3275856" cy="6978208"/>
          </a:xfrm>
          <a:prstGeom prst="rect">
            <a:avLst/>
          </a:prstGeom>
        </p:spPr>
      </p:pic>
      <p:pic>
        <p:nvPicPr>
          <p:cNvPr id="14" name="Picture 13"/>
          <p:cNvPicPr>
            <a:picLocks noChangeAspect="1"/>
          </p:cNvPicPr>
          <p:nvPr/>
        </p:nvPicPr>
        <p:blipFill>
          <a:blip r:embed="rId4"/>
          <a:stretch>
            <a:fillRect/>
          </a:stretch>
        </p:blipFill>
        <p:spPr>
          <a:xfrm>
            <a:off x="683525" y="627081"/>
            <a:ext cx="620210" cy="620211"/>
          </a:xfrm>
          <a:prstGeom prst="rect">
            <a:avLst/>
          </a:prstGeom>
        </p:spPr>
      </p:pic>
    </p:spTree>
    <p:extLst>
      <p:ext uri="{BB962C8B-B14F-4D97-AF65-F5344CB8AC3E}">
        <p14:creationId xmlns:p14="http://schemas.microsoft.com/office/powerpoint/2010/main" xmlns="" val="14084293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2" name="Picture 6" descr="https://lh4.googleusercontent.com/-jHUq71YM7q0/Vo6I7MF3QpI/AAAAAAAAcko/WTnpTtri_hAMUUJqzhBLyd-7JSpE61grgCL0B/w800-h600-no/connection.png"/>
          <p:cNvPicPr>
            <a:picLocks noChangeAspect="1" noChangeArrowheads="1"/>
          </p:cNvPicPr>
          <p:nvPr/>
        </p:nvPicPr>
        <p:blipFill>
          <a:blip r:embed="rId2"/>
          <a:srcRect/>
          <a:stretch>
            <a:fillRect/>
          </a:stretch>
        </p:blipFill>
        <p:spPr bwMode="auto">
          <a:xfrm>
            <a:off x="-1" y="0"/>
            <a:ext cx="9147657" cy="5715000"/>
          </a:xfrm>
          <a:prstGeom prst="rect">
            <a:avLst/>
          </a:prstGeom>
          <a:noFill/>
        </p:spPr>
      </p:pic>
    </p:spTree>
    <p:extLst>
      <p:ext uri="{BB962C8B-B14F-4D97-AF65-F5344CB8AC3E}">
        <p14:creationId xmlns:p14="http://schemas.microsoft.com/office/powerpoint/2010/main" xmlns="" val="14084293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3735" y="1520042"/>
            <a:ext cx="6133625" cy="3323987"/>
          </a:xfrm>
          <a:prstGeom prst="rect">
            <a:avLst/>
          </a:prstGeom>
        </p:spPr>
        <p:txBody>
          <a:bodyPr wrap="square">
            <a:spAutoFit/>
          </a:bodyPr>
          <a:lstStyle/>
          <a:p>
            <a:pPr>
              <a:lnSpc>
                <a:spcPct val="120000"/>
              </a:lnSpc>
              <a:buFontTx/>
              <a:buChar char="-"/>
            </a:pPr>
            <a:r>
              <a:rPr lang="en-US" sz="2000" dirty="0" smtClean="0">
                <a:solidFill>
                  <a:schemeClr val="accent2"/>
                </a:solidFill>
                <a:latin typeface="OCR F-Light"/>
                <a:cs typeface="OCR F-Light"/>
              </a:rPr>
              <a:t>Use the space inside the shop wisely and inve</a:t>
            </a:r>
            <a:r>
              <a:rPr lang="en-US" sz="2000" dirty="0" smtClean="0">
                <a:solidFill>
                  <a:schemeClr val="accent2"/>
                </a:solidFill>
                <a:latin typeface="OCR F-Light"/>
                <a:cs typeface="OCR F-Light"/>
              </a:rPr>
              <a:t>ntively without taking away from shoppers being able to do their usual things.</a:t>
            </a:r>
            <a:r>
              <a:rPr lang="en-US" sz="2000" dirty="0" smtClean="0">
                <a:solidFill>
                  <a:schemeClr val="accent2"/>
                </a:solidFill>
                <a:latin typeface="OCR F-Light"/>
                <a:cs typeface="OCR F-Light"/>
              </a:rPr>
              <a:t/>
            </a:r>
            <a:br>
              <a:rPr lang="en-US" sz="2000" dirty="0" smtClean="0">
                <a:solidFill>
                  <a:schemeClr val="accent2"/>
                </a:solidFill>
                <a:latin typeface="OCR F-Light"/>
                <a:cs typeface="OCR F-Light"/>
              </a:rPr>
            </a:br>
            <a:r>
              <a:rPr lang="en-US" sz="2000" dirty="0" smtClean="0">
                <a:solidFill>
                  <a:schemeClr val="accent2"/>
                </a:solidFill>
                <a:latin typeface="OCR F-Light"/>
                <a:cs typeface="OCR F-Light"/>
              </a:rPr>
              <a:t>- </a:t>
            </a:r>
            <a:r>
              <a:rPr lang="en-US" sz="2000" dirty="0" smtClean="0">
                <a:solidFill>
                  <a:schemeClr val="accent2"/>
                </a:solidFill>
                <a:latin typeface="OCR F-Light"/>
                <a:cs typeface="OCR F-Light"/>
              </a:rPr>
              <a:t>Use all space, from greeting shoppers to the shopper being able to find remarkable and unexpected surprises during their shop.</a:t>
            </a:r>
          </a:p>
          <a:p>
            <a:pPr>
              <a:lnSpc>
                <a:spcPct val="120000"/>
              </a:lnSpc>
              <a:buFontTx/>
              <a:buChar char="-"/>
            </a:pPr>
            <a:r>
              <a:rPr lang="en-US" sz="2000" dirty="0" smtClean="0">
                <a:solidFill>
                  <a:schemeClr val="accent2"/>
                </a:solidFill>
                <a:latin typeface="OCR F-Light"/>
                <a:cs typeface="OCR F-Light"/>
              </a:rPr>
              <a:t>Allow shoppers to have fun in the space and enjoy what they are hearing and seeing.</a:t>
            </a:r>
            <a:r>
              <a:rPr lang="en-US" sz="1500" dirty="0" smtClean="0">
                <a:solidFill>
                  <a:schemeClr val="accent2"/>
                </a:solidFill>
                <a:latin typeface="OCR F-Light"/>
                <a:cs typeface="OCR F-Light"/>
              </a:rPr>
              <a:t/>
            </a:r>
            <a:br>
              <a:rPr lang="en-US" sz="1500" dirty="0" smtClean="0">
                <a:solidFill>
                  <a:schemeClr val="accent2"/>
                </a:solidFill>
                <a:latin typeface="OCR F-Light"/>
                <a:cs typeface="OCR F-Light"/>
              </a:rPr>
            </a:br>
            <a:endParaRPr lang="en-US" sz="1500" dirty="0" smtClean="0">
              <a:solidFill>
                <a:schemeClr val="accent2"/>
              </a:solidFill>
              <a:latin typeface="OCR F-Light"/>
              <a:cs typeface="OCR F-Light"/>
            </a:endParaRPr>
          </a:p>
        </p:txBody>
      </p:sp>
      <p:pic>
        <p:nvPicPr>
          <p:cNvPr id="10" name="Picture 9" descr="SHAPE 4.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70089" y="2224735"/>
            <a:ext cx="1877568" cy="2918765"/>
          </a:xfrm>
          <a:prstGeom prst="rect">
            <a:avLst/>
          </a:prstGeom>
        </p:spPr>
      </p:pic>
      <p:pic>
        <p:nvPicPr>
          <p:cNvPr id="11" name="Picture 10"/>
          <p:cNvPicPr>
            <a:picLocks noChangeAspect="1"/>
          </p:cNvPicPr>
          <p:nvPr/>
        </p:nvPicPr>
        <p:blipFill>
          <a:blip r:embed="rId3"/>
          <a:stretch>
            <a:fillRect/>
          </a:stretch>
        </p:blipFill>
        <p:spPr>
          <a:xfrm>
            <a:off x="531125" y="474681"/>
            <a:ext cx="620210" cy="620211"/>
          </a:xfrm>
          <a:prstGeom prst="rect">
            <a:avLst/>
          </a:prstGeom>
        </p:spPr>
      </p:pic>
      <p:pic>
        <p:nvPicPr>
          <p:cNvPr id="13" name="Picture 12"/>
          <p:cNvPicPr>
            <a:picLocks noChangeAspect="1"/>
          </p:cNvPicPr>
          <p:nvPr/>
        </p:nvPicPr>
        <p:blipFill>
          <a:blip r:embed="rId4"/>
          <a:stretch>
            <a:fillRect/>
          </a:stretch>
        </p:blipFill>
        <p:spPr>
          <a:xfrm>
            <a:off x="0" y="0"/>
            <a:ext cx="3275856" cy="6978208"/>
          </a:xfrm>
          <a:prstGeom prst="rect">
            <a:avLst/>
          </a:prstGeom>
        </p:spPr>
      </p:pic>
      <p:pic>
        <p:nvPicPr>
          <p:cNvPr id="14" name="Picture 13"/>
          <p:cNvPicPr>
            <a:picLocks noChangeAspect="1"/>
          </p:cNvPicPr>
          <p:nvPr/>
        </p:nvPicPr>
        <p:blipFill>
          <a:blip r:embed="rId3"/>
          <a:stretch>
            <a:fillRect/>
          </a:stretch>
        </p:blipFill>
        <p:spPr>
          <a:xfrm>
            <a:off x="683525" y="627081"/>
            <a:ext cx="620210" cy="620211"/>
          </a:xfrm>
          <a:prstGeom prst="rect">
            <a:avLst/>
          </a:prstGeom>
        </p:spPr>
      </p:pic>
      <p:sp>
        <p:nvSpPr>
          <p:cNvPr id="9" name="Rectangle 8"/>
          <p:cNvSpPr/>
          <p:nvPr/>
        </p:nvSpPr>
        <p:spPr>
          <a:xfrm>
            <a:off x="2834034" y="254336"/>
            <a:ext cx="6061686" cy="884216"/>
          </a:xfrm>
          <a:prstGeom prst="rect">
            <a:avLst/>
          </a:prstGeom>
        </p:spPr>
        <p:txBody>
          <a:bodyPr wrap="square">
            <a:spAutoFit/>
          </a:bodyPr>
          <a:lstStyle/>
          <a:p>
            <a:pPr>
              <a:lnSpc>
                <a:spcPct val="70000"/>
              </a:lnSpc>
            </a:pPr>
            <a:r>
              <a:rPr lang="en-US" sz="7200" b="1" dirty="0" smtClean="0">
                <a:ln w="38100" cmpd="sng">
                  <a:solidFill>
                    <a:schemeClr val="accent5"/>
                  </a:solidFill>
                  <a:prstDash val="solid"/>
                  <a:miter lim="800000"/>
                </a:ln>
                <a:solidFill>
                  <a:srgbClr val="66FF66"/>
                </a:solidFill>
                <a:latin typeface="OCR F-Bold OSF"/>
              </a:rPr>
              <a:t>Space</a:t>
            </a:r>
          </a:p>
        </p:txBody>
      </p:sp>
    </p:spTree>
    <p:extLst>
      <p:ext uri="{BB962C8B-B14F-4D97-AF65-F5344CB8AC3E}">
        <p14:creationId xmlns:p14="http://schemas.microsoft.com/office/powerpoint/2010/main" xmlns="" val="1408429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content.animalnewyork.com/wp-content/uploads/tampons.jpg"/>
          <p:cNvPicPr/>
          <p:nvPr/>
        </p:nvPicPr>
        <p:blipFill>
          <a:blip r:embed="rId2"/>
          <a:srcRect l="13760" r="27928" b="7636"/>
          <a:stretch>
            <a:fillRect/>
          </a:stretch>
        </p:blipFill>
        <p:spPr bwMode="auto">
          <a:xfrm>
            <a:off x="3182587" y="-110269"/>
            <a:ext cx="6198920" cy="5491538"/>
          </a:xfrm>
          <a:prstGeom prst="rect">
            <a:avLst/>
          </a:prstGeom>
          <a:noFill/>
          <a:ln w="9525">
            <a:noFill/>
            <a:miter lim="800000"/>
            <a:headEnd/>
            <a:tailEnd/>
          </a:ln>
        </p:spPr>
      </p:pic>
      <p:sp>
        <p:nvSpPr>
          <p:cNvPr id="3" name="Rectangle 2"/>
          <p:cNvSpPr/>
          <p:nvPr/>
        </p:nvSpPr>
        <p:spPr>
          <a:xfrm>
            <a:off x="0" y="3135086"/>
            <a:ext cx="5942906" cy="1837426"/>
          </a:xfrm>
          <a:prstGeom prst="rect">
            <a:avLst/>
          </a:prstGeom>
        </p:spPr>
        <p:txBody>
          <a:bodyPr wrap="square">
            <a:spAutoFit/>
          </a:bodyPr>
          <a:lstStyle/>
          <a:p>
            <a:pPr>
              <a:lnSpc>
                <a:spcPct val="70000"/>
              </a:lnSpc>
            </a:pPr>
            <a:r>
              <a:rPr lang="en-US" sz="5400" b="1" dirty="0" smtClean="0">
                <a:ln w="38100" cmpd="sng">
                  <a:solidFill>
                    <a:schemeClr val="accent5"/>
                  </a:solidFill>
                  <a:prstDash val="solid"/>
                  <a:miter lim="800000"/>
                </a:ln>
                <a:solidFill>
                  <a:srgbClr val="66FF66"/>
                </a:solidFill>
                <a:latin typeface="OCR F-Bold OSF"/>
                <a:cs typeface="OCR F-Bold OSF"/>
              </a:rPr>
              <a:t>Joana </a:t>
            </a:r>
            <a:endParaRPr lang="en-US" sz="5400" b="1" dirty="0" smtClean="0">
              <a:ln w="38100" cmpd="sng">
                <a:solidFill>
                  <a:schemeClr val="accent5"/>
                </a:solidFill>
                <a:prstDash val="solid"/>
                <a:miter lim="800000"/>
              </a:ln>
              <a:solidFill>
                <a:srgbClr val="66FF66"/>
              </a:solidFill>
              <a:latin typeface="OCR F-Bold OSF"/>
              <a:cs typeface="OCR F-Bold OSF"/>
            </a:endParaRPr>
          </a:p>
          <a:p>
            <a:pPr>
              <a:lnSpc>
                <a:spcPct val="70000"/>
              </a:lnSpc>
            </a:pPr>
            <a:r>
              <a:rPr lang="en-US" sz="5400" b="1" dirty="0" err="1" smtClean="0">
                <a:ln w="38100" cmpd="sng">
                  <a:solidFill>
                    <a:schemeClr val="accent5"/>
                  </a:solidFill>
                  <a:prstDash val="solid"/>
                  <a:miter lim="800000"/>
                </a:ln>
                <a:solidFill>
                  <a:srgbClr val="66FF66"/>
                </a:solidFill>
                <a:latin typeface="OCR F-Bold OSF"/>
                <a:cs typeface="OCR F-Bold OSF"/>
              </a:rPr>
              <a:t>Vasconcelos</a:t>
            </a:r>
            <a:r>
              <a:rPr lang="en-US" sz="5400" b="1" dirty="0" smtClean="0">
                <a:ln w="38100" cmpd="sng">
                  <a:solidFill>
                    <a:schemeClr val="accent5"/>
                  </a:solidFill>
                  <a:prstDash val="solid"/>
                  <a:miter lim="800000"/>
                </a:ln>
                <a:solidFill>
                  <a:srgbClr val="66FF66"/>
                </a:solidFill>
                <a:latin typeface="OCR F-Bold OSF"/>
                <a:cs typeface="OCR F-Bold OSF"/>
              </a:rPr>
              <a:t>: </a:t>
            </a:r>
            <a:r>
              <a:rPr lang="en-US" sz="5400" b="1" dirty="0" err="1" smtClean="0">
                <a:ln w="38100" cmpd="sng">
                  <a:solidFill>
                    <a:schemeClr val="accent5"/>
                  </a:solidFill>
                  <a:prstDash val="solid"/>
                  <a:miter lim="800000"/>
                </a:ln>
                <a:solidFill>
                  <a:srgbClr val="66FF66"/>
                </a:solidFill>
                <a:latin typeface="OCR F-Bold OSF"/>
                <a:cs typeface="OCR F-Bold OSF"/>
              </a:rPr>
              <a:t>Lifesize</a:t>
            </a:r>
            <a:r>
              <a:rPr lang="en-US" sz="5400" b="1" dirty="0" smtClean="0">
                <a:ln w="38100" cmpd="sng">
                  <a:solidFill>
                    <a:schemeClr val="accent5"/>
                  </a:solidFill>
                  <a:prstDash val="solid"/>
                  <a:miter lim="800000"/>
                </a:ln>
                <a:solidFill>
                  <a:srgbClr val="66FF66"/>
                </a:solidFill>
                <a:latin typeface="OCR F-Bold OSF"/>
                <a:cs typeface="OCR F-Bold OSF"/>
              </a:rPr>
              <a:t> Treats</a:t>
            </a:r>
            <a:endParaRPr lang="en-US" sz="5400" b="1" dirty="0" smtClean="0">
              <a:ln w="38100" cmpd="sng">
                <a:solidFill>
                  <a:schemeClr val="accent5"/>
                </a:solidFill>
                <a:prstDash val="solid"/>
                <a:miter lim="800000"/>
              </a:ln>
              <a:solidFill>
                <a:srgbClr val="66FF66"/>
              </a:solidFill>
              <a:latin typeface="OCR F-Bold OSF"/>
              <a:cs typeface="OCR F-Bold OSF"/>
            </a:endParaRPr>
          </a:p>
        </p:txBody>
      </p:sp>
      <p:sp>
        <p:nvSpPr>
          <p:cNvPr id="5" name="Rectangle 1"/>
          <p:cNvSpPr>
            <a:spLocks noChangeArrowheads="1"/>
          </p:cNvSpPr>
          <p:nvPr/>
        </p:nvSpPr>
        <p:spPr bwMode="auto">
          <a:xfrm>
            <a:off x="190004" y="206334"/>
            <a:ext cx="2387289"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...artwork that provokes and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delights simultaneously. You gasp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with pleasure.</a:t>
            </a:r>
            <a:r>
              <a:rPr kumimoji="0" lang="en-GB" sz="18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3626357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 4.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70089" y="2224735"/>
            <a:ext cx="1877568" cy="2918765"/>
          </a:xfrm>
          <a:prstGeom prst="rect">
            <a:avLst/>
          </a:prstGeom>
        </p:spPr>
      </p:pic>
      <p:pic>
        <p:nvPicPr>
          <p:cNvPr id="11" name="Picture 10"/>
          <p:cNvPicPr>
            <a:picLocks noChangeAspect="1"/>
          </p:cNvPicPr>
          <p:nvPr/>
        </p:nvPicPr>
        <p:blipFill>
          <a:blip r:embed="rId3"/>
          <a:stretch>
            <a:fillRect/>
          </a:stretch>
        </p:blipFill>
        <p:spPr>
          <a:xfrm>
            <a:off x="531125" y="474681"/>
            <a:ext cx="620210" cy="620211"/>
          </a:xfrm>
          <a:prstGeom prst="rect">
            <a:avLst/>
          </a:prstGeom>
        </p:spPr>
      </p:pic>
      <p:pic>
        <p:nvPicPr>
          <p:cNvPr id="14" name="Picture 13"/>
          <p:cNvPicPr>
            <a:picLocks noChangeAspect="1"/>
          </p:cNvPicPr>
          <p:nvPr/>
        </p:nvPicPr>
        <p:blipFill>
          <a:blip r:embed="rId3"/>
          <a:stretch>
            <a:fillRect/>
          </a:stretch>
        </p:blipFill>
        <p:spPr>
          <a:xfrm>
            <a:off x="683525" y="627081"/>
            <a:ext cx="620210" cy="620211"/>
          </a:xfrm>
          <a:prstGeom prst="rect">
            <a:avLst/>
          </a:prstGeom>
        </p:spPr>
      </p:pic>
      <p:pic>
        <p:nvPicPr>
          <p:cNvPr id="8" name="Picture 7" descr="http://3.bp.blogspot.com/-70TRDspgNMs/T-TBGfAixvI/AAAAAAAAL7c/pqB522rZ76I/s1600/LV-120607-265.jpg"/>
          <p:cNvPicPr/>
          <p:nvPr/>
        </p:nvPicPr>
        <p:blipFill>
          <a:blip r:embed="rId4"/>
          <a:srcRect/>
          <a:stretch>
            <a:fillRect/>
          </a:stretch>
        </p:blipFill>
        <p:spPr bwMode="auto">
          <a:xfrm>
            <a:off x="-1292633" y="-1336221"/>
            <a:ext cx="11729267" cy="7815943"/>
          </a:xfrm>
          <a:prstGeom prst="rect">
            <a:avLst/>
          </a:prstGeom>
          <a:noFill/>
          <a:ln w="9525">
            <a:noFill/>
            <a:miter lim="800000"/>
            <a:headEnd/>
            <a:tailEnd/>
          </a:ln>
        </p:spPr>
      </p:pic>
    </p:spTree>
    <p:extLst>
      <p:ext uri="{BB962C8B-B14F-4D97-AF65-F5344CB8AC3E}">
        <p14:creationId xmlns:p14="http://schemas.microsoft.com/office/powerpoint/2010/main" xmlns="" val="14084293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HULL CITY OF CULTURE">
      <a:dk1>
        <a:sysClr val="windowText" lastClr="000000"/>
      </a:dk1>
      <a:lt1>
        <a:sysClr val="window" lastClr="FFFFFF"/>
      </a:lt1>
      <a:dk2>
        <a:srgbClr val="1F497D"/>
      </a:dk2>
      <a:lt2>
        <a:srgbClr val="EEECE1"/>
      </a:lt2>
      <a:accent1>
        <a:srgbClr val="21B5D6"/>
      </a:accent1>
      <a:accent2>
        <a:srgbClr val="8C00A6"/>
      </a:accent2>
      <a:accent3>
        <a:srgbClr val="F7DD18"/>
      </a:accent3>
      <a:accent4>
        <a:srgbClr val="EB3EA8"/>
      </a:accent4>
      <a:accent5>
        <a:srgbClr val="E62E52"/>
      </a:accent5>
      <a:accent6>
        <a:srgbClr val="85D2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C42307EFC073438B4FFFF77ECBCF68" ma:contentTypeVersion="12" ma:contentTypeDescription="Create a new document." ma:contentTypeScope="" ma:versionID="034189de01be7df593913df764eac2ba">
  <xsd:schema xmlns:xsd="http://www.w3.org/2001/XMLSchema" xmlns:xs="http://www.w3.org/2001/XMLSchema" xmlns:p="http://schemas.microsoft.com/office/2006/metadata/properties" xmlns:ns2="80129174-c05c-43cc-8e32-21fcbdfe51bb" xmlns:ns3="958b15ed-c521-4290-b073-2e98d4cc1d7f" xmlns:ns4="http://schemas.microsoft.com/sharepoint/v3/fields" targetNamespace="http://schemas.microsoft.com/office/2006/metadata/properties" ma:root="true" ma:fieldsID="df0f5f7795057d951e7ae7a806083bab" ns2:_="" ns3:_="" ns4:_="">
    <xsd:import namespace="80129174-c05c-43cc-8e32-21fcbdfe51bb"/>
    <xsd:import namespace="958b15ed-c521-4290-b073-2e98d4cc1d7f"/>
    <xsd:import namespace="http://schemas.microsoft.com/sharepoint/v3/fields"/>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wic_System_Copyright" minOccurs="0"/>
                <xsd:element ref="ns2:Sensi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29174-c05c-43cc-8e32-21fcbdfe51b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Sensitivity" ma:index="19" nillable="true" ma:displayName="Sensitivity" ma:description="Contains personal or commercially sensitive data?" ma:format="Dropdown" ma:internalName="Sensitivity">
      <xsd:simpleType>
        <xsd:restriction base="dms:Choice">
          <xsd:enumeration value="Sensitive personal data"/>
          <xsd:enumeration value="Commercially sensitive data"/>
          <xsd:enumeration value="Both"/>
          <xsd:enumeration value="Neither"/>
        </xsd:restriction>
      </xsd:simpleType>
    </xsd:element>
  </xsd:schema>
  <xsd:schema xmlns:xsd="http://www.w3.org/2001/XMLSchema" xmlns:xs="http://www.w3.org/2001/XMLSchema" xmlns:dms="http://schemas.microsoft.com/office/2006/documentManagement/types" xmlns:pc="http://schemas.microsoft.com/office/infopath/2007/PartnerControls" targetNamespace="958b15ed-c521-4290-b073-2e98d4cc1d7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8"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nsitivity xmlns="80129174-c05c-43cc-8e32-21fcbdfe51bb" xsi:nil="true"/>
    <wic_System_Copyright xmlns="http://schemas.microsoft.com/sharepoint/v3/fields" xsi:nil="true"/>
  </documentManagement>
</p:properties>
</file>

<file path=customXml/itemProps1.xml><?xml version="1.0" encoding="utf-8"?>
<ds:datastoreItem xmlns:ds="http://schemas.openxmlformats.org/officeDocument/2006/customXml" ds:itemID="{68629AAB-9907-40D2-A494-B038A6F4EF14}"/>
</file>

<file path=customXml/itemProps2.xml><?xml version="1.0" encoding="utf-8"?>
<ds:datastoreItem xmlns:ds="http://schemas.openxmlformats.org/officeDocument/2006/customXml" ds:itemID="{673148C3-E908-4C7A-BC75-DBB106DDAA6E}"/>
</file>

<file path=customXml/itemProps3.xml><?xml version="1.0" encoding="utf-8"?>
<ds:datastoreItem xmlns:ds="http://schemas.openxmlformats.org/officeDocument/2006/customXml" ds:itemID="{3A0EBB99-B3ED-4BA7-A991-7BD7710567B1}"/>
</file>

<file path=docProps/app.xml><?xml version="1.0" encoding="utf-8"?>
<Properties xmlns="http://schemas.openxmlformats.org/officeDocument/2006/extended-properties" xmlns:vt="http://schemas.openxmlformats.org/officeDocument/2006/docPropsVTypes">
  <TotalTime>435</TotalTime>
  <Words>687</Words>
  <Application>Microsoft Office PowerPoint</Application>
  <PresentationFormat>On-screen Show (16:9)</PresentationFormat>
  <Paragraphs>80</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Jaywing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Leedham</dc:creator>
  <cp:lastModifiedBy>Atkinsonm</cp:lastModifiedBy>
  <cp:revision>53</cp:revision>
  <dcterms:created xsi:type="dcterms:W3CDTF">2015-10-22T08:17:16Z</dcterms:created>
  <dcterms:modified xsi:type="dcterms:W3CDTF">2016-07-04T13:23:47Z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0x010100F8C42307EFC073438B4FFFF77ECBCF68</vt:lpwstr>
  </property>
</Properties>
</file>