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9" r:id="rId3"/>
    <p:sldId id="278" r:id="rId4"/>
    <p:sldId id="288" r:id="rId5"/>
    <p:sldId id="289" r:id="rId6"/>
    <p:sldId id="29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74" d="100"/>
          <a:sy n="74" d="100"/>
        </p:scale>
        <p:origin x="-58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D00B87-FE68-4DB9-A531-D225B05FE6C7}" type="datetimeFigureOut">
              <a:rPr lang="en-GB" smtClean="0"/>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1415514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D00B87-FE68-4DB9-A531-D225B05FE6C7}" type="datetimeFigureOut">
              <a:rPr lang="en-GB" smtClean="0"/>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1972232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D00B87-FE68-4DB9-A531-D225B05FE6C7}" type="datetimeFigureOut">
              <a:rPr lang="en-GB" smtClean="0"/>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2772893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ckground blu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C01A5"/>
              </a:solidFill>
            </a:endParaRPr>
          </a:p>
        </p:txBody>
      </p:sp>
    </p:spTree>
    <p:extLst>
      <p:ext uri="{BB962C8B-B14F-4D97-AF65-F5344CB8AC3E}">
        <p14:creationId xmlns:p14="http://schemas.microsoft.com/office/powerpoint/2010/main" val="1610044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CKGROUND RE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EE486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C01A5"/>
              </a:solidFill>
            </a:endParaRPr>
          </a:p>
        </p:txBody>
      </p:sp>
    </p:spTree>
    <p:extLst>
      <p:ext uri="{BB962C8B-B14F-4D97-AF65-F5344CB8AC3E}">
        <p14:creationId xmlns:p14="http://schemas.microsoft.com/office/powerpoint/2010/main" val="1126743976"/>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D00B87-FE68-4DB9-A531-D225B05FE6C7}" type="datetimeFigureOut">
              <a:rPr lang="en-GB" smtClean="0"/>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1895518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D00B87-FE68-4DB9-A531-D225B05FE6C7}" type="datetimeFigureOut">
              <a:rPr lang="en-GB" smtClean="0"/>
              <a:t>25/10/2016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64534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D00B87-FE68-4DB9-A531-D225B05FE6C7}" type="datetimeFigureOut">
              <a:rPr lang="en-GB" smtClean="0"/>
              <a:t>25/10/2016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1018969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D00B87-FE68-4DB9-A531-D225B05FE6C7}" type="datetimeFigureOut">
              <a:rPr lang="en-GB" smtClean="0"/>
              <a:t>25/10/2016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48401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D00B87-FE68-4DB9-A531-D225B05FE6C7}" type="datetimeFigureOut">
              <a:rPr lang="en-GB" smtClean="0"/>
              <a:t>25/10/2016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45245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00B87-FE68-4DB9-A531-D225B05FE6C7}" type="datetimeFigureOut">
              <a:rPr lang="en-GB" smtClean="0"/>
              <a:t>25/10/2016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1037295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00B87-FE68-4DB9-A531-D225B05FE6C7}" type="datetimeFigureOut">
              <a:rPr lang="en-GB" smtClean="0"/>
              <a:t>25/10/2016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49972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00B87-FE68-4DB9-A531-D225B05FE6C7}" type="datetimeFigureOut">
              <a:rPr lang="en-GB" smtClean="0"/>
              <a:t>25/10/2016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F52D45-2DC2-4D62-AEC1-B09E1C6D14F6}" type="slidenum">
              <a:rPr lang="en-GB" smtClean="0"/>
              <a:t>‹#›</a:t>
            </a:fld>
            <a:endParaRPr lang="en-GB"/>
          </a:p>
        </p:txBody>
      </p:sp>
    </p:spTree>
    <p:extLst>
      <p:ext uri="{BB962C8B-B14F-4D97-AF65-F5344CB8AC3E}">
        <p14:creationId xmlns:p14="http://schemas.microsoft.com/office/powerpoint/2010/main" val="463379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00B87-FE68-4DB9-A531-D225B05FE6C7}" type="datetimeFigureOut">
              <a:rPr lang="en-GB" smtClean="0"/>
              <a:t>25/10/2016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52D45-2DC2-4D62-AEC1-B09E1C6D14F6}" type="slidenum">
              <a:rPr lang="en-GB" smtClean="0"/>
              <a:t>‹#›</a:t>
            </a:fld>
            <a:endParaRPr lang="en-GB"/>
          </a:p>
        </p:txBody>
      </p:sp>
    </p:spTree>
    <p:extLst>
      <p:ext uri="{BB962C8B-B14F-4D97-AF65-F5344CB8AC3E}">
        <p14:creationId xmlns:p14="http://schemas.microsoft.com/office/powerpoint/2010/main" val="2332298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hyperlink" Target="https://vimeo.com/15187341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136155067" TargetMode="External"/><Relationship Id="rId2" Type="http://schemas.openxmlformats.org/officeDocument/2006/relationships/image" Target="../media/image6.em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vimeo.com/136155067" TargetMode="External"/><Relationship Id="rId2" Type="http://schemas.openxmlformats.org/officeDocument/2006/relationships/image" Target="../media/image6.emf"/><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ull 2017 Everyone Back to Ours Graphic.png"/>
          <p:cNvPicPr>
            <a:picLocks noChangeAspect="1"/>
          </p:cNvPicPr>
          <p:nvPr/>
        </p:nvPicPr>
        <p:blipFill rotWithShape="1">
          <a:blip r:embed="rId2" cstate="print">
            <a:extLst>
              <a:ext uri="{28A0092B-C50C-407E-A947-70E740481C1C}">
                <a14:useLocalDpi xmlns:a14="http://schemas.microsoft.com/office/drawing/2010/main" val="0"/>
              </a:ext>
            </a:extLst>
          </a:blip>
          <a:srcRect t="43270" r="45325"/>
          <a:stretch/>
        </p:blipFill>
        <p:spPr>
          <a:xfrm>
            <a:off x="1600258" y="1790164"/>
            <a:ext cx="6368463" cy="3444530"/>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554"/>
          <a:stretch/>
        </p:blipFill>
        <p:spPr bwMode="auto">
          <a:xfrm>
            <a:off x="7363240" y="1"/>
            <a:ext cx="4828760" cy="607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690005"/>
      </p:ext>
    </p:extLst>
  </p:cSld>
  <p:clrMapOvr>
    <a:masterClrMapping/>
  </p:clrMapOvr>
  <mc:AlternateContent xmlns:mc="http://schemas.openxmlformats.org/markup-compatibility/2006" xmlns:p14="http://schemas.microsoft.com/office/powerpoint/2010/main">
    <mc:Choice Requires="p14">
      <p:transition p14:dur="250" advClick="0" advTm="15000"/>
    </mc:Choice>
    <mc:Fallback xmlns="">
      <p:transition advClick="0"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5549547" cy="6885383"/>
          </a:xfrm>
          <a:prstGeom prst="rect">
            <a:avLst/>
          </a:prstGeom>
        </p:spPr>
      </p:pic>
      <p:pic>
        <p:nvPicPr>
          <p:cNvPr id="2" name="Picture 1"/>
          <p:cNvPicPr>
            <a:picLocks noChangeAspect="1"/>
          </p:cNvPicPr>
          <p:nvPr/>
        </p:nvPicPr>
        <p:blipFill>
          <a:blip r:embed="rId3"/>
          <a:stretch>
            <a:fillRect/>
          </a:stretch>
        </p:blipFill>
        <p:spPr>
          <a:xfrm>
            <a:off x="708170" y="620166"/>
            <a:ext cx="839692" cy="839692"/>
          </a:xfrm>
          <a:prstGeom prst="rect">
            <a:avLst/>
          </a:prstGeom>
        </p:spPr>
      </p:pic>
      <p:sp>
        <p:nvSpPr>
          <p:cNvPr id="4" name="TextBox 3"/>
          <p:cNvSpPr txBox="1"/>
          <p:nvPr/>
        </p:nvSpPr>
        <p:spPr>
          <a:xfrm>
            <a:off x="4778059" y="66368"/>
            <a:ext cx="5151550" cy="11006859"/>
          </a:xfrm>
          <a:prstGeom prst="rect">
            <a:avLst/>
          </a:prstGeom>
          <a:noFill/>
        </p:spPr>
        <p:txBody>
          <a:bodyPr wrap="square" rtlCol="0">
            <a:spAutoFit/>
          </a:bodyPr>
          <a:lstStyle/>
          <a:p>
            <a:pPr>
              <a:lnSpc>
                <a:spcPct val="140000"/>
              </a:lnSpc>
              <a:buSzPct val="50000"/>
            </a:pPr>
            <a:endParaRPr lang="en-US" sz="2533" u="sng" dirty="0">
              <a:solidFill>
                <a:srgbClr val="8C01A5"/>
              </a:solidFill>
              <a:latin typeface="OCR F-Light"/>
              <a:cs typeface="OCR F-Light"/>
            </a:endParaRPr>
          </a:p>
          <a:p>
            <a:pPr>
              <a:lnSpc>
                <a:spcPct val="140000"/>
              </a:lnSpc>
              <a:buSzPct val="50000"/>
            </a:pPr>
            <a:r>
              <a:rPr lang="en-US" sz="2533" dirty="0" err="1" smtClean="0">
                <a:solidFill>
                  <a:srgbClr val="8C01A5"/>
                </a:solidFill>
                <a:latin typeface="OCR F-Light"/>
                <a:cs typeface="OCR F-Light"/>
              </a:rPr>
              <a:t>Programme</a:t>
            </a:r>
            <a:r>
              <a:rPr lang="en-US" sz="2533" dirty="0" smtClean="0">
                <a:solidFill>
                  <a:srgbClr val="8C01A5"/>
                </a:solidFill>
                <a:latin typeface="OCR F-Light"/>
                <a:cs typeface="OCR F-Light"/>
              </a:rPr>
              <a:t> S</a:t>
            </a:r>
            <a:r>
              <a:rPr lang="en-US" sz="2533" dirty="0" smtClean="0">
                <a:solidFill>
                  <a:srgbClr val="8C01A5"/>
                </a:solidFill>
                <a:latin typeface="OCR F-Light"/>
                <a:cs typeface="OCR F-Light"/>
              </a:rPr>
              <a:t>chedule</a:t>
            </a:r>
          </a:p>
          <a:p>
            <a:pPr>
              <a:lnSpc>
                <a:spcPct val="140000"/>
              </a:lnSpc>
              <a:buSzPct val="50000"/>
            </a:pPr>
            <a:r>
              <a:rPr lang="en-US" sz="2533" dirty="0">
                <a:solidFill>
                  <a:srgbClr val="8C01A5"/>
                </a:solidFill>
                <a:latin typeface="OCR F-Light"/>
                <a:cs typeface="OCR F-Light"/>
              </a:rPr>
              <a:t>	</a:t>
            </a:r>
            <a:r>
              <a:rPr lang="en-US" sz="2533" dirty="0" smtClean="0">
                <a:solidFill>
                  <a:srgbClr val="8C01A5"/>
                </a:solidFill>
                <a:latin typeface="OCR F-Light"/>
                <a:cs typeface="OCR F-Light"/>
              </a:rPr>
              <a:t>End of Show Party </a:t>
            </a:r>
            <a:endParaRPr lang="en-US" sz="2533" dirty="0" smtClean="0">
              <a:solidFill>
                <a:srgbClr val="8C01A5"/>
              </a:solidFill>
              <a:latin typeface="OCR F-Light"/>
              <a:cs typeface="OCR F-Light"/>
            </a:endParaRPr>
          </a:p>
          <a:p>
            <a:pPr>
              <a:lnSpc>
                <a:spcPct val="140000"/>
              </a:lnSpc>
              <a:buSzPct val="50000"/>
            </a:pPr>
            <a:r>
              <a:rPr lang="en-US" sz="2533" dirty="0" smtClean="0">
                <a:solidFill>
                  <a:srgbClr val="8C01A5"/>
                </a:solidFill>
                <a:latin typeface="OCR F-Light"/>
                <a:cs typeface="OCR F-Light"/>
              </a:rPr>
              <a:t>Production:</a:t>
            </a:r>
          </a:p>
          <a:p>
            <a:pPr>
              <a:lnSpc>
                <a:spcPct val="140000"/>
              </a:lnSpc>
              <a:buSzPct val="50000"/>
            </a:pPr>
            <a:r>
              <a:rPr lang="en-US" sz="2533" dirty="0">
                <a:solidFill>
                  <a:srgbClr val="8C01A5"/>
                </a:solidFill>
                <a:latin typeface="OCR F-Light"/>
                <a:cs typeface="OCR F-Light"/>
              </a:rPr>
              <a:t>	</a:t>
            </a:r>
            <a:r>
              <a:rPr lang="en-US" sz="2533" dirty="0" smtClean="0">
                <a:solidFill>
                  <a:srgbClr val="8C01A5"/>
                </a:solidFill>
                <a:latin typeface="OCR F-Light"/>
                <a:cs typeface="OCR F-Light"/>
              </a:rPr>
              <a:t>Licenses/PLI/DBS/H&amp;S</a:t>
            </a:r>
          </a:p>
          <a:p>
            <a:pPr>
              <a:lnSpc>
                <a:spcPct val="140000"/>
              </a:lnSpc>
              <a:buSzPct val="50000"/>
            </a:pPr>
            <a:r>
              <a:rPr lang="en-US" sz="2533" dirty="0">
                <a:solidFill>
                  <a:srgbClr val="8C01A5"/>
                </a:solidFill>
                <a:latin typeface="OCR F-Light"/>
                <a:cs typeface="OCR F-Light"/>
              </a:rPr>
              <a:t>	</a:t>
            </a:r>
            <a:r>
              <a:rPr lang="en-US" sz="2533" dirty="0" smtClean="0">
                <a:solidFill>
                  <a:srgbClr val="8C01A5"/>
                </a:solidFill>
                <a:latin typeface="OCR F-Light"/>
                <a:cs typeface="OCR F-Light"/>
              </a:rPr>
              <a:t>Get in/Get out -Schedule </a:t>
            </a:r>
          </a:p>
          <a:p>
            <a:pPr>
              <a:lnSpc>
                <a:spcPct val="140000"/>
              </a:lnSpc>
              <a:buSzPct val="50000"/>
            </a:pPr>
            <a:r>
              <a:rPr lang="en-US" sz="2533" dirty="0" smtClean="0">
                <a:solidFill>
                  <a:srgbClr val="8C01A5"/>
                </a:solidFill>
                <a:latin typeface="OCR F-Light"/>
                <a:cs typeface="OCR F-Light"/>
              </a:rPr>
              <a:t>Food &amp; Drink</a:t>
            </a:r>
          </a:p>
          <a:p>
            <a:pPr>
              <a:lnSpc>
                <a:spcPct val="140000"/>
              </a:lnSpc>
              <a:buSzPct val="50000"/>
            </a:pPr>
            <a:r>
              <a:rPr lang="en-US" sz="2533" dirty="0" smtClean="0">
                <a:solidFill>
                  <a:srgbClr val="8C01A5"/>
                </a:solidFill>
                <a:latin typeface="OCR F-Light"/>
                <a:cs typeface="OCR F-Light"/>
              </a:rPr>
              <a:t>Marketing &amp; Dressing The Space</a:t>
            </a:r>
          </a:p>
          <a:p>
            <a:pPr>
              <a:lnSpc>
                <a:spcPct val="140000"/>
              </a:lnSpc>
              <a:buSzPct val="50000"/>
            </a:pPr>
            <a:r>
              <a:rPr lang="en-US" sz="2533" dirty="0" smtClean="0">
                <a:solidFill>
                  <a:srgbClr val="8C01A5"/>
                </a:solidFill>
                <a:latin typeface="OCR F-Light"/>
                <a:cs typeface="OCR F-Light"/>
              </a:rPr>
              <a:t>Ticket Sales </a:t>
            </a:r>
            <a:r>
              <a:rPr lang="en-US" sz="2533" smtClean="0">
                <a:solidFill>
                  <a:srgbClr val="8C01A5"/>
                </a:solidFill>
                <a:latin typeface="OCR F-Light"/>
                <a:cs typeface="OCR F-Light"/>
              </a:rPr>
              <a:t>&amp; Plan</a:t>
            </a:r>
            <a:endParaRPr lang="en-US" sz="2533" dirty="0" smtClean="0">
              <a:solidFill>
                <a:srgbClr val="8C01A5"/>
              </a:solidFill>
              <a:latin typeface="OCR F-Light"/>
              <a:cs typeface="OCR F-Light"/>
            </a:endParaRPr>
          </a:p>
          <a:p>
            <a:pPr>
              <a:lnSpc>
                <a:spcPct val="140000"/>
              </a:lnSpc>
              <a:buSzPct val="50000"/>
            </a:pPr>
            <a:r>
              <a:rPr lang="en-US" sz="2533" dirty="0" smtClean="0">
                <a:solidFill>
                  <a:srgbClr val="8C01A5"/>
                </a:solidFill>
                <a:latin typeface="OCR F-Light"/>
                <a:cs typeface="OCR F-Light"/>
              </a:rPr>
              <a:t>Volunteering &amp; Buddies </a:t>
            </a:r>
          </a:p>
          <a:p>
            <a:pPr>
              <a:lnSpc>
                <a:spcPct val="140000"/>
              </a:lnSpc>
              <a:buSzPct val="50000"/>
            </a:pPr>
            <a:r>
              <a:rPr lang="en-US" sz="2533" dirty="0" smtClean="0">
                <a:solidFill>
                  <a:srgbClr val="8C01A5"/>
                </a:solidFill>
                <a:latin typeface="OCR F-Light"/>
                <a:cs typeface="OCR F-Light"/>
              </a:rPr>
              <a:t>May </a:t>
            </a:r>
          </a:p>
          <a:p>
            <a:pPr>
              <a:lnSpc>
                <a:spcPct val="140000"/>
              </a:lnSpc>
              <a:buSzPct val="50000"/>
            </a:pPr>
            <a:r>
              <a:rPr lang="en-US" sz="2533" dirty="0" smtClean="0">
                <a:solidFill>
                  <a:srgbClr val="8C01A5"/>
                </a:solidFill>
                <a:latin typeface="OCR F-Light"/>
                <a:cs typeface="OCR F-Light"/>
              </a:rPr>
              <a:t> </a:t>
            </a:r>
          </a:p>
          <a:p>
            <a:pPr>
              <a:lnSpc>
                <a:spcPct val="140000"/>
              </a:lnSpc>
              <a:buSzPct val="50000"/>
            </a:pPr>
            <a:r>
              <a:rPr lang="en-US" sz="2533" dirty="0">
                <a:solidFill>
                  <a:srgbClr val="8C01A5"/>
                </a:solidFill>
                <a:latin typeface="OCR F-Light"/>
                <a:cs typeface="OCR F-Light"/>
              </a:rPr>
              <a:t>	</a:t>
            </a:r>
            <a:endParaRPr lang="en-US" sz="2533" dirty="0">
              <a:solidFill>
                <a:srgbClr val="8C01A5"/>
              </a:solidFill>
              <a:latin typeface="OCR F-Light"/>
              <a:cs typeface="OCR F-Light"/>
            </a:endParaRPr>
          </a:p>
          <a:p>
            <a:pPr>
              <a:lnSpc>
                <a:spcPct val="140000"/>
              </a:lnSpc>
              <a:buSzPct val="50000"/>
            </a:pPr>
            <a:endParaRPr lang="en-US" sz="2533" dirty="0" smtClean="0">
              <a:solidFill>
                <a:srgbClr val="8C01A5"/>
              </a:solidFill>
              <a:latin typeface="OCR F-Light"/>
              <a:cs typeface="OCR F-Light"/>
            </a:endParaRPr>
          </a:p>
          <a:p>
            <a:pPr>
              <a:lnSpc>
                <a:spcPct val="140000"/>
              </a:lnSpc>
              <a:buSzPct val="50000"/>
            </a:pPr>
            <a:endParaRPr lang="en-US" sz="2533" dirty="0">
              <a:solidFill>
                <a:srgbClr val="8C01A5"/>
              </a:solidFill>
              <a:latin typeface="OCR F-Light"/>
              <a:cs typeface="OCR F-Light"/>
            </a:endParaRPr>
          </a:p>
          <a:p>
            <a:pPr>
              <a:lnSpc>
                <a:spcPct val="140000"/>
              </a:lnSpc>
              <a:buSzPct val="50000"/>
            </a:pPr>
            <a:endParaRPr lang="en-US" sz="2533" dirty="0">
              <a:solidFill>
                <a:srgbClr val="8C01A5"/>
              </a:solidFill>
              <a:latin typeface="OCR F-Light"/>
              <a:cs typeface="OCR F-Light"/>
            </a:endParaRPr>
          </a:p>
          <a:p>
            <a:pPr>
              <a:lnSpc>
                <a:spcPct val="140000"/>
              </a:lnSpc>
              <a:buSzPct val="50000"/>
            </a:pPr>
            <a:r>
              <a:rPr lang="en-US" sz="2533" dirty="0">
                <a:solidFill>
                  <a:srgbClr val="8C01A5"/>
                </a:solidFill>
                <a:latin typeface="OCR F-Light"/>
                <a:cs typeface="OCR F-Light"/>
              </a:rPr>
              <a:t>	</a:t>
            </a:r>
            <a:endParaRPr lang="en-US" sz="2533" dirty="0" smtClean="0">
              <a:solidFill>
                <a:srgbClr val="8C01A5"/>
              </a:solidFill>
              <a:latin typeface="OCR F-Light"/>
              <a:cs typeface="OCR F-Light"/>
            </a:endParaRPr>
          </a:p>
          <a:p>
            <a:pPr>
              <a:lnSpc>
                <a:spcPct val="140000"/>
              </a:lnSpc>
              <a:buSzPct val="50000"/>
            </a:pPr>
            <a:r>
              <a:rPr lang="en-US" sz="2533" dirty="0" smtClean="0">
                <a:solidFill>
                  <a:srgbClr val="8C01A5"/>
                </a:solidFill>
                <a:latin typeface="OCR F-Light"/>
                <a:cs typeface="OCR F-Light"/>
              </a:rPr>
              <a:t>	</a:t>
            </a:r>
            <a:endParaRPr lang="en-US" sz="2533" dirty="0">
              <a:solidFill>
                <a:srgbClr val="8C01A5"/>
              </a:solidFill>
              <a:latin typeface="OCR F-Light"/>
              <a:cs typeface="OCR F-Light"/>
            </a:endParaRPr>
          </a:p>
          <a:p>
            <a:pPr>
              <a:lnSpc>
                <a:spcPct val="140000"/>
              </a:lnSpc>
              <a:buSzPct val="50000"/>
            </a:pPr>
            <a:endParaRPr lang="en-US" sz="2533" dirty="0">
              <a:solidFill>
                <a:srgbClr val="8C01A5"/>
              </a:solidFill>
              <a:latin typeface="OCR F-Light"/>
              <a:cs typeface="OCR F-Light"/>
            </a:endParaRPr>
          </a:p>
          <a:p>
            <a:pPr>
              <a:lnSpc>
                <a:spcPct val="140000"/>
              </a:lnSpc>
              <a:buSzPct val="50000"/>
            </a:pPr>
            <a:endParaRPr lang="en-US" sz="2533" dirty="0">
              <a:solidFill>
                <a:srgbClr val="8C01A5"/>
              </a:solidFill>
              <a:latin typeface="OCR F-Light"/>
              <a:cs typeface="OCR F-Light"/>
            </a:endParaRPr>
          </a:p>
        </p:txBody>
      </p:sp>
      <p:pic>
        <p:nvPicPr>
          <p:cNvPr id="5" name="Picture 4"/>
          <p:cNvPicPr>
            <a:picLocks noChangeAspect="1"/>
          </p:cNvPicPr>
          <p:nvPr/>
        </p:nvPicPr>
        <p:blipFill>
          <a:blip r:embed="rId4"/>
          <a:stretch>
            <a:fillRect/>
          </a:stretch>
        </p:blipFill>
        <p:spPr>
          <a:xfrm>
            <a:off x="9647547" y="2902533"/>
            <a:ext cx="2544453" cy="3955467"/>
          </a:xfrm>
          <a:prstGeom prst="rect">
            <a:avLst/>
          </a:prstGeom>
        </p:spPr>
      </p:pic>
    </p:spTree>
    <p:extLst>
      <p:ext uri="{BB962C8B-B14F-4D97-AF65-F5344CB8AC3E}">
        <p14:creationId xmlns:p14="http://schemas.microsoft.com/office/powerpoint/2010/main" val="1638543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0043" y="1"/>
            <a:ext cx="5711960" cy="6875839"/>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86" y="1524000"/>
            <a:ext cx="2587279" cy="365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4586" y="267380"/>
            <a:ext cx="4897495" cy="707886"/>
          </a:xfrm>
          <a:prstGeom prst="rect">
            <a:avLst/>
          </a:prstGeom>
          <a:noFill/>
        </p:spPr>
        <p:txBody>
          <a:bodyPr wrap="none" rtlCol="0">
            <a:spAutoFit/>
          </a:bodyPr>
          <a:lstStyle/>
          <a:p>
            <a:r>
              <a:rPr lang="en-GB" sz="4000" dirty="0" smtClean="0">
                <a:latin typeface="Trebuchet MS" panose="020B0603020202020204" pitchFamily="34" charset="0"/>
                <a:hlinkClick r:id="rId4"/>
              </a:rPr>
              <a:t>Milk Presents - JOAN</a:t>
            </a:r>
            <a:endParaRPr lang="en-GB" sz="4000" dirty="0">
              <a:latin typeface="Trebuchet MS" panose="020B0603020202020204" pitchFamily="34" charset="0"/>
            </a:endParaRPr>
          </a:p>
        </p:txBody>
      </p:sp>
      <p:sp>
        <p:nvSpPr>
          <p:cNvPr id="4" name="TextBox 3"/>
          <p:cNvSpPr txBox="1"/>
          <p:nvPr/>
        </p:nvSpPr>
        <p:spPr>
          <a:xfrm>
            <a:off x="2883876" y="1314261"/>
            <a:ext cx="7373815" cy="4247317"/>
          </a:xfrm>
          <a:prstGeom prst="rect">
            <a:avLst/>
          </a:prstGeom>
          <a:noFill/>
        </p:spPr>
        <p:txBody>
          <a:bodyPr wrap="square" rtlCol="0">
            <a:spAutoFit/>
          </a:bodyPr>
          <a:lstStyle/>
          <a:p>
            <a:pPr algn="ctr"/>
            <a:r>
              <a:rPr lang="en-GB" dirty="0">
                <a:latin typeface="Trebuchet MS" panose="020B0603020202020204" pitchFamily="34" charset="0"/>
              </a:rPr>
              <a:t>Put your drinks down and your hands together, all the way from Domremy in France (via Soho and 600 years) it’s JOAN!</a:t>
            </a:r>
          </a:p>
          <a:p>
            <a:pPr algn="ctr"/>
            <a:endParaRPr lang="en-GB" dirty="0">
              <a:latin typeface="Trebuchet MS" panose="020B0603020202020204" pitchFamily="34" charset="0"/>
            </a:endParaRPr>
          </a:p>
          <a:p>
            <a:pPr algn="ctr"/>
            <a:r>
              <a:rPr lang="en-GB" dirty="0">
                <a:latin typeface="Trebuchet MS" panose="020B0603020202020204" pitchFamily="34" charset="0"/>
              </a:rPr>
              <a:t>An earthy story of courage, conviction and hope, this is Joan of Arc - quite possibly the world's first drag king. Packed with guts, heart and some well placed couscous, JOAN fuses lyrical new writing with quick wit and cabaret prowess. </a:t>
            </a:r>
          </a:p>
          <a:p>
            <a:pPr algn="ctr"/>
            <a:endParaRPr lang="en-GB" dirty="0">
              <a:latin typeface="Trebuchet MS" panose="020B0603020202020204" pitchFamily="34" charset="0"/>
            </a:endParaRPr>
          </a:p>
          <a:p>
            <a:pPr algn="ctr"/>
            <a:r>
              <a:rPr lang="en-GB" dirty="0">
                <a:latin typeface="Trebuchet MS" panose="020B0603020202020204" pitchFamily="34" charset="0"/>
              </a:rPr>
              <a:t>Performed by drag king champion Lucy Jane Parkinson, aka </a:t>
            </a:r>
            <a:r>
              <a:rPr lang="en-GB" dirty="0" err="1">
                <a:latin typeface="Trebuchet MS" panose="020B0603020202020204" pitchFamily="34" charset="0"/>
              </a:rPr>
              <a:t>LoUis</a:t>
            </a:r>
            <a:r>
              <a:rPr lang="en-GB" dirty="0">
                <a:latin typeface="Trebuchet MS" panose="020B0603020202020204" pitchFamily="34" charset="0"/>
              </a:rPr>
              <a:t> </a:t>
            </a:r>
            <a:r>
              <a:rPr lang="en-GB" dirty="0" err="1">
                <a:latin typeface="Trebuchet MS" panose="020B0603020202020204" pitchFamily="34" charset="0"/>
              </a:rPr>
              <a:t>CYfer</a:t>
            </a:r>
            <a:r>
              <a:rPr lang="en-GB" dirty="0">
                <a:latin typeface="Trebuchet MS" panose="020B0603020202020204" pitchFamily="34" charset="0"/>
              </a:rPr>
              <a:t> ('a marvel to behold' Broadway Baby), and brought together by the ever-probing and playfully anarchic Milk Presents ('Every minute spent with Milk Presents is a gift' British Theatre Guide) </a:t>
            </a:r>
          </a:p>
          <a:p>
            <a:pPr algn="ctr"/>
            <a:endParaRPr lang="en-GB" dirty="0">
              <a:latin typeface="Trebuchet MS" panose="020B0603020202020204" pitchFamily="34" charset="0"/>
            </a:endParaRPr>
          </a:p>
          <a:p>
            <a:pPr algn="ctr"/>
            <a:r>
              <a:rPr lang="en-GB" dirty="0">
                <a:latin typeface="Trebuchet MS" panose="020B0603020202020204" pitchFamily="34" charset="0"/>
              </a:rPr>
              <a:t>So pull up a pew, or indeed a bar stool, for this fearless new play about what it means to stand out, stand up and stand alone.</a:t>
            </a:r>
          </a:p>
        </p:txBody>
      </p:sp>
    </p:spTree>
    <p:extLst>
      <p:ext uri="{BB962C8B-B14F-4D97-AF65-F5344CB8AC3E}">
        <p14:creationId xmlns:p14="http://schemas.microsoft.com/office/powerpoint/2010/main" val="3318370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0043" y="1"/>
            <a:ext cx="5711960" cy="6875839"/>
          </a:xfrm>
          <a:prstGeom prst="rect">
            <a:avLst/>
          </a:prstGeom>
        </p:spPr>
      </p:pic>
      <p:sp>
        <p:nvSpPr>
          <p:cNvPr id="5" name="Rectangle 4"/>
          <p:cNvSpPr/>
          <p:nvPr/>
        </p:nvSpPr>
        <p:spPr>
          <a:xfrm>
            <a:off x="2836984" y="2773740"/>
            <a:ext cx="6096000" cy="3416320"/>
          </a:xfrm>
          <a:prstGeom prst="rect">
            <a:avLst/>
          </a:prstGeom>
        </p:spPr>
        <p:txBody>
          <a:bodyPr>
            <a:spAutoFit/>
          </a:bodyPr>
          <a:lstStyle/>
          <a:p>
            <a:pPr algn="ctr"/>
            <a:r>
              <a:rPr lang="en-GB" dirty="0">
                <a:latin typeface="Trebuchet MS" panose="020B0603020202020204" pitchFamily="34" charset="0"/>
              </a:rPr>
              <a:t>Bedtime Stories encourages us to take time out from our busy lives and explore the importance of the connection between carers and children, achieving a work-life balance and managing priorities within the family. Suitable for everyone ages 3+, the show is a transporting and highly immersive experience, that combines awe-inspiring aerial feats with storytelling, physical theatre, dance and stunning projections. Upon entering the theatre space, audiences are invited to relax and feel at home in the environment of a child's bedroom and view the show from the comfort of family beds, tucked up and surrounded by cushions, teddies and blankets.</a:t>
            </a:r>
          </a:p>
        </p:txBody>
      </p:sp>
      <p:sp>
        <p:nvSpPr>
          <p:cNvPr id="6" name="TextBox 5"/>
          <p:cNvSpPr txBox="1"/>
          <p:nvPr/>
        </p:nvSpPr>
        <p:spPr>
          <a:xfrm>
            <a:off x="668215" y="317356"/>
            <a:ext cx="2077813" cy="707886"/>
          </a:xfrm>
          <a:prstGeom prst="rect">
            <a:avLst/>
          </a:prstGeom>
          <a:noFill/>
        </p:spPr>
        <p:txBody>
          <a:bodyPr wrap="none" rtlCol="0">
            <a:spAutoFit/>
          </a:bodyPr>
          <a:lstStyle/>
          <a:p>
            <a:r>
              <a:rPr lang="en-GB" sz="4000" dirty="0" smtClean="0">
                <a:latin typeface="Trebuchet MS" panose="020B0603020202020204" pitchFamily="34" charset="0"/>
                <a:hlinkClick r:id="rId3"/>
              </a:rPr>
              <a:t>Upswing</a:t>
            </a:r>
            <a:endParaRPr lang="en-GB" sz="4000" dirty="0">
              <a:latin typeface="Trebuchet MS" panose="020B0603020202020204" pitchFamily="34" charset="0"/>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4880" y="895455"/>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6023" y="187569"/>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569" y="4280023"/>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2702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0043" y="1"/>
            <a:ext cx="5711960" cy="6875839"/>
          </a:xfrm>
          <a:prstGeom prst="rect">
            <a:avLst/>
          </a:prstGeom>
        </p:spPr>
      </p:pic>
      <p:sp>
        <p:nvSpPr>
          <p:cNvPr id="5" name="TextBox 4"/>
          <p:cNvSpPr txBox="1"/>
          <p:nvPr/>
        </p:nvSpPr>
        <p:spPr>
          <a:xfrm>
            <a:off x="164123" y="183067"/>
            <a:ext cx="6899517" cy="707886"/>
          </a:xfrm>
          <a:prstGeom prst="rect">
            <a:avLst/>
          </a:prstGeom>
          <a:noFill/>
        </p:spPr>
        <p:txBody>
          <a:bodyPr wrap="none" rtlCol="0">
            <a:spAutoFit/>
          </a:bodyPr>
          <a:lstStyle/>
          <a:p>
            <a:r>
              <a:rPr lang="en-GB" sz="4000" dirty="0" smtClean="0">
                <a:latin typeface="Trebuchet MS" panose="020B0603020202020204" pitchFamily="34" charset="0"/>
                <a:hlinkClick r:id="rId3"/>
              </a:rPr>
              <a:t>Okhams Razor – Tipping Point</a:t>
            </a:r>
            <a:endParaRPr lang="en-GB" sz="4000" dirty="0">
              <a:latin typeface="Trebuchet MS" panose="020B0603020202020204" pitchFamily="34" charset="0"/>
            </a:endParaRPr>
          </a:p>
        </p:txBody>
      </p:sp>
      <p:sp>
        <p:nvSpPr>
          <p:cNvPr id="6" name="Rectangle 5"/>
          <p:cNvSpPr/>
          <p:nvPr/>
        </p:nvSpPr>
        <p:spPr>
          <a:xfrm>
            <a:off x="2883877" y="1326608"/>
            <a:ext cx="6096000" cy="4524315"/>
          </a:xfrm>
          <a:prstGeom prst="rect">
            <a:avLst/>
          </a:prstGeom>
        </p:spPr>
        <p:txBody>
          <a:bodyPr>
            <a:spAutoFit/>
          </a:bodyPr>
          <a:lstStyle/>
          <a:p>
            <a:pPr algn="ctr"/>
            <a:r>
              <a:rPr lang="en-GB" dirty="0">
                <a:latin typeface="Trebuchet MS" panose="020B0603020202020204" pitchFamily="34" charset="0"/>
              </a:rPr>
              <a:t>Ockham’s Razor return with their new full length show. Tipping Point is set in the round; the audience drawn in close, as the action veers from catastrophe to mastery.  The five performers, enclosed within the circle of the stage, transform simple 5 metre metal poles into a rich landscape of images.</a:t>
            </a:r>
          </a:p>
          <a:p>
            <a:pPr algn="ctr"/>
            <a:endParaRPr lang="en-GB" dirty="0">
              <a:latin typeface="Trebuchet MS" panose="020B0603020202020204" pitchFamily="34" charset="0"/>
            </a:endParaRPr>
          </a:p>
          <a:p>
            <a:pPr algn="ctr"/>
            <a:r>
              <a:rPr lang="en-GB" dirty="0">
                <a:latin typeface="Trebuchet MS" panose="020B0603020202020204" pitchFamily="34" charset="0"/>
              </a:rPr>
              <a:t>Poles are balanced on fingertips, hung from the roof, lashed, climbed, swung from and walked along, they become forests, cross roads and pendulums. The performers balance, climb and cling to this teetering world, supporting each other as they wrestle with the moment when things begin to shift. They must decide whether to rail against the chaos, struggling to exert order on a disordered world, or ride it out, allowing life to tilt towards the tipping point</a:t>
            </a:r>
            <a:r>
              <a:rPr lang="en-GB" dirty="0" smtClean="0">
                <a:latin typeface="Trebuchet MS" panose="020B0603020202020204" pitchFamily="34" charset="0"/>
              </a:rPr>
              <a:t>. 6+</a:t>
            </a:r>
            <a:endParaRPr lang="en-GB" dirty="0">
              <a:latin typeface="Trebuchet MS" panose="020B0603020202020204" pitchFamily="34" charset="0"/>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94" y="1999007"/>
            <a:ext cx="2115825" cy="3179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2915" y="4823808"/>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290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80043" y="1"/>
            <a:ext cx="5711960" cy="6875839"/>
          </a:xfrm>
          <a:prstGeom prst="rect">
            <a:avLst/>
          </a:prstGeom>
        </p:spPr>
      </p:pic>
      <p:sp>
        <p:nvSpPr>
          <p:cNvPr id="6" name="TextBox 5"/>
          <p:cNvSpPr txBox="1"/>
          <p:nvPr/>
        </p:nvSpPr>
        <p:spPr>
          <a:xfrm>
            <a:off x="3048000" y="2261899"/>
            <a:ext cx="3743332" cy="1938992"/>
          </a:xfrm>
          <a:prstGeom prst="rect">
            <a:avLst/>
          </a:prstGeom>
          <a:noFill/>
        </p:spPr>
        <p:txBody>
          <a:bodyPr wrap="none" rtlCol="0">
            <a:spAutoFit/>
          </a:bodyPr>
          <a:lstStyle/>
          <a:p>
            <a:pPr algn="ctr"/>
            <a:r>
              <a:rPr lang="en-GB" sz="4000" dirty="0" smtClean="0">
                <a:latin typeface="Trebuchet MS" panose="020B0603020202020204" pitchFamily="34" charset="0"/>
              </a:rPr>
              <a:t>22</a:t>
            </a:r>
            <a:r>
              <a:rPr lang="en-GB" sz="4000" baseline="30000" dirty="0" smtClean="0">
                <a:latin typeface="Trebuchet MS" panose="020B0603020202020204" pitchFamily="34" charset="0"/>
              </a:rPr>
              <a:t>nd</a:t>
            </a:r>
            <a:r>
              <a:rPr lang="en-GB" sz="4000" dirty="0" smtClean="0">
                <a:latin typeface="Trebuchet MS" panose="020B0603020202020204" pitchFamily="34" charset="0"/>
              </a:rPr>
              <a:t> September</a:t>
            </a:r>
          </a:p>
          <a:p>
            <a:pPr algn="ctr"/>
            <a:r>
              <a:rPr lang="en-GB" sz="4000" dirty="0" smtClean="0">
                <a:latin typeface="Trebuchet MS" panose="020B0603020202020204" pitchFamily="34" charset="0"/>
              </a:rPr>
              <a:t>&amp;</a:t>
            </a:r>
          </a:p>
          <a:p>
            <a:pPr algn="ctr"/>
            <a:r>
              <a:rPr lang="en-GB" sz="4000" dirty="0" smtClean="0">
                <a:latin typeface="Trebuchet MS" panose="020B0603020202020204" pitchFamily="34" charset="0"/>
              </a:rPr>
              <a:t>Next Meeting</a:t>
            </a:r>
            <a:endParaRPr lang="en-GB" sz="4000" dirty="0">
              <a:latin typeface="Trebuchet MS" panose="020B0603020202020204" pitchFamily="34" charset="0"/>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6" y="2"/>
            <a:ext cx="5574955" cy="209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5932" y="4200891"/>
            <a:ext cx="3267467" cy="233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276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C42307EFC073438B4FFFF77ECBCF68" ma:contentTypeVersion="12" ma:contentTypeDescription="Create a new document." ma:contentTypeScope="" ma:versionID="034189de01be7df593913df764eac2ba">
  <xsd:schema xmlns:xsd="http://www.w3.org/2001/XMLSchema" xmlns:xs="http://www.w3.org/2001/XMLSchema" xmlns:p="http://schemas.microsoft.com/office/2006/metadata/properties" xmlns:ns2="80129174-c05c-43cc-8e32-21fcbdfe51bb" xmlns:ns3="958b15ed-c521-4290-b073-2e98d4cc1d7f" xmlns:ns4="http://schemas.microsoft.com/sharepoint/v3/fields" targetNamespace="http://schemas.microsoft.com/office/2006/metadata/properties" ma:root="true" ma:fieldsID="df0f5f7795057d951e7ae7a806083bab" ns2:_="" ns3:_="" ns4:_="">
    <xsd:import namespace="80129174-c05c-43cc-8e32-21fcbdfe51bb"/>
    <xsd:import namespace="958b15ed-c521-4290-b073-2e98d4cc1d7f"/>
    <xsd:import namespace="http://schemas.microsoft.com/sharepoint/v3/fields"/>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wic_System_Copyright" minOccurs="0"/>
                <xsd:element ref="ns2:Sensi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29174-c05c-43cc-8e32-21fcbdfe51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Sensitivity" ma:index="19" nillable="true" ma:displayName="Sensitivity" ma:description="Contains personal or commercially sensitive data?" ma:format="Dropdown" ma:internalName="Sensitivity">
      <xsd:simpleType>
        <xsd:restriction base="dms:Choice">
          <xsd:enumeration value="Sensitive personal data"/>
          <xsd:enumeration value="Commercially sensitive data"/>
          <xsd:enumeration value="Both"/>
          <xsd:enumeration value="Neither"/>
        </xsd:restriction>
      </xsd:simpleType>
    </xsd:element>
  </xsd:schema>
  <xsd:schema xmlns:xsd="http://www.w3.org/2001/XMLSchema" xmlns:xs="http://www.w3.org/2001/XMLSchema" xmlns:dms="http://schemas.microsoft.com/office/2006/documentManagement/types" xmlns:pc="http://schemas.microsoft.com/office/infopath/2007/PartnerControls" targetNamespace="958b15ed-c521-4290-b073-2e98d4cc1d7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8"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nsitivity xmlns="80129174-c05c-43cc-8e32-21fcbdfe51bb" xsi:nil="true"/>
    <wic_System_Copyright xmlns="http://schemas.microsoft.com/sharepoint/v3/fields" xsi:nil="true"/>
  </documentManagement>
</p:properties>
</file>

<file path=customXml/itemProps1.xml><?xml version="1.0" encoding="utf-8"?>
<ds:datastoreItem xmlns:ds="http://schemas.openxmlformats.org/officeDocument/2006/customXml" ds:itemID="{B7768BE6-685F-46E4-B90D-C0F50E663F82}"/>
</file>

<file path=customXml/itemProps2.xml><?xml version="1.0" encoding="utf-8"?>
<ds:datastoreItem xmlns:ds="http://schemas.openxmlformats.org/officeDocument/2006/customXml" ds:itemID="{4031DFF5-941F-44AC-B569-0628EB74E3E1}"/>
</file>

<file path=customXml/itemProps3.xml><?xml version="1.0" encoding="utf-8"?>
<ds:datastoreItem xmlns:ds="http://schemas.openxmlformats.org/officeDocument/2006/customXml" ds:itemID="{E790426D-1503-4D28-8225-7BA1C98E424F}"/>
</file>

<file path=docProps/app.xml><?xml version="1.0" encoding="utf-8"?>
<Properties xmlns="http://schemas.openxmlformats.org/officeDocument/2006/extended-properties" xmlns:vt="http://schemas.openxmlformats.org/officeDocument/2006/docPropsVTypes">
  <TotalTime>3802</TotalTime>
  <Words>429</Words>
  <Application>Microsoft Office PowerPoint</Application>
  <PresentationFormat>Custom</PresentationFormat>
  <Paragraphs>35</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Atkinson</dc:creator>
  <cp:lastModifiedBy>Yates Louise</cp:lastModifiedBy>
  <cp:revision>45</cp:revision>
  <dcterms:created xsi:type="dcterms:W3CDTF">2016-07-11T12:49:45Z</dcterms:created>
  <dcterms:modified xsi:type="dcterms:W3CDTF">2016-10-26T10:16:19Z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0x010100F8C42307EFC073438B4FFFF77ECBCF68</vt:lpwstr>
  </property>
</Properties>
</file>