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1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.xml" ContentType="application/vnd.openxmlformats-officedocument.theme+xml"/>
  <Override PartName="/ppt/theme/themeOverride3.xml" ContentType="application/vnd.openxmlformats-officedocument.themeOverride+xml"/>
  <Override PartName="/ppt/theme/themeOverride2.xml" ContentType="application/vnd.openxmlformats-officedocument.themeOverride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57" r:id="rId2"/>
    <p:sldId id="370" r:id="rId3"/>
    <p:sldId id="360" r:id="rId4"/>
    <p:sldId id="332" r:id="rId5"/>
    <p:sldId id="363" r:id="rId6"/>
    <p:sldId id="331" r:id="rId7"/>
    <p:sldId id="372" r:id="rId8"/>
    <p:sldId id="365" r:id="rId9"/>
    <p:sldId id="339" r:id="rId10"/>
    <p:sldId id="335" r:id="rId11"/>
    <p:sldId id="373" r:id="rId12"/>
    <p:sldId id="336" r:id="rId13"/>
    <p:sldId id="351" r:id="rId14"/>
    <p:sldId id="367" r:id="rId15"/>
    <p:sldId id="374" r:id="rId16"/>
    <p:sldId id="341" r:id="rId17"/>
    <p:sldId id="267" r:id="rId18"/>
    <p:sldId id="343" r:id="rId19"/>
    <p:sldId id="344" r:id="rId20"/>
    <p:sldId id="325" r:id="rId21"/>
    <p:sldId id="348" r:id="rId22"/>
    <p:sldId id="349" r:id="rId23"/>
    <p:sldId id="350" r:id="rId24"/>
    <p:sldId id="352" r:id="rId25"/>
    <p:sldId id="353" r:id="rId26"/>
    <p:sldId id="354" r:id="rId27"/>
    <p:sldId id="355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0" d="100"/>
          <a:sy n="140" d="100"/>
        </p:scale>
        <p:origin x="-600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C01A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0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201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E8790-A161-7446-8B8B-EBA779AD0CA6}" type="datetimeFigureOut">
              <a:rPr lang="en-US" smtClean="0"/>
              <a:pPr/>
              <a:t>7/5/2016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245C7-5021-714B-9A80-0EC5F6B52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01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E8790-A161-7446-8B8B-EBA779AD0CA6}" type="datetimeFigureOut">
              <a:rPr lang="en-US" smtClean="0"/>
              <a:pPr/>
              <a:t>7/5/2016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245C7-5021-714B-9A80-0EC5F6B52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60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E8790-A161-7446-8B8B-EBA779AD0CA6}" type="datetimeFigureOut">
              <a:rPr lang="en-US" smtClean="0"/>
              <a:pPr/>
              <a:t>7/5/2016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245C7-5021-714B-9A80-0EC5F6B52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54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E8790-A161-7446-8B8B-EBA779AD0CA6}" type="datetimeFigureOut">
              <a:rPr lang="en-US" smtClean="0"/>
              <a:pPr/>
              <a:t>7/5/2016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245C7-5021-714B-9A80-0EC5F6B52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16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E8790-A161-7446-8B8B-EBA779AD0CA6}" type="datetimeFigureOut">
              <a:rPr lang="en-US" smtClean="0"/>
              <a:pPr/>
              <a:t>7/5/2016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245C7-5021-714B-9A80-0EC5F6B52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54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E8790-A161-7446-8B8B-EBA779AD0CA6}" type="datetimeFigureOut">
              <a:rPr lang="en-US" smtClean="0"/>
              <a:pPr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245C7-5021-714B-9A80-0EC5F6B52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43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E8790-A161-7446-8B8B-EBA779AD0CA6}" type="datetimeFigureOut">
              <a:rPr lang="en-US" smtClean="0"/>
              <a:pPr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245C7-5021-714B-9A80-0EC5F6B52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5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0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547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0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19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0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637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0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09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0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06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E8790-A161-7446-8B8B-EBA779AD0CA6}" type="datetimeFigureOut">
              <a:rPr lang="en-US" smtClean="0"/>
              <a:pPr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245C7-5021-714B-9A80-0EC5F6B52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84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E8790-A161-7446-8B8B-EBA779AD0CA6}" type="datetimeFigureOut">
              <a:rPr lang="en-US" smtClean="0"/>
              <a:pPr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245C7-5021-714B-9A80-0EC5F6B52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8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E8790-A161-7446-8B8B-EBA779AD0CA6}" type="datetimeFigureOut">
              <a:rPr lang="en-US" smtClean="0"/>
              <a:pPr/>
              <a:t>7/5/2016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245C7-5021-714B-9A80-0EC5F6B52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26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E8790-A161-7446-8B8B-EBA779AD0CA6}" type="datetimeFigureOut">
              <a:rPr lang="en-US" smtClean="0"/>
              <a:pPr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245C7-5021-714B-9A80-0EC5F6B52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61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0.png"/><Relationship Id="rId5" Type="http://schemas.openxmlformats.org/officeDocument/2006/relationships/hyperlink" Target="https://vimeo.com/77779914" TargetMode="Externa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-WzMovyzUA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Er8WToWTio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emf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edknLlquGM&amp;feature=youtu.be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9407"/>
            <a:ext cx="4283968" cy="51407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6977" y="1734681"/>
            <a:ext cx="8665605" cy="2240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sz="6600" b="1" dirty="0">
                <a:ln w="38100" cmpd="sng">
                  <a:solidFill>
                    <a:srgbClr val="8C01A5"/>
                  </a:solidFill>
                  <a:prstDash val="solid"/>
                  <a:miter lim="800000"/>
                </a:ln>
                <a:noFill/>
                <a:latin typeface="OCR F-Bold OSF"/>
                <a:cs typeface="OCR F-Bold OSF"/>
              </a:rPr>
              <a:t>SUPERMARKET ARTIST </a:t>
            </a:r>
            <a:endParaRPr lang="en-US" sz="6600" b="1" dirty="0" smtClean="0">
              <a:ln w="38100" cmpd="sng">
                <a:solidFill>
                  <a:srgbClr val="8C01A5"/>
                </a:solidFill>
                <a:prstDash val="solid"/>
                <a:miter lim="800000"/>
              </a:ln>
              <a:noFill/>
              <a:latin typeface="OCR F-Bold OSF"/>
              <a:cs typeface="OCR F-Bold OSF"/>
            </a:endParaRPr>
          </a:p>
          <a:p>
            <a:pPr>
              <a:lnSpc>
                <a:spcPct val="70000"/>
              </a:lnSpc>
            </a:pPr>
            <a:r>
              <a:rPr lang="en-US" sz="6600" b="1" dirty="0" smtClean="0">
                <a:ln w="38100" cmpd="sng">
                  <a:solidFill>
                    <a:srgbClr val="8C01A5"/>
                  </a:solidFill>
                  <a:prstDash val="solid"/>
                  <a:miter lim="800000"/>
                </a:ln>
                <a:noFill/>
                <a:latin typeface="OCR F-Bold OSF"/>
                <a:cs typeface="OCR F-Bold OSF"/>
              </a:rPr>
              <a:t>TAKEOVER </a:t>
            </a:r>
            <a:endParaRPr lang="en-US" sz="6600" b="1" dirty="0">
              <a:ln w="38100" cmpd="sng">
                <a:solidFill>
                  <a:srgbClr val="8C01A5"/>
                </a:solidFill>
                <a:prstDash val="solid"/>
                <a:miter lim="800000"/>
              </a:ln>
              <a:noFill/>
              <a:latin typeface="OCR F-Bold OSF"/>
              <a:cs typeface="OCR F-Bold OSF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35" y="312480"/>
            <a:ext cx="1990866" cy="112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38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 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089" y="2224735"/>
            <a:ext cx="1877568" cy="29187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25" y="474681"/>
            <a:ext cx="620210" cy="6202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25" y="627081"/>
            <a:ext cx="620210" cy="620211"/>
          </a:xfrm>
          <a:prstGeom prst="rect">
            <a:avLst/>
          </a:prstGeom>
        </p:spPr>
      </p:pic>
      <p:pic>
        <p:nvPicPr>
          <p:cNvPr id="8" name="Picture 7" descr="http://3.bp.blogspot.com/-70TRDspgNMs/T-TBGfAixvI/AAAAAAAAL7c/pqB522rZ76I/s1600/LV-120607-265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292633" y="-1336221"/>
            <a:ext cx="11729267" cy="7815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8429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9024" y="607574"/>
            <a:ext cx="3226003" cy="17239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0379" y="433393"/>
            <a:ext cx="7152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b="1" dirty="0">
                <a:ln w="38100" cmpd="sng">
                  <a:solidFill>
                    <a:srgbClr val="8C01A5"/>
                  </a:solidFill>
                  <a:prstDash val="solid"/>
                  <a:miter lim="800000"/>
                </a:ln>
                <a:noFill/>
                <a:latin typeface="OCR F-Bold OSF"/>
                <a:cs typeface="OCR F-Bold OSF"/>
              </a:rPr>
              <a:t>Interactivity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297012" y="2928294"/>
            <a:ext cx="5908805" cy="95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600" dirty="0">
                <a:latin typeface="Trebuchet MS" panose="020B0603020202020204" pitchFamily="34" charset="0"/>
                <a:cs typeface="OCR F-Light"/>
              </a:rPr>
              <a:t>Rather than just making the experience an observational one, we want </a:t>
            </a:r>
            <a:r>
              <a:rPr lang="en-GB" sz="1600" dirty="0" smtClean="0">
                <a:latin typeface="Trebuchet MS" panose="020B0603020202020204" pitchFamily="34" charset="0"/>
                <a:cs typeface="OCR F-Light"/>
              </a:rPr>
              <a:t>customers to </a:t>
            </a:r>
            <a:r>
              <a:rPr lang="en-GB" sz="1600" dirty="0">
                <a:latin typeface="Trebuchet MS" panose="020B0603020202020204" pitchFamily="34" charset="0"/>
                <a:cs typeface="OCR F-Light"/>
              </a:rPr>
              <a:t>interact, have fun and create where possible</a:t>
            </a:r>
            <a:endParaRPr lang="en-GB" sz="16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926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inverted-audio.com/wp-content/uploads/2010/05/felixs-machines-1-1188x5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0"/>
            <a:ext cx="11315700" cy="523875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0" y="3678997"/>
            <a:ext cx="3339376" cy="12679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en-US" sz="5400" b="1" dirty="0">
                <a:ln w="38100" cmpd="sng">
                  <a:solidFill>
                    <a:schemeClr val="accent5"/>
                  </a:solidFill>
                  <a:prstDash val="solid"/>
                  <a:miter lim="800000"/>
                </a:ln>
                <a:noFill/>
                <a:latin typeface="OCR F-Bold OSF"/>
                <a:cs typeface="OCR F-Bold OSF"/>
              </a:rPr>
              <a:t>Felix </a:t>
            </a:r>
          </a:p>
          <a:p>
            <a:pPr>
              <a:lnSpc>
                <a:spcPct val="70000"/>
              </a:lnSpc>
            </a:pPr>
            <a:r>
              <a:rPr lang="en-US" sz="5400" b="1" dirty="0">
                <a:ln w="38100" cmpd="sng">
                  <a:solidFill>
                    <a:schemeClr val="accent5"/>
                  </a:solidFill>
                  <a:prstDash val="solid"/>
                  <a:miter lim="800000"/>
                </a:ln>
                <a:noFill/>
                <a:latin typeface="OCR F-Bold OSF"/>
                <a:cs typeface="OCR F-Bold OSF"/>
              </a:rPr>
              <a:t>Machines</a:t>
            </a:r>
          </a:p>
        </p:txBody>
      </p:sp>
    </p:spTree>
    <p:extLst>
      <p:ext uri="{BB962C8B-B14F-4D97-AF65-F5344CB8AC3E}">
        <p14:creationId xmlns:p14="http://schemas.microsoft.com/office/powerpoint/2010/main" val="1431479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met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57266"/>
            <a:ext cx="9247114" cy="617297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47396" y="66744"/>
            <a:ext cx="273785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chemeClr val="accent5"/>
                </a:solidFill>
                <a:latin typeface="Trebuchet MS" panose="020B0603020202020204" pitchFamily="34" charset="0"/>
              </a:rPr>
              <a:t>“... a </a:t>
            </a:r>
            <a:r>
              <a:rPr lang="en-GB" sz="2000" b="1" dirty="0">
                <a:solidFill>
                  <a:schemeClr val="accent5"/>
                </a:solidFill>
                <a:latin typeface="Trebuchet MS" panose="020B0603020202020204" pitchFamily="34" charset="0"/>
              </a:rPr>
              <a:t>space where artificial and dream-like environments can become a reality." </a:t>
            </a:r>
          </a:p>
        </p:txBody>
      </p:sp>
    </p:spTree>
    <p:extLst>
      <p:ext uri="{BB962C8B-B14F-4D97-AF65-F5344CB8AC3E}">
        <p14:creationId xmlns:p14="http://schemas.microsoft.com/office/powerpoint/2010/main" val="1431479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013" y="-1970"/>
            <a:ext cx="9144793" cy="5145470"/>
          </a:xfrm>
          <a:prstGeom prst="rect">
            <a:avLst/>
          </a:prstGeom>
        </p:spPr>
      </p:pic>
      <p:pic>
        <p:nvPicPr>
          <p:cNvPr id="9" name="Picture 8" descr="SHAPE 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065" y="2224735"/>
            <a:ext cx="1877568" cy="2918765"/>
          </a:xfrm>
          <a:prstGeom prst="rect">
            <a:avLst/>
          </a:prstGeom>
        </p:spPr>
      </p:pic>
      <p:pic>
        <p:nvPicPr>
          <p:cNvPr id="10" name="Picture 16" descr="http://assets.lfcimages.com/uploads/magazine/feb-2015/img/watch-white.pn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99611" y="253218"/>
            <a:ext cx="1143462" cy="114346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40379" y="433393"/>
            <a:ext cx="71529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b="1" dirty="0">
                <a:ln w="38100" cmpd="sng">
                  <a:solidFill>
                    <a:srgbClr val="8C01A5"/>
                  </a:solidFill>
                  <a:prstDash val="solid"/>
                  <a:miter lim="800000"/>
                </a:ln>
                <a:solidFill>
                  <a:schemeClr val="accent2"/>
                </a:solidFill>
                <a:latin typeface="Trebuchet MS" panose="020B0603020202020204" pitchFamily="34" charset="0"/>
                <a:cs typeface="OCR F-Bold OSF"/>
              </a:rPr>
              <a:t>Watch what happens when the customer becomes the conductor</a:t>
            </a:r>
          </a:p>
        </p:txBody>
      </p:sp>
    </p:spTree>
    <p:extLst>
      <p:ext uri="{BB962C8B-B14F-4D97-AF65-F5344CB8AC3E}">
        <p14:creationId xmlns:p14="http://schemas.microsoft.com/office/powerpoint/2010/main" val="2870488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9024" y="607574"/>
            <a:ext cx="3226003" cy="17239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6937" y="146109"/>
            <a:ext cx="742856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b="1" dirty="0">
                <a:ln w="38100" cmpd="sng">
                  <a:solidFill>
                    <a:srgbClr val="8C01A5"/>
                  </a:solidFill>
                  <a:prstDash val="solid"/>
                  <a:miter lim="800000"/>
                </a:ln>
                <a:noFill/>
                <a:latin typeface="OCR F-Bold OSF"/>
                <a:cs typeface="OCR F-Bold OSF"/>
              </a:rPr>
              <a:t>ATMOSPHERE</a:t>
            </a:r>
          </a:p>
        </p:txBody>
      </p:sp>
      <p:sp>
        <p:nvSpPr>
          <p:cNvPr id="2" name="Rectangle 1"/>
          <p:cNvSpPr/>
          <p:nvPr/>
        </p:nvSpPr>
        <p:spPr>
          <a:xfrm>
            <a:off x="297012" y="1469548"/>
            <a:ext cx="5498669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600" dirty="0">
                <a:latin typeface="Trebuchet MS" panose="020B0603020202020204" pitchFamily="34" charset="0"/>
                <a:cs typeface="OCR F-Light"/>
              </a:rPr>
              <a:t>At this point we wanted to explore what the audio experience could be for </a:t>
            </a:r>
            <a:r>
              <a:rPr lang="en-GB" sz="1600" dirty="0" smtClean="0">
                <a:latin typeface="Trebuchet MS" panose="020B0603020202020204" pitchFamily="34" charset="0"/>
                <a:cs typeface="OCR F-Light"/>
              </a:rPr>
              <a:t>customers.</a:t>
            </a:r>
            <a:endParaRPr lang="en-GB" sz="1600" dirty="0">
              <a:latin typeface="Trebuchet MS" panose="020B0603020202020204" pitchFamily="34" charset="0"/>
              <a:cs typeface="OCR F-Light"/>
            </a:endParaRPr>
          </a:p>
          <a:p>
            <a:pPr>
              <a:lnSpc>
                <a:spcPct val="120000"/>
              </a:lnSpc>
            </a:pPr>
            <a:endParaRPr lang="en-GB" sz="1600" dirty="0">
              <a:latin typeface="Trebuchet MS" panose="020B0603020202020204" pitchFamily="34" charset="0"/>
              <a:cs typeface="OCR F-Light"/>
            </a:endParaRPr>
          </a:p>
          <a:p>
            <a:pPr>
              <a:lnSpc>
                <a:spcPct val="120000"/>
              </a:lnSpc>
            </a:pPr>
            <a:r>
              <a:rPr lang="en-GB" sz="1600" dirty="0">
                <a:latin typeface="Trebuchet MS" panose="020B0603020202020204" pitchFamily="34" charset="0"/>
                <a:cs typeface="OCR F-Light"/>
              </a:rPr>
              <a:t>We </a:t>
            </a:r>
            <a:r>
              <a:rPr lang="en-GB" sz="1600" dirty="0" smtClean="0">
                <a:latin typeface="Trebuchet MS" panose="020B0603020202020204" pitchFamily="34" charset="0"/>
                <a:cs typeface="OCR F-Light"/>
              </a:rPr>
              <a:t>went </a:t>
            </a:r>
            <a:r>
              <a:rPr lang="en-GB" sz="1600" dirty="0">
                <a:latin typeface="Trebuchet MS" panose="020B0603020202020204" pitchFamily="34" charset="0"/>
                <a:cs typeface="OCR F-Light"/>
              </a:rPr>
              <a:t>back to what the audio experience used to be.</a:t>
            </a:r>
          </a:p>
        </p:txBody>
      </p:sp>
    </p:spTree>
    <p:extLst>
      <p:ext uri="{BB962C8B-B14F-4D97-AF65-F5344CB8AC3E}">
        <p14:creationId xmlns:p14="http://schemas.microsoft.com/office/powerpoint/2010/main" val="1986480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.ytimg.com/vi/t_ZQOP23L1Y/hqdefault.jpg"/>
          <p:cNvPicPr/>
          <p:nvPr/>
        </p:nvPicPr>
        <p:blipFill>
          <a:blip r:embed="rId2"/>
          <a:srcRect t="12500" b="13521"/>
          <a:stretch>
            <a:fillRect/>
          </a:stretch>
        </p:blipFill>
        <p:spPr bwMode="auto">
          <a:xfrm>
            <a:off x="-77862" y="0"/>
            <a:ext cx="9399991" cy="5198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6" name="Picture 4" descr="http://www.freeiconspng.com/uploads/listen-icon-25.pn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8261" y="2899703"/>
            <a:ext cx="2243797" cy="2243797"/>
          </a:xfrm>
          <a:prstGeom prst="rect">
            <a:avLst/>
          </a:prstGeom>
          <a:noFill/>
        </p:spPr>
      </p:pic>
      <p:pic>
        <p:nvPicPr>
          <p:cNvPr id="4" name="Picture 3" descr="SHAPE 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77862" y="0"/>
            <a:ext cx="1877568" cy="291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29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http://www.tru-thoughts.co.uk/images/artists/533773790-nostalgia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62500" cy="3152775"/>
          </a:xfrm>
          <a:prstGeom prst="rect">
            <a:avLst/>
          </a:prstGeom>
          <a:noFill/>
        </p:spPr>
      </p:pic>
      <p:pic>
        <p:nvPicPr>
          <p:cNvPr id="14" name="Picture 4" descr="http://www.freeiconspng.com/uploads/listen-icon-25.pn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53628" y="1872292"/>
            <a:ext cx="1280483" cy="1280483"/>
          </a:xfrm>
          <a:prstGeom prst="rect">
            <a:avLst/>
          </a:prstGeom>
          <a:noFill/>
        </p:spPr>
      </p:pic>
      <p:pic>
        <p:nvPicPr>
          <p:cNvPr id="6" name="Picture 5" descr="SHAPE 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9024" y="2670494"/>
            <a:ext cx="3226003" cy="17239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05723" y="193559"/>
            <a:ext cx="3771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NOSTALGIA 77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931" y="3410645"/>
            <a:ext cx="65643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DJ and Jazz Producer.</a:t>
            </a:r>
          </a:p>
          <a:p>
            <a:r>
              <a:rPr lang="en-GB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Blends tones together to give the music a calm but inventive tone.</a:t>
            </a:r>
          </a:p>
        </p:txBody>
      </p:sp>
      <p:sp>
        <p:nvSpPr>
          <p:cNvPr id="4" name="Rectangle 3"/>
          <p:cNvSpPr/>
          <p:nvPr/>
        </p:nvSpPr>
        <p:spPr>
          <a:xfrm>
            <a:off x="4982803" y="1714886"/>
            <a:ext cx="29402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“Inventive and accessible”</a:t>
            </a:r>
          </a:p>
          <a:p>
            <a:r>
              <a:rPr lang="en-GB" sz="14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- The Guardian</a:t>
            </a:r>
          </a:p>
        </p:txBody>
      </p:sp>
    </p:spTree>
    <p:extLst>
      <p:ext uri="{BB962C8B-B14F-4D97-AF65-F5344CB8AC3E}">
        <p14:creationId xmlns:p14="http://schemas.microsoft.com/office/powerpoint/2010/main" val="1007917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9024" y="2670494"/>
            <a:ext cx="3226003" cy="17239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7411" y="395973"/>
            <a:ext cx="641036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dirty="0" smtClean="0">
                <a:latin typeface="Trebuchet MS" panose="020B0603020202020204" pitchFamily="34" charset="0"/>
              </a:rPr>
              <a:t>Then we thought ‘why stop there?’ </a:t>
            </a:r>
          </a:p>
          <a:p>
            <a:endParaRPr lang="en-GB" sz="4800" dirty="0">
              <a:latin typeface="Trebuchet MS" panose="020B0603020202020204" pitchFamily="34" charset="0"/>
            </a:endParaRPr>
          </a:p>
          <a:p>
            <a:endParaRPr lang="en-GB" sz="4800" dirty="0" smtClean="0">
              <a:latin typeface="Trebuchet MS" panose="020B0603020202020204" pitchFamily="34" charset="0"/>
            </a:endParaRPr>
          </a:p>
          <a:p>
            <a:r>
              <a:rPr lang="en-GB" sz="4800" dirty="0" smtClean="0">
                <a:latin typeface="Trebuchet MS" panose="020B0603020202020204" pitchFamily="34" charset="0"/>
              </a:rPr>
              <a:t>Not </a:t>
            </a:r>
            <a:r>
              <a:rPr lang="en-GB" sz="4800" dirty="0">
                <a:latin typeface="Trebuchet MS" panose="020B0603020202020204" pitchFamily="34" charset="0"/>
              </a:rPr>
              <a:t>everyone loves the same music…</a:t>
            </a:r>
          </a:p>
        </p:txBody>
      </p:sp>
    </p:spTree>
    <p:extLst>
      <p:ext uri="{BB962C8B-B14F-4D97-AF65-F5344CB8AC3E}">
        <p14:creationId xmlns:p14="http://schemas.microsoft.com/office/powerpoint/2010/main" val="1007917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s3.amazonaws.com/deal_engine/silent+disco+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8878" y="0"/>
            <a:ext cx="3965122" cy="201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ttps://www.timeout.com/london/shop/media/catalog/product/cache/1/image/713x/040ec09b1e35df139433887a97daa66f/s/h/shard_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69321"/>
            <a:ext cx="3507921" cy="1992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619171" y="2166479"/>
            <a:ext cx="38977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Allow people to shop and dance around the store. </a:t>
            </a:r>
            <a:r>
              <a:rPr lang="en-GB" sz="3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 range of channels will be </a:t>
            </a:r>
            <a:r>
              <a:rPr lang="en-GB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available </a:t>
            </a:r>
            <a:r>
              <a:rPr lang="en-GB" sz="3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to cater for </a:t>
            </a:r>
            <a:r>
              <a:rPr lang="en-GB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all </a:t>
            </a:r>
            <a:r>
              <a:rPr lang="en-GB" sz="3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tastes.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98447" y="71604"/>
            <a:ext cx="42651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Let people choose their own station on borrowed headphones at the beginning of the shop.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682" y="1918436"/>
            <a:ext cx="1725318" cy="322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17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 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9024" y="607574"/>
            <a:ext cx="3226003" cy="17239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83063" y="355371"/>
            <a:ext cx="5523711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sz="4000" b="1" dirty="0">
                <a:ln w="38100" cmpd="sng">
                  <a:solidFill>
                    <a:srgbClr val="8C01A5"/>
                  </a:solidFill>
                  <a:prstDash val="solid"/>
                  <a:miter lim="800000"/>
                </a:ln>
                <a:noFill/>
                <a:latin typeface="OCR F-Bold OSF"/>
                <a:cs typeface="OCR F-Bold OSF"/>
              </a:rPr>
              <a:t>WHERE TO BEGIN…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endParaRPr lang="en-US" sz="2000" dirty="0">
              <a:latin typeface="Trebuchet MS" panose="020B0603020202020204" pitchFamily="34" charset="0"/>
              <a:cs typeface="OCR F-Light"/>
            </a:endParaRPr>
          </a:p>
          <a:p>
            <a:pPr>
              <a:lnSpc>
                <a:spcPct val="120000"/>
              </a:lnSpc>
            </a:pPr>
            <a:r>
              <a:rPr lang="en-US" sz="2000" dirty="0">
                <a:latin typeface="Trebuchet MS" panose="020B0603020202020204" pitchFamily="34" charset="0"/>
                <a:cs typeface="OCR F-Light"/>
              </a:rPr>
              <a:t>We focused on three key </a:t>
            </a:r>
            <a:r>
              <a:rPr lang="en-US" sz="2000" dirty="0" smtClean="0">
                <a:latin typeface="Trebuchet MS" panose="020B0603020202020204" pitchFamily="34" charset="0"/>
                <a:cs typeface="OCR F-Light"/>
              </a:rPr>
              <a:t>areas:</a:t>
            </a:r>
          </a:p>
          <a:p>
            <a:pPr>
              <a:lnSpc>
                <a:spcPct val="120000"/>
              </a:lnSpc>
            </a:pPr>
            <a:endParaRPr lang="en-US" sz="1600" dirty="0">
              <a:latin typeface="Trebuchet MS" panose="020B0603020202020204" pitchFamily="34" charset="0"/>
              <a:cs typeface="OCR F-Light"/>
            </a:endParaRPr>
          </a:p>
          <a:p>
            <a:r>
              <a:rPr lang="en-GB" sz="6000" b="1" dirty="0">
                <a:ln w="38100" cmpd="sng">
                  <a:solidFill>
                    <a:srgbClr val="8C01A5"/>
                  </a:solidFill>
                  <a:prstDash val="solid"/>
                  <a:miter lim="800000"/>
                </a:ln>
                <a:noFill/>
                <a:latin typeface="OCR F-Bold OSF"/>
                <a:cs typeface="OCR F-Bold OSF"/>
              </a:rPr>
              <a:t>Visibility</a:t>
            </a:r>
          </a:p>
          <a:p>
            <a:r>
              <a:rPr lang="en-GB" sz="6000" b="1" dirty="0">
                <a:ln w="38100" cmpd="sng">
                  <a:solidFill>
                    <a:srgbClr val="8C01A5"/>
                  </a:solidFill>
                  <a:prstDash val="solid"/>
                  <a:miter lim="800000"/>
                </a:ln>
                <a:noFill/>
                <a:latin typeface="OCR F-Bold OSF"/>
                <a:cs typeface="OCR F-Bold OSF"/>
              </a:rPr>
              <a:t>Space</a:t>
            </a:r>
          </a:p>
          <a:p>
            <a:r>
              <a:rPr lang="en-GB" sz="6000" b="1" dirty="0">
                <a:ln w="38100" cmpd="sng">
                  <a:solidFill>
                    <a:srgbClr val="8C01A5"/>
                  </a:solidFill>
                  <a:prstDash val="solid"/>
                  <a:miter lim="800000"/>
                </a:ln>
                <a:noFill/>
                <a:latin typeface="OCR F-Bold OSF"/>
                <a:cs typeface="OCR F-Bold OSF"/>
              </a:rPr>
              <a:t>Atmosphere</a:t>
            </a:r>
          </a:p>
          <a:p>
            <a:pPr>
              <a:lnSpc>
                <a:spcPct val="120000"/>
              </a:lnSpc>
            </a:pPr>
            <a:endParaRPr lang="en-US" sz="1600" dirty="0" smtClean="0">
              <a:latin typeface="Trebuchet MS" panose="020B0603020202020204" pitchFamily="34" charset="0"/>
              <a:cs typeface="OCR F-Light"/>
            </a:endParaRPr>
          </a:p>
          <a:p>
            <a:pPr>
              <a:lnSpc>
                <a:spcPct val="120000"/>
              </a:lnSpc>
            </a:pPr>
            <a:endParaRPr lang="en-US" sz="1600" dirty="0">
              <a:latin typeface="Trebuchet MS" panose="020B0603020202020204" pitchFamily="34" charset="0"/>
              <a:cs typeface="OCR F-Light"/>
            </a:endParaRPr>
          </a:p>
        </p:txBody>
      </p:sp>
    </p:spTree>
    <p:extLst>
      <p:ext uri="{BB962C8B-B14F-4D97-AF65-F5344CB8AC3E}">
        <p14:creationId xmlns:p14="http://schemas.microsoft.com/office/powerpoint/2010/main" val="198778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7614"/>
            <a:ext cx="3075999" cy="3816424"/>
          </a:xfrm>
          <a:prstGeom prst="rect">
            <a:avLst/>
          </a:prstGeom>
        </p:spPr>
      </p:pic>
      <p:pic>
        <p:nvPicPr>
          <p:cNvPr id="2050" name="Picture 2" descr="http://il5.picdn.net/shutterstock/videos/14520919/thumb/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428"/>
            <a:ext cx="9147658" cy="515361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467724" y="3489201"/>
            <a:ext cx="5547127" cy="1641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sz="7000" b="1" dirty="0">
                <a:ln w="38100" cmpd="sng">
                  <a:solidFill>
                    <a:schemeClr val="accent5"/>
                  </a:solidFill>
                  <a:prstDash val="solid"/>
                  <a:miter lim="800000"/>
                </a:ln>
                <a:noFill/>
                <a:latin typeface="OCR F-Bold OSF"/>
                <a:cs typeface="OCR F-Bold OSF"/>
              </a:rPr>
              <a:t>The Sky’s the Limit</a:t>
            </a:r>
            <a:endParaRPr lang="en-US" sz="7000" b="1" dirty="0">
              <a:ln w="38100" cmpd="sng">
                <a:solidFill>
                  <a:schemeClr val="accent5"/>
                </a:solidFill>
                <a:prstDash val="solid"/>
                <a:miter lim="800000"/>
              </a:ln>
              <a:noFill/>
            </a:endParaRPr>
          </a:p>
        </p:txBody>
      </p:sp>
      <p:pic>
        <p:nvPicPr>
          <p:cNvPr id="10" name="Picture 9" descr="SHAPE 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089" y="2224735"/>
            <a:ext cx="1877568" cy="29187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661" y="359426"/>
            <a:ext cx="988186" cy="9881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11368" y="669189"/>
            <a:ext cx="7332632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chemeClr val="accent3"/>
                </a:solidFill>
                <a:latin typeface="OCR F-Light"/>
                <a:cs typeface="OCR F-Light"/>
              </a:rPr>
              <a:t>A 3 month programme of kite design and making, </a:t>
            </a:r>
            <a:r>
              <a:rPr lang="en-US" sz="2400" dirty="0" smtClean="0">
                <a:solidFill>
                  <a:schemeClr val="accent3"/>
                </a:solidFill>
                <a:latin typeface="OCR F-Light"/>
                <a:cs typeface="OCR F-Light"/>
              </a:rPr>
              <a:t>in schools in Hull, leading to </a:t>
            </a:r>
            <a:r>
              <a:rPr lang="en-US" sz="2400" dirty="0">
                <a:solidFill>
                  <a:schemeClr val="accent3"/>
                </a:solidFill>
                <a:latin typeface="OCR F-Light"/>
                <a:cs typeface="OCR F-Light"/>
              </a:rPr>
              <a:t>a</a:t>
            </a:r>
            <a:r>
              <a:rPr lang="en-US" sz="2400" dirty="0" smtClean="0">
                <a:solidFill>
                  <a:schemeClr val="accent3"/>
                </a:solidFill>
                <a:latin typeface="OCR F-Light"/>
                <a:cs typeface="OCR F-Light"/>
              </a:rPr>
              <a:t>n </a:t>
            </a:r>
            <a:r>
              <a:rPr lang="en-US" sz="2400" dirty="0">
                <a:solidFill>
                  <a:schemeClr val="accent3"/>
                </a:solidFill>
                <a:latin typeface="OCR F-Light"/>
                <a:cs typeface="OCR F-Light"/>
              </a:rPr>
              <a:t>incredible day of </a:t>
            </a:r>
            <a:r>
              <a:rPr lang="en-US" sz="2400" dirty="0" smtClean="0">
                <a:solidFill>
                  <a:schemeClr val="accent3"/>
                </a:solidFill>
                <a:latin typeface="OCR F-Light"/>
                <a:cs typeface="OCR F-Light"/>
              </a:rPr>
              <a:t>kite-flying </a:t>
            </a:r>
            <a:r>
              <a:rPr lang="en-US" sz="2400" dirty="0">
                <a:solidFill>
                  <a:schemeClr val="accent3"/>
                </a:solidFill>
                <a:latin typeface="OCR F-Light"/>
                <a:cs typeface="OCR F-Light"/>
              </a:rPr>
              <a:t>spectacles, </a:t>
            </a:r>
            <a:r>
              <a:rPr lang="en-US" sz="2400" dirty="0" smtClean="0">
                <a:solidFill>
                  <a:schemeClr val="accent3"/>
                </a:solidFill>
                <a:latin typeface="OCR F-Light"/>
                <a:cs typeface="OCR F-Light"/>
              </a:rPr>
              <a:t>where </a:t>
            </a:r>
            <a:r>
              <a:rPr lang="en-US" sz="2400" dirty="0" smtClean="0">
                <a:solidFill>
                  <a:schemeClr val="accent3"/>
                </a:solidFill>
                <a:latin typeface="OCR F-Light"/>
                <a:cs typeface="OCR F-Light"/>
              </a:rPr>
              <a:t>exceptional </a:t>
            </a:r>
            <a:r>
              <a:rPr lang="en-US" sz="2400" dirty="0">
                <a:solidFill>
                  <a:schemeClr val="accent3"/>
                </a:solidFill>
                <a:latin typeface="OCR F-Light"/>
                <a:cs typeface="OCR F-Light"/>
              </a:rPr>
              <a:t>art and culture </a:t>
            </a:r>
            <a:r>
              <a:rPr lang="en-US" sz="2400" dirty="0" smtClean="0">
                <a:solidFill>
                  <a:schemeClr val="accent3"/>
                </a:solidFill>
                <a:latin typeface="OCR F-Light"/>
                <a:cs typeface="OCR F-Light"/>
              </a:rPr>
              <a:t>combine with competitions and family fun.  </a:t>
            </a:r>
            <a:endParaRPr lang="en-US" sz="1500" dirty="0">
              <a:solidFill>
                <a:schemeClr val="accent3"/>
              </a:solidFill>
              <a:latin typeface="OCR F-Light"/>
              <a:cs typeface="OCR F-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11368" y="202138"/>
            <a:ext cx="6319294" cy="467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chemeClr val="accent3"/>
                </a:solidFill>
                <a:latin typeface="OCR F-Light"/>
                <a:cs typeface="OCR F-Light"/>
              </a:rPr>
              <a:t>Kite Festival</a:t>
            </a:r>
            <a:endParaRPr lang="en-US" sz="2400" b="1" dirty="0">
              <a:solidFill>
                <a:schemeClr val="accent3"/>
              </a:solidFill>
              <a:latin typeface="OCR F-Light"/>
              <a:cs typeface="OCR F-Light"/>
            </a:endParaRPr>
          </a:p>
        </p:txBody>
      </p:sp>
    </p:spTree>
    <p:extLst>
      <p:ext uri="{BB962C8B-B14F-4D97-AF65-F5344CB8AC3E}">
        <p14:creationId xmlns:p14="http://schemas.microsoft.com/office/powerpoint/2010/main" val="3581328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tasteforlife.com/sites/default/files/styles/desktop/public/field/image/active%20kids.png?itok=qGnwjucX"/>
          <p:cNvPicPr>
            <a:picLocks noChangeAspect="1" noChangeArrowheads="1"/>
          </p:cNvPicPr>
          <p:nvPr/>
        </p:nvPicPr>
        <p:blipFill>
          <a:blip r:embed="rId2"/>
          <a:srcRect l="34874"/>
          <a:stretch>
            <a:fillRect/>
          </a:stretch>
        </p:blipFill>
        <p:spPr bwMode="auto">
          <a:xfrm>
            <a:off x="2954216" y="1"/>
            <a:ext cx="6716190" cy="51435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401926"/>
            <a:ext cx="295421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latin typeface="Trebuchet MS" panose="020B0603020202020204" pitchFamily="34" charset="0"/>
                <a:ea typeface="Calibri" pitchFamily="34" charset="0"/>
                <a:cs typeface="Times New Roman" pitchFamily="18" charset="0"/>
              </a:rPr>
              <a:t>Primary Schools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latin typeface="Trebuchet MS" panose="020B0603020202020204" pitchFamily="34" charset="0"/>
              <a:ea typeface="Calibri" pitchFamily="34" charset="0"/>
              <a:cs typeface="Times New Roman" pitchFamily="18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latin typeface="Trebuchet MS" panose="020B0603020202020204" pitchFamily="34" charset="0"/>
                <a:ea typeface="Calibri" pitchFamily="34" charset="0"/>
                <a:cs typeface="Times New Roman" pitchFamily="18" charset="0"/>
              </a:rPr>
              <a:t>The </a:t>
            </a:r>
            <a:r>
              <a:rPr lang="en-GB" sz="1600" dirty="0" smtClean="0">
                <a:latin typeface="Trebuchet MS" panose="020B0603020202020204" pitchFamily="34" charset="0"/>
                <a:ea typeface="Calibri" pitchFamily="34" charset="0"/>
                <a:cs typeface="Times New Roman" pitchFamily="18" charset="0"/>
              </a:rPr>
              <a:t>Hull 2017 would </a:t>
            </a:r>
            <a:r>
              <a:rPr lang="en-GB" sz="1600" dirty="0">
                <a:latin typeface="Trebuchet MS" panose="020B0603020202020204" pitchFamily="34" charset="0"/>
                <a:ea typeface="Calibri" pitchFamily="34" charset="0"/>
                <a:cs typeface="Times New Roman" pitchFamily="18" charset="0"/>
              </a:rPr>
              <a:t>work with </a:t>
            </a:r>
            <a:r>
              <a:rPr lang="en-GB" sz="1600" dirty="0" smtClean="0">
                <a:latin typeface="Trebuchet MS" panose="020B0603020202020204" pitchFamily="34" charset="0"/>
                <a:ea typeface="Calibri" pitchFamily="34" charset="0"/>
                <a:cs typeface="Times New Roman" pitchFamily="18" charset="0"/>
              </a:rPr>
              <a:t>schools across Hull </a:t>
            </a:r>
            <a:r>
              <a:rPr lang="en-GB" sz="1600" dirty="0">
                <a:latin typeface="Trebuchet MS" panose="020B0603020202020204" pitchFamily="34" charset="0"/>
                <a:ea typeface="Calibri" pitchFamily="34" charset="0"/>
                <a:cs typeface="Times New Roman" pitchFamily="18" charset="0"/>
              </a:rPr>
              <a:t>to deliver </a:t>
            </a:r>
            <a:r>
              <a:rPr lang="en-GB" sz="1600" dirty="0" smtClean="0">
                <a:latin typeface="Trebuchet MS" panose="020B0603020202020204" pitchFamily="34" charset="0"/>
                <a:ea typeface="Calibri" pitchFamily="34" charset="0"/>
                <a:cs typeface="Times New Roman" pitchFamily="18" charset="0"/>
              </a:rPr>
              <a:t>workshops and collaborations with artists and kite-makers to </a:t>
            </a:r>
            <a:r>
              <a:rPr lang="en-GB" sz="1600" dirty="0">
                <a:latin typeface="Trebuchet MS" panose="020B0603020202020204" pitchFamily="34" charset="0"/>
                <a:ea typeface="Calibri" pitchFamily="34" charset="0"/>
                <a:cs typeface="Times New Roman" pitchFamily="18" charset="0"/>
              </a:rPr>
              <a:t>ensure kites are able to soar through the skies. 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en-GB" sz="1600" dirty="0">
              <a:latin typeface="Trebuchet MS" panose="020B0603020202020204" pitchFamily="34" charset="0"/>
              <a:ea typeface="Calibri" pitchFamily="34" charset="0"/>
              <a:cs typeface="Times New Roman" pitchFamily="18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latin typeface="Trebuchet MS" panose="020B0603020202020204" pitchFamily="34" charset="0"/>
                <a:ea typeface="Calibri" pitchFamily="34" charset="0"/>
                <a:cs typeface="Times New Roman" pitchFamily="18" charset="0"/>
              </a:rPr>
              <a:t>Artists </a:t>
            </a:r>
            <a:r>
              <a:rPr lang="en-GB" sz="1600" dirty="0" smtClean="0">
                <a:latin typeface="Trebuchet MS" panose="020B0603020202020204" pitchFamily="34" charset="0"/>
                <a:ea typeface="Calibri" pitchFamily="34" charset="0"/>
                <a:cs typeface="Times New Roman" pitchFamily="18" charset="0"/>
              </a:rPr>
              <a:t>would</a:t>
            </a:r>
            <a:r>
              <a:rPr lang="en-GB" sz="1600" dirty="0" smtClean="0">
                <a:latin typeface="Trebuchet MS" panose="020B0603020202020204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GB" sz="1600" dirty="0">
                <a:latin typeface="Trebuchet MS" panose="020B0603020202020204" pitchFamily="34" charset="0"/>
                <a:ea typeface="Calibri" pitchFamily="34" charset="0"/>
                <a:cs typeface="Times New Roman" pitchFamily="18" charset="0"/>
              </a:rPr>
              <a:t>use a range of techniques to help the classes design their kites. 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latin typeface="Trebuchet MS" panose="020B0603020202020204" pitchFamily="34" charset="0"/>
                <a:ea typeface="Calibri" pitchFamily="34" charset="0"/>
                <a:cs typeface="Times New Roman" pitchFamily="18" charset="0"/>
              </a:rPr>
              <a:t>Science </a:t>
            </a:r>
            <a:r>
              <a:rPr lang="en-GB" sz="1600" dirty="0" smtClean="0">
                <a:latin typeface="Trebuchet MS" panose="020B0603020202020204" pitchFamily="34" charset="0"/>
                <a:ea typeface="Calibri" pitchFamily="34" charset="0"/>
                <a:cs typeface="Times New Roman" pitchFamily="18" charset="0"/>
              </a:rPr>
              <a:t>would </a:t>
            </a:r>
            <a:r>
              <a:rPr lang="en-GB" sz="1600" dirty="0">
                <a:latin typeface="Trebuchet MS" panose="020B0603020202020204" pitchFamily="34" charset="0"/>
                <a:ea typeface="Calibri" pitchFamily="34" charset="0"/>
                <a:cs typeface="Times New Roman" pitchFamily="18" charset="0"/>
              </a:rPr>
              <a:t>play a role </a:t>
            </a:r>
            <a:r>
              <a:rPr lang="en-GB" sz="1600" dirty="0" smtClean="0">
                <a:latin typeface="Trebuchet MS" panose="020B0603020202020204" pitchFamily="34" charset="0"/>
                <a:ea typeface="Calibri" pitchFamily="34" charset="0"/>
                <a:cs typeface="Times New Roman" pitchFamily="18" charset="0"/>
              </a:rPr>
              <a:t>in demonstrating how kites </a:t>
            </a:r>
            <a:r>
              <a:rPr lang="en-GB" sz="1600" dirty="0">
                <a:latin typeface="Trebuchet MS" panose="020B0603020202020204" pitchFamily="34" charset="0"/>
                <a:ea typeface="Calibri" pitchFamily="34" charset="0"/>
                <a:cs typeface="Times New Roman" pitchFamily="18" charset="0"/>
              </a:rPr>
              <a:t>stay in the air </a:t>
            </a:r>
            <a:r>
              <a:rPr lang="en-GB" sz="1600" dirty="0" smtClean="0">
                <a:latin typeface="Trebuchet MS" panose="020B0603020202020204" pitchFamily="34" charset="0"/>
                <a:ea typeface="Calibri" pitchFamily="34" charset="0"/>
                <a:cs typeface="Times New Roman" pitchFamily="18" charset="0"/>
              </a:rPr>
              <a:t>and </a:t>
            </a:r>
            <a:r>
              <a:rPr lang="en-GB" sz="1600" dirty="0">
                <a:latin typeface="Trebuchet MS" panose="020B0603020202020204" pitchFamily="34" charset="0"/>
                <a:ea typeface="Calibri" pitchFamily="34" charset="0"/>
                <a:cs typeface="Times New Roman" pitchFamily="18" charset="0"/>
              </a:rPr>
              <a:t>influence the </a:t>
            </a:r>
            <a:r>
              <a:rPr lang="en-GB" sz="1600" dirty="0" smtClean="0">
                <a:latin typeface="Trebuchet MS" panose="020B0603020202020204" pitchFamily="34" charset="0"/>
                <a:ea typeface="Calibri" pitchFamily="34" charset="0"/>
                <a:cs typeface="Times New Roman" pitchFamily="18" charset="0"/>
              </a:rPr>
              <a:t>design process</a:t>
            </a:r>
            <a:r>
              <a:rPr lang="en-GB" sz="1600" dirty="0">
                <a:latin typeface="Trebuchet MS" panose="020B0603020202020204" pitchFamily="34" charset="0"/>
                <a:ea typeface="Calibri" pitchFamily="34" charset="0"/>
                <a:cs typeface="Times New Roman" pitchFamily="18" charset="0"/>
              </a:rPr>
              <a:t>. </a:t>
            </a:r>
          </a:p>
        </p:txBody>
      </p:sp>
      <p:pic>
        <p:nvPicPr>
          <p:cNvPr id="4" name="Picture 3" descr="SHAPE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8072" y="3042363"/>
            <a:ext cx="3490570" cy="167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16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918128" y="395681"/>
            <a:ext cx="322587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Trebuchet MS" panose="020B0603020202020204" pitchFamily="34" charset="0"/>
              </a:rPr>
              <a:t>Secondary Schools</a:t>
            </a:r>
            <a:endParaRPr lang="en-GB" b="1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r>
              <a:rPr lang="en-GB" sz="1600" dirty="0" smtClean="0">
                <a:latin typeface="Trebuchet MS" panose="020B0603020202020204" pitchFamily="34" charset="0"/>
              </a:rPr>
              <a:t>Classes would be matched with </a:t>
            </a:r>
            <a:r>
              <a:rPr lang="en-GB" sz="1600" dirty="0">
                <a:latin typeface="Trebuchet MS" panose="020B0603020202020204" pitchFamily="34" charset="0"/>
              </a:rPr>
              <a:t>a musician and a </a:t>
            </a:r>
            <a:r>
              <a:rPr lang="en-GB" sz="1600" dirty="0" smtClean="0">
                <a:latin typeface="Trebuchet MS" panose="020B0603020202020204" pitchFamily="34" charset="0"/>
              </a:rPr>
              <a:t>kite specialist to choreograph a mass </a:t>
            </a:r>
            <a:r>
              <a:rPr lang="en-GB" sz="1600" dirty="0">
                <a:latin typeface="Trebuchet MS" panose="020B0603020202020204" pitchFamily="34" charset="0"/>
              </a:rPr>
              <a:t>flight </a:t>
            </a:r>
            <a:r>
              <a:rPr lang="en-GB" sz="1600" dirty="0" smtClean="0">
                <a:latin typeface="Trebuchet MS" panose="020B0603020202020204" pitchFamily="34" charset="0"/>
              </a:rPr>
              <a:t>to music.</a:t>
            </a:r>
            <a:endParaRPr lang="en-GB" sz="1600" dirty="0">
              <a:latin typeface="Trebuchet MS" panose="020B0603020202020204" pitchFamily="34" charset="0"/>
            </a:endParaRPr>
          </a:p>
          <a:p>
            <a:r>
              <a:rPr lang="en-GB" sz="1600" dirty="0">
                <a:latin typeface="Trebuchet MS" panose="020B0603020202020204" pitchFamily="34" charset="0"/>
              </a:rPr>
              <a:t> </a:t>
            </a:r>
          </a:p>
          <a:p>
            <a:endParaRPr lang="en-GB" sz="1600" dirty="0">
              <a:latin typeface="Trebuchet MS" panose="020B0603020202020204" pitchFamily="34" charset="0"/>
            </a:endParaRPr>
          </a:p>
          <a:p>
            <a:r>
              <a:rPr lang="en-GB" sz="1600" dirty="0">
                <a:latin typeface="Trebuchet MS" panose="020B0603020202020204" pitchFamily="34" charset="0"/>
              </a:rPr>
              <a:t>P</a:t>
            </a:r>
            <a:r>
              <a:rPr lang="en-GB" sz="1600" dirty="0" smtClean="0">
                <a:latin typeface="Trebuchet MS" panose="020B0603020202020204" pitchFamily="34" charset="0"/>
              </a:rPr>
              <a:t>artners could include such </a:t>
            </a:r>
            <a:r>
              <a:rPr lang="en-GB" sz="1600" dirty="0">
                <a:latin typeface="Trebuchet MS" panose="020B0603020202020204" pitchFamily="34" charset="0"/>
              </a:rPr>
              <a:t>as the Hull Music Services, The </a:t>
            </a:r>
            <a:r>
              <a:rPr lang="en-GB" sz="1600" dirty="0" smtClean="0">
                <a:latin typeface="Trebuchet MS" panose="020B0603020202020204" pitchFamily="34" charset="0"/>
              </a:rPr>
              <a:t>Humber Street </a:t>
            </a:r>
            <a:r>
              <a:rPr lang="en-GB" sz="1600" dirty="0" err="1" smtClean="0">
                <a:latin typeface="Trebuchet MS" panose="020B0603020202020204" pitchFamily="34" charset="0"/>
              </a:rPr>
              <a:t>Sesh</a:t>
            </a:r>
            <a:r>
              <a:rPr lang="en-GB" sz="1600" dirty="0" smtClean="0">
                <a:latin typeface="Trebuchet MS" panose="020B0603020202020204" pitchFamily="34" charset="0"/>
              </a:rPr>
              <a:t> </a:t>
            </a:r>
            <a:r>
              <a:rPr lang="en-GB" sz="1600" dirty="0">
                <a:latin typeface="Trebuchet MS" panose="020B0603020202020204" pitchFamily="34" charset="0"/>
              </a:rPr>
              <a:t>and </a:t>
            </a:r>
            <a:r>
              <a:rPr lang="en-GB" sz="1600" dirty="0" smtClean="0">
                <a:latin typeface="Trebuchet MS" panose="020B0603020202020204" pitchFamily="34" charset="0"/>
              </a:rPr>
              <a:t>PRS for Music </a:t>
            </a:r>
            <a:r>
              <a:rPr lang="en-GB" sz="1600" dirty="0">
                <a:latin typeface="Trebuchet MS" panose="020B0603020202020204" pitchFamily="34" charset="0"/>
              </a:rPr>
              <a:t>to find the right musicians and composers to work </a:t>
            </a:r>
            <a:r>
              <a:rPr lang="en-GB" sz="1600" dirty="0" smtClean="0">
                <a:latin typeface="Trebuchet MS" panose="020B0603020202020204" pitchFamily="34" charset="0"/>
              </a:rPr>
              <a:t>in schools.</a:t>
            </a:r>
            <a:endParaRPr lang="en-GB" sz="1600" dirty="0">
              <a:latin typeface="Trebuchet MS" panose="020B0603020202020204" pitchFamily="34" charset="0"/>
            </a:endParaRPr>
          </a:p>
        </p:txBody>
      </p:sp>
      <p:pic>
        <p:nvPicPr>
          <p:cNvPr id="4" name="Picture 3" descr="http://listtoday.org/wallpaper/2015/12/classical-music-18-cool-wallpaper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84" y="0"/>
            <a:ext cx="772791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76775" y="211015"/>
            <a:ext cx="5341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Secondary Schools</a:t>
            </a:r>
          </a:p>
        </p:txBody>
      </p:sp>
      <p:pic>
        <p:nvPicPr>
          <p:cNvPr id="8" name="Picture 7" descr="SHAPE 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"/>
            <a:ext cx="1877568" cy="291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16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4449" name="Picture 55" descr="http://www.thegoodlifefrance.com/wp-content/uploads/2013/05/Black-Bunnies-cm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7357" y="0"/>
            <a:ext cx="6967486" cy="5143500"/>
          </a:xfrm>
          <a:prstGeom prst="rect">
            <a:avLst/>
          </a:prstGeom>
          <a:noFill/>
        </p:spPr>
      </p:pic>
      <p:pic>
        <p:nvPicPr>
          <p:cNvPr id="104464" name="Picture 16" descr="http://assets.lfcimages.com/uploads/magazine/feb-2015/img/watch-white.pn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23895" y="4000038"/>
            <a:ext cx="1143462" cy="1143462"/>
          </a:xfrm>
          <a:prstGeom prst="rect">
            <a:avLst/>
          </a:prstGeom>
          <a:noFill/>
        </p:spPr>
      </p:pic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0" y="786117"/>
            <a:ext cx="282742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Calibri" pitchFamily="34" charset="0"/>
                <a:cs typeface="Times New Roman" pitchFamily="18" charset="0"/>
              </a:rPr>
              <a:t>Professional Displays</a:t>
            </a:r>
            <a:endParaRPr kumimoji="0" lang="en-GB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ea typeface="Calibri" pitchFamily="34" charset="0"/>
              <a:cs typeface="Times New Roman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en-GB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latin typeface="Trebuchet MS" panose="020B0603020202020204" pitchFamily="34" charset="0"/>
              </a:rPr>
              <a:t>The project could also </a:t>
            </a:r>
            <a:r>
              <a:rPr lang="en-GB" sz="1600" dirty="0">
                <a:latin typeface="Trebuchet MS" panose="020B0603020202020204" pitchFamily="34" charset="0"/>
              </a:rPr>
              <a:t>feature professional displays from teams </a:t>
            </a:r>
            <a:r>
              <a:rPr lang="en-GB" sz="1600" dirty="0" smtClean="0">
                <a:latin typeface="Trebuchet MS" panose="020B0603020202020204" pitchFamily="34" charset="0"/>
              </a:rPr>
              <a:t>such as </a:t>
            </a:r>
            <a:r>
              <a:rPr lang="en-GB" sz="1600" dirty="0">
                <a:latin typeface="Trebuchet MS" panose="020B0603020202020204" pitchFamily="34" charset="0"/>
              </a:rPr>
              <a:t>The Scratch Bunnies </a:t>
            </a:r>
            <a:r>
              <a:rPr lang="en-GB" sz="1600" dirty="0" smtClean="0">
                <a:latin typeface="Trebuchet MS" panose="020B0603020202020204" pitchFamily="34" charset="0"/>
              </a:rPr>
              <a:t>- current </a:t>
            </a:r>
            <a:r>
              <a:rPr lang="en-GB" sz="1600" dirty="0">
                <a:latin typeface="Trebuchet MS" panose="020B0603020202020204" pitchFamily="34" charset="0"/>
              </a:rPr>
              <a:t>Biennial World Team </a:t>
            </a:r>
            <a:r>
              <a:rPr lang="en-GB" sz="1600" dirty="0" smtClean="0">
                <a:latin typeface="Trebuchet MS" panose="020B0603020202020204" pitchFamily="34" charset="0"/>
              </a:rPr>
              <a:t>Champions - to </a:t>
            </a:r>
            <a:r>
              <a:rPr lang="en-GB" sz="1600" dirty="0">
                <a:latin typeface="Trebuchet MS" panose="020B0603020202020204" pitchFamily="34" charset="0"/>
              </a:rPr>
              <a:t>judge and give hints, tips and advice on how to make </a:t>
            </a:r>
            <a:r>
              <a:rPr lang="en-GB" sz="1600" dirty="0" smtClean="0">
                <a:latin typeface="Trebuchet MS" panose="020B0603020202020204" pitchFamily="34" charset="0"/>
              </a:rPr>
              <a:t>school </a:t>
            </a:r>
            <a:r>
              <a:rPr lang="en-GB" sz="1600" dirty="0">
                <a:latin typeface="Trebuchet MS" panose="020B0603020202020204" pitchFamily="34" charset="0"/>
              </a:rPr>
              <a:t>displays even more jaw dropping. </a:t>
            </a: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SHAPE 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9973" y="660771"/>
            <a:ext cx="3226003" cy="172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16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-1" y="907942"/>
            <a:ext cx="2767357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Calibri" pitchFamily="34" charset="0"/>
                <a:cs typeface="Times New Roman" pitchFamily="18" charset="0"/>
              </a:rPr>
              <a:t>Competitions</a:t>
            </a:r>
            <a:endParaRPr kumimoji="0" lang="en-GB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ea typeface="Calibri" pitchFamily="34" charset="0"/>
              <a:cs typeface="Times New Roman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en-GB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en-GB" sz="1600" dirty="0" smtClean="0">
                <a:latin typeface="Trebuchet MS" panose="020B0603020202020204" pitchFamily="34" charset="0"/>
              </a:rPr>
              <a:t>Across Hull schools there could be several </a:t>
            </a:r>
            <a:r>
              <a:rPr lang="en-GB" sz="1600" dirty="0">
                <a:latin typeface="Trebuchet MS" panose="020B0603020202020204" pitchFamily="34" charset="0"/>
              </a:rPr>
              <a:t>competition </a:t>
            </a:r>
            <a:r>
              <a:rPr lang="en-GB" sz="1600" dirty="0" smtClean="0">
                <a:latin typeface="Trebuchet MS" panose="020B0603020202020204" pitchFamily="34" charset="0"/>
              </a:rPr>
              <a:t>categories: best choreography; best </a:t>
            </a:r>
            <a:r>
              <a:rPr lang="en-GB" sz="1600" dirty="0">
                <a:latin typeface="Trebuchet MS" panose="020B0603020202020204" pitchFamily="34" charset="0"/>
              </a:rPr>
              <a:t>designed </a:t>
            </a:r>
            <a:r>
              <a:rPr lang="en-GB" sz="1600" dirty="0" smtClean="0">
                <a:latin typeface="Trebuchet MS" panose="020B0603020202020204" pitchFamily="34" charset="0"/>
              </a:rPr>
              <a:t>kite; largest kite; </a:t>
            </a:r>
            <a:r>
              <a:rPr lang="en-GB" sz="1600" dirty="0">
                <a:latin typeface="Trebuchet MS" panose="020B0603020202020204" pitchFamily="34" charset="0"/>
              </a:rPr>
              <a:t>best kite made out of recycled </a:t>
            </a:r>
            <a:r>
              <a:rPr lang="en-GB" sz="1600" dirty="0" smtClean="0">
                <a:latin typeface="Trebuchet MS" panose="020B0603020202020204" pitchFamily="34" charset="0"/>
              </a:rPr>
              <a:t>materials; </a:t>
            </a:r>
            <a:r>
              <a:rPr lang="en-GB" sz="1600" dirty="0">
                <a:latin typeface="Trebuchet MS" panose="020B0603020202020204" pitchFamily="34" charset="0"/>
              </a:rPr>
              <a:t>best animal kite and the list goes </a:t>
            </a:r>
            <a:r>
              <a:rPr lang="en-GB" sz="1600" dirty="0" smtClean="0">
                <a:latin typeface="Trebuchet MS" panose="020B0603020202020204" pitchFamily="34" charset="0"/>
              </a:rPr>
              <a:t>on…</a:t>
            </a:r>
            <a:endParaRPr lang="en-GB" sz="1600" dirty="0">
              <a:latin typeface="Trebuchet MS" panose="020B0603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1600" b="1" dirty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1600" b="1" dirty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Giant kites rise into the sky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90619" y="5443"/>
            <a:ext cx="7720693" cy="5138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HAPE 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432" y="2224735"/>
            <a:ext cx="1877568" cy="291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16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4" descr="http://summer-breeze-festival.com/wp-content/uploads/2015/05/summer_breeze_concert_long_beac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604374" cy="6233239"/>
          </a:xfrm>
          <a:prstGeom prst="rect">
            <a:avLst/>
          </a:prstGeom>
          <a:noFill/>
        </p:spPr>
      </p:pic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0" y="1"/>
            <a:ext cx="9604374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Main Stage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en-GB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en-GB" sz="2400" b="1" dirty="0">
                <a:solidFill>
                  <a:schemeClr val="bg1"/>
                </a:solidFill>
              </a:rPr>
              <a:t>The </a:t>
            </a:r>
            <a:r>
              <a:rPr lang="en-GB" sz="2400" b="1" dirty="0" smtClean="0">
                <a:solidFill>
                  <a:schemeClr val="bg1"/>
                </a:solidFill>
              </a:rPr>
              <a:t>project would culminate in a day-long festival </a:t>
            </a:r>
            <a:r>
              <a:rPr lang="en-GB" sz="2400" b="1" dirty="0" smtClean="0">
                <a:solidFill>
                  <a:schemeClr val="bg1"/>
                </a:solidFill>
              </a:rPr>
              <a:t>in a central Hull park. </a:t>
            </a:r>
            <a:r>
              <a:rPr lang="en-GB" sz="2400" b="1" dirty="0" smtClean="0">
                <a:solidFill>
                  <a:schemeClr val="bg1"/>
                </a:solidFill>
              </a:rPr>
              <a:t>This </a:t>
            </a:r>
            <a:r>
              <a:rPr lang="en-GB" sz="2400" b="1" dirty="0">
                <a:solidFill>
                  <a:schemeClr val="bg1"/>
                </a:solidFill>
              </a:rPr>
              <a:t>main stage will not only be the focal point </a:t>
            </a:r>
            <a:r>
              <a:rPr lang="en-GB" sz="2400" b="1" dirty="0" smtClean="0">
                <a:solidFill>
                  <a:schemeClr val="bg1"/>
                </a:solidFill>
              </a:rPr>
              <a:t>for all demonstrations </a:t>
            </a:r>
            <a:r>
              <a:rPr lang="en-GB" sz="2400" b="1" dirty="0">
                <a:solidFill>
                  <a:schemeClr val="bg1"/>
                </a:solidFill>
              </a:rPr>
              <a:t>and competitions </a:t>
            </a:r>
            <a:r>
              <a:rPr lang="en-GB" sz="2400" b="1" dirty="0" smtClean="0">
                <a:solidFill>
                  <a:schemeClr val="bg1"/>
                </a:solidFill>
              </a:rPr>
              <a:t>but also </a:t>
            </a:r>
            <a:r>
              <a:rPr lang="en-GB" sz="2400" b="1" dirty="0">
                <a:solidFill>
                  <a:schemeClr val="bg1"/>
                </a:solidFill>
              </a:rPr>
              <a:t>contain incredible music </a:t>
            </a:r>
            <a:r>
              <a:rPr lang="en-GB" sz="2400" b="1" dirty="0" smtClean="0">
                <a:solidFill>
                  <a:schemeClr val="bg1"/>
                </a:solidFill>
              </a:rPr>
              <a:t>throughout the day.</a:t>
            </a:r>
            <a:endParaRPr lang="en-GB" sz="2400" b="1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1600" b="1" dirty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1600" b="1" dirty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SHAPE 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432" y="2224735"/>
            <a:ext cx="1877568" cy="291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16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10594" name="Picture 2" descr="http://blog.hdwallsource.com/wp-content/uploads/2016/01/up-movie-wallpaper-33389-34146-hd-wallpape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" y="0"/>
            <a:ext cx="9144000" cy="5143500"/>
          </a:xfrm>
          <a:prstGeom prst="rect">
            <a:avLst/>
          </a:prstGeom>
          <a:noFill/>
        </p:spPr>
      </p:pic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5190565" y="1999326"/>
            <a:ext cx="3953435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Closing </a:t>
            </a:r>
            <a:r>
              <a:rPr kumimoji="0" lang="en-GB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Movie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en-GB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en-GB" sz="2000" dirty="0"/>
              <a:t>To end the day </a:t>
            </a:r>
            <a:r>
              <a:rPr lang="en-GB" sz="2000" dirty="0" smtClean="0"/>
              <a:t>all </a:t>
            </a:r>
            <a:r>
              <a:rPr lang="en-GB" sz="2000" dirty="0"/>
              <a:t>families, participants, tutors, audiences, workshop leaders, artists and musicians </a:t>
            </a:r>
            <a:r>
              <a:rPr lang="en-GB" sz="2000" dirty="0" smtClean="0"/>
              <a:t>would be invited to </a:t>
            </a:r>
            <a:r>
              <a:rPr lang="en-GB" sz="2000" dirty="0"/>
              <a:t>enjoy </a:t>
            </a:r>
            <a:r>
              <a:rPr lang="en-GB" sz="2000" dirty="0" smtClean="0"/>
              <a:t>an </a:t>
            </a:r>
            <a:r>
              <a:rPr lang="en-GB" sz="2000" dirty="0"/>
              <a:t>outdoor film that will be flight or kite </a:t>
            </a:r>
            <a:r>
              <a:rPr lang="en-GB" sz="2000" dirty="0" smtClean="0"/>
              <a:t>related presented on </a:t>
            </a:r>
            <a:r>
              <a:rPr lang="en-GB" sz="2000" dirty="0"/>
              <a:t>a large outdoor screen.</a:t>
            </a:r>
            <a:endParaRPr lang="en-GB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1600" b="1" dirty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1600" b="1" dirty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SHAPE 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999" y="0"/>
            <a:ext cx="3226003" cy="172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166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30" y="460473"/>
            <a:ext cx="5168333" cy="291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93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Asda Mount Pleasant, Hull"/>
          <p:cNvPicPr>
            <a:picLocks noChangeAspect="1" noChangeArrowheads="1"/>
          </p:cNvPicPr>
          <p:nvPr/>
        </p:nvPicPr>
        <p:blipFill>
          <a:blip r:embed="rId2"/>
          <a:srcRect l="22336" r="7208"/>
          <a:stretch>
            <a:fillRect/>
          </a:stretch>
        </p:blipFill>
        <p:spPr bwMode="auto">
          <a:xfrm>
            <a:off x="4199873" y="-6669"/>
            <a:ext cx="5451386" cy="515016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62923" y="167959"/>
            <a:ext cx="365433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b="1" dirty="0">
                <a:ln w="38100" cmpd="sng">
                  <a:solidFill>
                    <a:srgbClr val="8C01A5"/>
                  </a:solidFill>
                  <a:prstDash val="solid"/>
                  <a:miter lim="800000"/>
                </a:ln>
                <a:noFill/>
                <a:latin typeface="OCR F-Bold OSF"/>
                <a:cs typeface="OCR F-Bold OSF"/>
              </a:rPr>
              <a:t>Visibility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1" y="1617135"/>
            <a:ext cx="4199872" cy="3619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rebuchet MS" panose="020B0603020202020204" pitchFamily="34" charset="0"/>
                <a:cs typeface="OCR F-Light"/>
              </a:rPr>
              <a:t>The </a:t>
            </a:r>
            <a:r>
              <a:rPr lang="en-US" sz="1600" dirty="0" smtClean="0">
                <a:latin typeface="Trebuchet MS" panose="020B0603020202020204" pitchFamily="34" charset="0"/>
                <a:cs typeface="OCR F-Light"/>
              </a:rPr>
              <a:t>supermarkets </a:t>
            </a:r>
            <a:r>
              <a:rPr lang="en-US" sz="1600" dirty="0">
                <a:latin typeface="Trebuchet MS" panose="020B0603020202020204" pitchFamily="34" charset="0"/>
                <a:cs typeface="OCR F-Light"/>
              </a:rPr>
              <a:t>are big, visible and can be spotted for miles around. We don’t want to </a:t>
            </a:r>
            <a:r>
              <a:rPr lang="en-US" sz="1600" dirty="0" smtClean="0">
                <a:latin typeface="Trebuchet MS" panose="020B0603020202020204" pitchFamily="34" charset="0"/>
                <a:cs typeface="OCR F-Light"/>
              </a:rPr>
              <a:t>compromise </a:t>
            </a:r>
            <a:r>
              <a:rPr lang="en-US" sz="1600" dirty="0">
                <a:latin typeface="Trebuchet MS" panose="020B0603020202020204" pitchFamily="34" charset="0"/>
                <a:cs typeface="OCR F-Light"/>
              </a:rPr>
              <a:t>that visibility but </a:t>
            </a:r>
            <a:r>
              <a:rPr lang="en-US" sz="1600" dirty="0" smtClean="0">
                <a:latin typeface="Trebuchet MS" panose="020B0603020202020204" pitchFamily="34" charset="0"/>
                <a:cs typeface="OCR F-Light"/>
              </a:rPr>
              <a:t>to enhance </a:t>
            </a:r>
            <a:r>
              <a:rPr lang="en-US" sz="1600" dirty="0">
                <a:latin typeface="Trebuchet MS" panose="020B0603020202020204" pitchFamily="34" charset="0"/>
                <a:cs typeface="OCR F-Light"/>
              </a:rPr>
              <a:t>it.</a:t>
            </a:r>
          </a:p>
          <a:p>
            <a:pPr>
              <a:lnSpc>
                <a:spcPct val="120000"/>
              </a:lnSpc>
            </a:pPr>
            <a:endParaRPr lang="en-US" sz="1600" dirty="0">
              <a:latin typeface="Trebuchet MS" panose="020B0603020202020204" pitchFamily="34" charset="0"/>
              <a:cs typeface="OCR F-Light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Trebuchet MS" panose="020B0603020202020204" pitchFamily="34" charset="0"/>
                <a:cs typeface="OCR F-Light"/>
              </a:rPr>
              <a:t>The work would show </a:t>
            </a:r>
            <a:r>
              <a:rPr lang="en-US" sz="1600" dirty="0">
                <a:latin typeface="Trebuchet MS" panose="020B0603020202020204" pitchFamily="34" charset="0"/>
                <a:cs typeface="OCR F-Light"/>
              </a:rPr>
              <a:t>the </a:t>
            </a:r>
            <a:r>
              <a:rPr lang="en-US" sz="1600" dirty="0" smtClean="0">
                <a:latin typeface="Trebuchet MS" panose="020B0603020202020204" pitchFamily="34" charset="0"/>
                <a:cs typeface="OCR F-Light"/>
              </a:rPr>
              <a:t>local </a:t>
            </a:r>
            <a:r>
              <a:rPr lang="en-US" sz="1600" dirty="0">
                <a:latin typeface="Trebuchet MS" panose="020B0603020202020204" pitchFamily="34" charset="0"/>
                <a:cs typeface="OCR F-Light"/>
              </a:rPr>
              <a:t>community that something different is happening inside.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latin typeface="Trebuchet MS" panose="020B0603020202020204" pitchFamily="34" charset="0"/>
                <a:cs typeface="OCR F-Light"/>
              </a:rPr>
              <a:t> 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Trebuchet MS" panose="020B0603020202020204" pitchFamily="34" charset="0"/>
                <a:cs typeface="OCR F-Light"/>
              </a:rPr>
              <a:t>The work would provide iconic images for </a:t>
            </a:r>
            <a:r>
              <a:rPr lang="en-US" sz="1600" dirty="0">
                <a:latin typeface="Trebuchet MS" panose="020B0603020202020204" pitchFamily="34" charset="0"/>
                <a:cs typeface="OCR F-Light"/>
              </a:rPr>
              <a:t>the </a:t>
            </a:r>
            <a:r>
              <a:rPr lang="en-US" sz="1600" dirty="0" smtClean="0">
                <a:latin typeface="Trebuchet MS" panose="020B0603020202020204" pitchFamily="34" charset="0"/>
                <a:cs typeface="OCR F-Light"/>
              </a:rPr>
              <a:t>project.</a:t>
            </a:r>
            <a:endParaRPr lang="en-US" sz="1600" dirty="0">
              <a:latin typeface="Trebuchet MS" panose="020B0603020202020204" pitchFamily="34" charset="0"/>
              <a:cs typeface="OCR F-Light"/>
            </a:endParaRPr>
          </a:p>
          <a:p>
            <a:pPr>
              <a:lnSpc>
                <a:spcPct val="120000"/>
              </a:lnSpc>
            </a:pPr>
            <a:endParaRPr lang="en-US" sz="1500" dirty="0">
              <a:solidFill>
                <a:schemeClr val="accent3"/>
              </a:solidFill>
              <a:latin typeface="OCR F-Light"/>
              <a:cs typeface="OCR F-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270" y="2223263"/>
            <a:ext cx="1877731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38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2" name="Picture 6" descr="https://lh4.googleusercontent.com/-jHUq71YM7q0/Vo6I7MF3QpI/AAAAAAAAcko/WTnpTtri_hAMUUJqzhBLyd-7JSpE61grgCL0B/w800-h600-no/connecti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10913"/>
            <a:ext cx="9210743" cy="575441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93558" y="313998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/>
            <a:r>
              <a:rPr lang="en-US" sz="5400" b="1" dirty="0" err="1">
                <a:solidFill>
                  <a:schemeClr val="accent5"/>
                </a:solidFill>
                <a:latin typeface="Trebuchet MS" charset="0"/>
                <a:ea typeface="Trebuchet MS" charset="0"/>
                <a:cs typeface="Trebuchet MS" charset="0"/>
              </a:rPr>
              <a:t>kaarina</a:t>
            </a:r>
            <a:r>
              <a:rPr lang="en-US" sz="5400" b="1" dirty="0">
                <a:solidFill>
                  <a:schemeClr val="accent5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Trebuchet MS" charset="0"/>
                <a:ea typeface="Trebuchet MS" charset="0"/>
                <a:cs typeface="Trebuchet MS" charset="0"/>
              </a:rPr>
              <a:t>kaikkonen</a:t>
            </a:r>
            <a:endParaRPr lang="en-US" sz="5400" b="1" dirty="0">
              <a:solidFill>
                <a:schemeClr val="accent5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012" y="2223263"/>
            <a:ext cx="1877731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29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594" cy="51454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92083" y="264811"/>
            <a:ext cx="21519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latin typeface="Trebuchet MS" panose="020B0603020202020204" pitchFamily="34" charset="0"/>
              </a:rPr>
              <a:t>“...producing fantastic, grandeur shapes in open spaces. Her pieces really transform any space they inhabit</a:t>
            </a:r>
            <a:r>
              <a:rPr lang="en-GB" dirty="0">
                <a:latin typeface="Trebuchet MS" panose="020B0603020202020204" pitchFamily="34" charset="0"/>
              </a:rPr>
              <a:t>.”</a:t>
            </a:r>
          </a:p>
        </p:txBody>
      </p:sp>
      <p:pic>
        <p:nvPicPr>
          <p:cNvPr id="8" name="Picture 7" descr="SHAPE 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9024" y="2670494"/>
            <a:ext cx="3226003" cy="172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92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306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08"/>
            <a:ext cx="9147657" cy="5749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SHAPE 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877568" cy="291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29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9024" y="607574"/>
            <a:ext cx="3226003" cy="17239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0589" y="12174"/>
            <a:ext cx="7152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b="1" dirty="0">
                <a:ln w="38100" cmpd="sng">
                  <a:solidFill>
                    <a:srgbClr val="8C01A5"/>
                  </a:solidFill>
                  <a:prstDash val="solid"/>
                  <a:miter lim="800000"/>
                </a:ln>
                <a:noFill/>
                <a:latin typeface="OCR F-Bold OSF"/>
                <a:cs typeface="OCR F-Bold OSF"/>
              </a:rPr>
              <a:t>Space</a:t>
            </a:r>
          </a:p>
        </p:txBody>
      </p:sp>
      <p:sp>
        <p:nvSpPr>
          <p:cNvPr id="2" name="Rectangle 1"/>
          <p:cNvSpPr/>
          <p:nvPr/>
        </p:nvSpPr>
        <p:spPr>
          <a:xfrm>
            <a:off x="360420" y="1557616"/>
            <a:ext cx="7059631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Trebuchet MS" panose="020B0603020202020204" pitchFamily="34" charset="0"/>
                <a:cs typeface="OCR F-Light"/>
              </a:rPr>
              <a:t>The space </a:t>
            </a:r>
            <a:r>
              <a:rPr lang="en-US" sz="1600" dirty="0">
                <a:latin typeface="Trebuchet MS" panose="020B0603020202020204" pitchFamily="34" charset="0"/>
                <a:cs typeface="OCR F-Light"/>
              </a:rPr>
              <a:t>inside the shop </a:t>
            </a:r>
            <a:r>
              <a:rPr lang="en-US" sz="1600" dirty="0" smtClean="0">
                <a:latin typeface="Trebuchet MS" panose="020B0603020202020204" pitchFamily="34" charset="0"/>
                <a:cs typeface="OCR F-Light"/>
              </a:rPr>
              <a:t>would be used wisely </a:t>
            </a:r>
            <a:r>
              <a:rPr lang="en-US" sz="1600" dirty="0">
                <a:latin typeface="Trebuchet MS" panose="020B0603020202020204" pitchFamily="34" charset="0"/>
                <a:cs typeface="OCR F-Light"/>
              </a:rPr>
              <a:t>and inventively without </a:t>
            </a:r>
            <a:r>
              <a:rPr lang="en-US" sz="1600" dirty="0" smtClean="0">
                <a:latin typeface="Trebuchet MS" panose="020B0603020202020204" pitchFamily="34" charset="0"/>
                <a:cs typeface="OCR F-Light"/>
              </a:rPr>
              <a:t>inhibiting customers’ usual </a:t>
            </a:r>
            <a:r>
              <a:rPr lang="en-US" sz="1600" dirty="0" err="1" smtClean="0">
                <a:latin typeface="Trebuchet MS" panose="020B0603020202020204" pitchFamily="34" charset="0"/>
                <a:cs typeface="OCR F-Light"/>
              </a:rPr>
              <a:t>behaviour</a:t>
            </a:r>
            <a:r>
              <a:rPr lang="en-US" sz="1600" dirty="0" smtClean="0">
                <a:latin typeface="Trebuchet MS" panose="020B0603020202020204" pitchFamily="34" charset="0"/>
                <a:cs typeface="OCR F-Light"/>
              </a:rPr>
              <a:t>.</a:t>
            </a:r>
            <a:endParaRPr lang="en-US" sz="1600" dirty="0">
              <a:latin typeface="Trebuchet MS" panose="020B0603020202020204" pitchFamily="34" charset="0"/>
              <a:cs typeface="OCR F-Light"/>
            </a:endParaRPr>
          </a:p>
          <a:p>
            <a:pPr>
              <a:lnSpc>
                <a:spcPct val="120000"/>
              </a:lnSpc>
            </a:pPr>
            <a:endParaRPr lang="en-US" sz="1600" dirty="0">
              <a:latin typeface="Trebuchet MS" panose="020B0603020202020204" pitchFamily="34" charset="0"/>
              <a:cs typeface="OCR F-Light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Trebuchet MS" panose="020B0603020202020204" pitchFamily="34" charset="0"/>
                <a:cs typeface="OCR F-Light"/>
              </a:rPr>
              <a:t>All space would be used, </a:t>
            </a:r>
            <a:r>
              <a:rPr lang="en-US" sz="1600" dirty="0">
                <a:latin typeface="Trebuchet MS" panose="020B0603020202020204" pitchFamily="34" charset="0"/>
                <a:cs typeface="OCR F-Light"/>
              </a:rPr>
              <a:t>from greeting </a:t>
            </a:r>
            <a:r>
              <a:rPr lang="en-US" sz="1600" dirty="0" smtClean="0">
                <a:latin typeface="Trebuchet MS" panose="020B0603020202020204" pitchFamily="34" charset="0"/>
                <a:cs typeface="OCR F-Light"/>
              </a:rPr>
              <a:t>people </a:t>
            </a:r>
            <a:r>
              <a:rPr lang="en-US" sz="1600" dirty="0">
                <a:latin typeface="Trebuchet MS" panose="020B0603020202020204" pitchFamily="34" charset="0"/>
                <a:cs typeface="OCR F-Light"/>
              </a:rPr>
              <a:t>to </a:t>
            </a:r>
            <a:r>
              <a:rPr lang="en-US" sz="1600" dirty="0" smtClean="0">
                <a:latin typeface="Trebuchet MS" panose="020B0603020202020204" pitchFamily="34" charset="0"/>
                <a:cs typeface="OCR F-Light"/>
              </a:rPr>
              <a:t>uncovering </a:t>
            </a:r>
            <a:r>
              <a:rPr lang="en-US" sz="1600" dirty="0">
                <a:latin typeface="Trebuchet MS" panose="020B0603020202020204" pitchFamily="34" charset="0"/>
                <a:cs typeface="OCR F-Light"/>
              </a:rPr>
              <a:t>unexpected </a:t>
            </a:r>
            <a:r>
              <a:rPr lang="en-US" sz="1600" dirty="0" smtClean="0">
                <a:latin typeface="Trebuchet MS" panose="020B0603020202020204" pitchFamily="34" charset="0"/>
                <a:cs typeface="OCR F-Light"/>
              </a:rPr>
              <a:t>finds and experiences </a:t>
            </a:r>
            <a:r>
              <a:rPr lang="en-US" sz="1600" dirty="0">
                <a:latin typeface="Trebuchet MS" panose="020B0603020202020204" pitchFamily="34" charset="0"/>
                <a:cs typeface="OCR F-Light"/>
              </a:rPr>
              <a:t>during their shop.</a:t>
            </a:r>
          </a:p>
          <a:p>
            <a:pPr>
              <a:lnSpc>
                <a:spcPct val="120000"/>
              </a:lnSpc>
            </a:pPr>
            <a:endParaRPr lang="en-US" sz="1600" dirty="0">
              <a:latin typeface="Trebuchet MS" panose="020B0603020202020204" pitchFamily="34" charset="0"/>
              <a:cs typeface="OCR F-Light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Trebuchet MS" panose="020B0603020202020204" pitchFamily="34" charset="0"/>
                <a:cs typeface="OCR F-Light"/>
              </a:rPr>
              <a:t>Customers would </a:t>
            </a:r>
            <a:r>
              <a:rPr lang="en-US" sz="1600" dirty="0">
                <a:latin typeface="Trebuchet MS" panose="020B0603020202020204" pitchFamily="34" charset="0"/>
                <a:cs typeface="OCR F-Light"/>
              </a:rPr>
              <a:t>have fun in the space and enjoy what they are hearing and seeing.</a:t>
            </a:r>
            <a:endParaRPr lang="en-GB" sz="16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544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58360" y="170095"/>
            <a:ext cx="21519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latin typeface="Trebuchet MS" panose="020B0603020202020204" pitchFamily="34" charset="0"/>
              </a:rPr>
              <a:t>“...artwork that provokes and</a:t>
            </a:r>
          </a:p>
          <a:p>
            <a:r>
              <a:rPr lang="en-GB" i="1" dirty="0">
                <a:latin typeface="Trebuchet MS" panose="020B0603020202020204" pitchFamily="34" charset="0"/>
              </a:rPr>
              <a:t> delights simultaneously. You gasp </a:t>
            </a:r>
          </a:p>
          <a:p>
            <a:r>
              <a:rPr lang="en-GB" i="1" dirty="0">
                <a:latin typeface="Trebuchet MS" panose="020B0603020202020204" pitchFamily="34" charset="0"/>
              </a:rPr>
              <a:t>with pleasure.” </a:t>
            </a:r>
          </a:p>
        </p:txBody>
      </p:sp>
      <p:pic>
        <p:nvPicPr>
          <p:cNvPr id="8" name="Picture 7" descr="SHAPE 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9024" y="2670494"/>
            <a:ext cx="3226003" cy="1723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19336"/>
            <a:ext cx="6609105" cy="58552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3771900"/>
            <a:ext cx="8282025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sz="5400" b="1" dirty="0">
                <a:ln w="38100" cmpd="sng">
                  <a:solidFill>
                    <a:schemeClr val="accent5"/>
                  </a:solidFill>
                  <a:prstDash val="solid"/>
                  <a:miter lim="800000"/>
                </a:ln>
                <a:noFill/>
                <a:latin typeface="OCR F-Bold OSF"/>
                <a:cs typeface="OCR F-Bold OSF"/>
              </a:rPr>
              <a:t>Joana </a:t>
            </a:r>
          </a:p>
          <a:p>
            <a:pPr>
              <a:lnSpc>
                <a:spcPct val="70000"/>
              </a:lnSpc>
            </a:pPr>
            <a:r>
              <a:rPr lang="en-US" sz="5400" b="1" dirty="0" err="1">
                <a:ln w="38100" cmpd="sng">
                  <a:solidFill>
                    <a:schemeClr val="accent5"/>
                  </a:solidFill>
                  <a:prstDash val="solid"/>
                  <a:miter lim="800000"/>
                </a:ln>
                <a:noFill/>
                <a:latin typeface="OCR F-Bold OSF"/>
                <a:cs typeface="OCR F-Bold OSF"/>
              </a:rPr>
              <a:t>Vasconcelos</a:t>
            </a:r>
            <a:endParaRPr lang="en-US" sz="5400" b="1" dirty="0">
              <a:ln w="38100" cmpd="sng">
                <a:solidFill>
                  <a:schemeClr val="accent5"/>
                </a:solidFill>
                <a:prstDash val="solid"/>
                <a:miter lim="800000"/>
              </a:ln>
              <a:noFill/>
              <a:latin typeface="OCR F-Bold OSF"/>
              <a:cs typeface="OCR F-Bold OSF"/>
            </a:endParaRPr>
          </a:p>
        </p:txBody>
      </p:sp>
    </p:spTree>
    <p:extLst>
      <p:ext uri="{BB962C8B-B14F-4D97-AF65-F5344CB8AC3E}">
        <p14:creationId xmlns:p14="http://schemas.microsoft.com/office/powerpoint/2010/main" val="1481208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32317" y="152272"/>
            <a:ext cx="1347652" cy="62087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500" b="1" dirty="0">
                <a:latin typeface="OCR F-Light"/>
                <a:cs typeface="OCR F-Light"/>
              </a:rPr>
              <a:t>Tampon Chandelier</a:t>
            </a:r>
          </a:p>
        </p:txBody>
      </p:sp>
      <p:pic>
        <p:nvPicPr>
          <p:cNvPr id="57346" name="Picture 2" descr="http://portugalconfidential.com/wp-content/uploads/2013/03/Vasconcelos-A-Nov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3432316" cy="5143500"/>
          </a:xfrm>
          <a:prstGeom prst="rect">
            <a:avLst/>
          </a:prstGeom>
          <a:noFill/>
        </p:spPr>
      </p:pic>
      <p:pic>
        <p:nvPicPr>
          <p:cNvPr id="57350" name="Picture 6" descr="https://s-media-cache-ak0.pinimg.com/236x/8e/0f/88/8e0f88b87aea37c341174c8f8df1c0b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8281" y="-40079"/>
            <a:ext cx="3455719" cy="5183580"/>
          </a:xfrm>
          <a:prstGeom prst="rect">
            <a:avLst/>
          </a:prstGeom>
          <a:noFill/>
        </p:spPr>
      </p:pic>
      <p:pic>
        <p:nvPicPr>
          <p:cNvPr id="9" name="Picture 8" descr="https://s-media-cache-ak0.pinimg.com/736x/66/ea/3a/66ea3ab84eb9080f7b1f673fe4fbe1fa.jpg"/>
          <p:cNvPicPr/>
          <p:nvPr/>
        </p:nvPicPr>
        <p:blipFill>
          <a:blip r:embed="rId4"/>
          <a:srcRect l="14099" r="20619" b="6248"/>
          <a:stretch>
            <a:fillRect/>
          </a:stretch>
        </p:blipFill>
        <p:spPr bwMode="auto">
          <a:xfrm>
            <a:off x="3432317" y="2303813"/>
            <a:ext cx="2255964" cy="315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432317" y="1103484"/>
            <a:ext cx="2245114" cy="9233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500" b="1" dirty="0">
                <a:latin typeface="OCR F-Light"/>
                <a:cs typeface="OCR F-Light"/>
              </a:rPr>
              <a:t>Giant cup cake </a:t>
            </a:r>
            <a:r>
              <a:rPr lang="en-US" sz="1500" b="1" dirty="0" smtClean="0">
                <a:latin typeface="OCR F-Light"/>
                <a:cs typeface="OCR F-Light"/>
              </a:rPr>
              <a:t>and ice cream made </a:t>
            </a:r>
            <a:r>
              <a:rPr lang="en-US" sz="1500" b="1" dirty="0">
                <a:latin typeface="OCR F-Light"/>
                <a:cs typeface="OCR F-Light"/>
              </a:rPr>
              <a:t>from plastic </a:t>
            </a:r>
            <a:r>
              <a:rPr lang="en-US" sz="1500" b="1" dirty="0" smtClean="0">
                <a:latin typeface="OCR F-Light"/>
                <a:cs typeface="OCR F-Light"/>
              </a:rPr>
              <a:t>toys</a:t>
            </a:r>
            <a:endParaRPr lang="en-US" sz="1500" dirty="0">
              <a:latin typeface="OCR F-Light"/>
              <a:cs typeface="OCR F-Light"/>
            </a:endParaRPr>
          </a:p>
        </p:txBody>
      </p:sp>
    </p:spTree>
    <p:extLst>
      <p:ext uri="{BB962C8B-B14F-4D97-AF65-F5344CB8AC3E}">
        <p14:creationId xmlns:p14="http://schemas.microsoft.com/office/powerpoint/2010/main" val="2983141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ULL CITY OF CULTUR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1B5D6"/>
      </a:accent1>
      <a:accent2>
        <a:srgbClr val="8C00A6"/>
      </a:accent2>
      <a:accent3>
        <a:srgbClr val="F7DD18"/>
      </a:accent3>
      <a:accent4>
        <a:srgbClr val="EB3EA8"/>
      </a:accent4>
      <a:accent5>
        <a:srgbClr val="E62E52"/>
      </a:accent5>
      <a:accent6>
        <a:srgbClr val="85D2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HULL CITY OF CULTUR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21B5D6"/>
    </a:accent1>
    <a:accent2>
      <a:srgbClr val="8C00A6"/>
    </a:accent2>
    <a:accent3>
      <a:srgbClr val="F7DD18"/>
    </a:accent3>
    <a:accent4>
      <a:srgbClr val="EB3EA8"/>
    </a:accent4>
    <a:accent5>
      <a:srgbClr val="E62E52"/>
    </a:accent5>
    <a:accent6>
      <a:srgbClr val="85D200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HULL CITY OF CULTUR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21B5D6"/>
    </a:accent1>
    <a:accent2>
      <a:srgbClr val="8C00A6"/>
    </a:accent2>
    <a:accent3>
      <a:srgbClr val="F7DD18"/>
    </a:accent3>
    <a:accent4>
      <a:srgbClr val="EB3EA8"/>
    </a:accent4>
    <a:accent5>
      <a:srgbClr val="E62E52"/>
    </a:accent5>
    <a:accent6>
      <a:srgbClr val="85D200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HULL CITY OF CULTUR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21B5D6"/>
    </a:accent1>
    <a:accent2>
      <a:srgbClr val="8C00A6"/>
    </a:accent2>
    <a:accent3>
      <a:srgbClr val="F7DD18"/>
    </a:accent3>
    <a:accent4>
      <a:srgbClr val="EB3EA8"/>
    </a:accent4>
    <a:accent5>
      <a:srgbClr val="E62E52"/>
    </a:accent5>
    <a:accent6>
      <a:srgbClr val="85D200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C42307EFC073438B4FFFF77ECBCF68" ma:contentTypeVersion="12" ma:contentTypeDescription="Create a new document." ma:contentTypeScope="" ma:versionID="034189de01be7df593913df764eac2ba">
  <xsd:schema xmlns:xsd="http://www.w3.org/2001/XMLSchema" xmlns:xs="http://www.w3.org/2001/XMLSchema" xmlns:p="http://schemas.microsoft.com/office/2006/metadata/properties" xmlns:ns2="80129174-c05c-43cc-8e32-21fcbdfe51bb" xmlns:ns3="958b15ed-c521-4290-b073-2e98d4cc1d7f" xmlns:ns4="http://schemas.microsoft.com/sharepoint/v3/fields" targetNamespace="http://schemas.microsoft.com/office/2006/metadata/properties" ma:root="true" ma:fieldsID="df0f5f7795057d951e7ae7a806083bab" ns2:_="" ns3:_="" ns4:_="">
    <xsd:import namespace="80129174-c05c-43cc-8e32-21fcbdfe51bb"/>
    <xsd:import namespace="958b15ed-c521-4290-b073-2e98d4cc1d7f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wic_System_Copyright" minOccurs="0"/>
                <xsd:element ref="ns2:Sensi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129174-c05c-43cc-8e32-21fcbdfe51b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Sensitivity" ma:index="19" nillable="true" ma:displayName="Sensitivity" ma:description="Contains personal or commercially sensitive data?" ma:format="Dropdown" ma:internalName="Sensitivity">
      <xsd:simpleType>
        <xsd:restriction base="dms:Choice">
          <xsd:enumeration value="Sensitive personal data"/>
          <xsd:enumeration value="Commercially sensitive data"/>
          <xsd:enumeration value="Both"/>
          <xsd:enumeration value="Neither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8b15ed-c521-4290-b073-2e98d4cc1d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18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nsitivity xmlns="80129174-c05c-43cc-8e32-21fcbdfe51bb" xsi:nil="true"/>
    <wic_System_Copyright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1F996101-3EDA-438E-A463-96262D93146C}"/>
</file>

<file path=customXml/itemProps2.xml><?xml version="1.0" encoding="utf-8"?>
<ds:datastoreItem xmlns:ds="http://schemas.openxmlformats.org/officeDocument/2006/customXml" ds:itemID="{8C9C1A71-40BC-4DD7-B19E-10D2DAE82170}"/>
</file>

<file path=customXml/itemProps3.xml><?xml version="1.0" encoding="utf-8"?>
<ds:datastoreItem xmlns:ds="http://schemas.openxmlformats.org/officeDocument/2006/customXml" ds:itemID="{6AD313D5-198F-49C5-8D33-481FF9C9E00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713</TotalTime>
  <Words>655</Words>
  <Application>Microsoft Office PowerPoint</Application>
  <PresentationFormat>On-screen Show (16:9)</PresentationFormat>
  <Paragraphs>85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Jaywing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Sally Leedham</dc:creator>
  <cp:lastModifiedBy>Hegyi Francesca</cp:lastModifiedBy>
  <cp:revision>77</cp:revision>
  <dcterms:created xsi:type="dcterms:W3CDTF">2015-10-22T08:17:16Z</dcterms:created>
  <dcterms:modified xsi:type="dcterms:W3CDTF">2016-07-05T15:28:46Z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0x010100F8C42307EFC073438B4FFFF77ECBCF68</vt:lpwstr>
  </property>
</Properties>
</file>