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 b="def" i="def"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3" Type="http://schemas.openxmlformats.org/officeDocument/2006/relationships/commentAuthors" Target="commentAuthors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customXml" Target="../customXml/item3.xml"/><Relationship Id="rId2" Type="http://schemas.openxmlformats.org/officeDocument/2006/relationships/viewProps" Target="viewProps.xml"/><Relationship Id="rId16" Type="http://schemas.openxmlformats.org/officeDocument/2006/relationships/customXml" Target="../customXml/item2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customXml" Target="../customXml/item1.xml"/><Relationship Id="rId10" Type="http://schemas.openxmlformats.org/officeDocument/2006/relationships/slide" Target="slides/slide3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pic" sz="half" idx="13"/>
          </p:nvPr>
        </p:nvSpPr>
        <p:spPr>
          <a:xfrm>
            <a:off x="6502400" y="4879052"/>
            <a:ext cx="6502400" cy="48768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4" name="Shape 94"/>
          <p:cNvSpPr/>
          <p:nvPr>
            <p:ph type="pic" sz="half" idx="14"/>
          </p:nvPr>
        </p:nvSpPr>
        <p:spPr>
          <a:xfrm>
            <a:off x="6502400" y="0"/>
            <a:ext cx="6502400" cy="4876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5" name="Shape 95"/>
          <p:cNvSpPr/>
          <p:nvPr>
            <p:ph type="pic" idx="15"/>
          </p:nvPr>
        </p:nvSpPr>
        <p:spPr>
          <a:xfrm>
            <a:off x="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Shape 9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4" name="Shape 104"/>
          <p:cNvSpPr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body" sz="quarter" idx="13"/>
          </p:nvPr>
        </p:nvSpPr>
        <p:spPr>
          <a:xfrm>
            <a:off x="1270000" y="29591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3" name="Shape 113"/>
          <p:cNvSpPr/>
          <p:nvPr>
            <p:ph type="body" sz="quarter" idx="14"/>
          </p:nvPr>
        </p:nvSpPr>
        <p:spPr>
          <a:xfrm>
            <a:off x="1270000" y="134620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4" name="Shape 114"/>
          <p:cNvSpPr/>
          <p:nvPr>
            <p:ph type="pic" idx="15"/>
          </p:nvPr>
        </p:nvSpPr>
        <p:spPr>
          <a:xfrm>
            <a:off x="-19050" y="3613150"/>
            <a:ext cx="13004800" cy="613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3" name="Shape 1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8" name="Shape 138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pic" idx="13"/>
          </p:nvPr>
        </p:nvSpPr>
        <p:spPr>
          <a:xfrm>
            <a:off x="0" y="2717800"/>
            <a:ext cx="13004800" cy="7035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1" name="Shape 31"/>
          <p:cNvSpPr/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32" name="Shape 32"/>
          <p:cNvSpPr/>
          <p:nvPr>
            <p:ph type="body" sz="quarter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pc="992" sz="62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pic" idx="13"/>
          </p:nvPr>
        </p:nvSpPr>
        <p:spPr>
          <a:xfrm>
            <a:off x="6496050" y="635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9" name="Shape 49"/>
          <p:cNvSpPr/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hape 50"/>
          <p:cNvSpPr/>
          <p:nvPr>
            <p:ph type="body" sz="quarter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384" sz="2400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Shape 76"/>
          <p:cNvSpPr/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Shape 77"/>
          <p:cNvSpPr/>
          <p:nvPr>
            <p:ph type="body" sz="half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hape 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20" strike="noStrike" sz="45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4699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9398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4097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18796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23495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28194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32893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37592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4229100" marR="0" indent="-469900" algn="l" defTabSz="584200" latinLnBrk="0">
        <a:lnSpc>
          <a:spcPct val="100000"/>
        </a:lnSpc>
        <a:spcBef>
          <a:spcPts val="42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>
            <p:ph type="title"/>
          </p:nvPr>
        </p:nvSpPr>
        <p:spPr>
          <a:xfrm>
            <a:off x="584200" y="9906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pc="900"/>
            </a:lvl1pPr>
          </a:lstStyle>
          <a:p>
            <a:pPr/>
            <a:r>
              <a:t>the humber lights</a:t>
            </a:r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xfrm>
            <a:off x="736600" y="380999"/>
            <a:ext cx="11684000" cy="732038"/>
          </a:xfrm>
          <a:prstGeom prst="rect">
            <a:avLst/>
          </a:prstGeom>
        </p:spPr>
        <p:txBody>
          <a:bodyPr/>
          <a:lstStyle/>
          <a:p>
            <a:pPr defTabSz="449833">
              <a:defRPr spc="200" sz="1800"/>
            </a:pPr>
            <a:r>
              <a:t>The world’s largest interactive artwork</a:t>
            </a:r>
            <a:endParaRPr spc="295"/>
          </a:p>
          <a:p>
            <a:pPr defTabSz="449833">
              <a:defRPr spc="200" sz="1800"/>
            </a:pPr>
            <a:r>
              <a:t>coming as part of hull2017</a:t>
            </a:r>
          </a:p>
        </p:txBody>
      </p:sp>
      <p:pic>
        <p:nvPicPr>
          <p:cNvPr id="152" name="image1.tif"/>
          <p:cNvPicPr>
            <a:picLocks noChangeAspect="1"/>
          </p:cNvPicPr>
          <p:nvPr/>
        </p:nvPicPr>
        <p:blipFill>
          <a:blip r:embed="rId3">
            <a:extLst/>
          </a:blip>
          <a:srcRect l="0" t="859" r="0" b="14963"/>
          <a:stretch>
            <a:fillRect/>
          </a:stretch>
        </p:blipFill>
        <p:spPr>
          <a:xfrm>
            <a:off x="2826260" y="7429285"/>
            <a:ext cx="3092055" cy="171465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53" name="image2.tif"/>
          <p:cNvPicPr>
            <a:picLocks noChangeAspect="1"/>
          </p:cNvPicPr>
          <p:nvPr/>
        </p:nvPicPr>
        <p:blipFill>
          <a:blip r:embed="rId4">
            <a:extLst/>
          </a:blip>
          <a:srcRect l="0" t="1567" r="0" b="15983"/>
          <a:stretch>
            <a:fillRect/>
          </a:stretch>
        </p:blipFill>
        <p:spPr>
          <a:xfrm>
            <a:off x="6179060" y="7436031"/>
            <a:ext cx="2971509" cy="169542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154" name="image3.tif"/>
          <p:cNvPicPr>
            <a:picLocks noChangeAspect="1"/>
          </p:cNvPicPr>
          <p:nvPr/>
        </p:nvPicPr>
        <p:blipFill>
          <a:blip r:embed="rId5">
            <a:extLst/>
          </a:blip>
          <a:srcRect l="0" t="0" r="0" b="20640"/>
          <a:stretch>
            <a:fillRect/>
          </a:stretch>
        </p:blipFill>
        <p:spPr>
          <a:xfrm>
            <a:off x="9531860" y="7429235"/>
            <a:ext cx="3091828" cy="170896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512493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5993" t="24204" r="12415" b="24204"/>
          <a:stretch>
            <a:fillRect/>
          </a:stretch>
        </p:blipFill>
        <p:spPr>
          <a:xfrm>
            <a:off x="0" y="-1"/>
            <a:ext cx="13004800" cy="9753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5124926-filtered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5000" t="0" r="2500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9" name="Shape 159"/>
          <p:cNvSpPr/>
          <p:nvPr>
            <p:ph type="title"/>
          </p:nvPr>
        </p:nvSpPr>
        <p:spPr>
          <a:xfrm>
            <a:off x="660400" y="406399"/>
            <a:ext cx="5080000" cy="1544837"/>
          </a:xfrm>
          <a:prstGeom prst="rect">
            <a:avLst/>
          </a:prstGeom>
        </p:spPr>
        <p:txBody>
          <a:bodyPr/>
          <a:lstStyle/>
          <a:p>
            <a:pPr defTabSz="397256">
              <a:defRPr spc="674" sz="4216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 humber</a:t>
            </a:r>
          </a:p>
          <a:p>
            <a:pPr defTabSz="397256">
              <a:defRPr spc="674" sz="4216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lights</a:t>
            </a:r>
          </a:p>
        </p:txBody>
      </p:sp>
      <p:sp>
        <p:nvSpPr>
          <p:cNvPr id="160" name="Shape 160"/>
          <p:cNvSpPr/>
          <p:nvPr>
            <p:ph type="body" sz="half" idx="1"/>
          </p:nvPr>
        </p:nvSpPr>
        <p:spPr>
          <a:xfrm>
            <a:off x="660400" y="2366433"/>
            <a:ext cx="5304500" cy="6841134"/>
          </a:xfrm>
          <a:prstGeom prst="rect">
            <a:avLst/>
          </a:prstGeom>
        </p:spPr>
        <p:txBody>
          <a:bodyPr/>
          <a:lstStyle/>
          <a:p>
            <a:pPr marL="358267" indent="-358267" defTabSz="531622">
              <a:spcBef>
                <a:spcPts val="2900"/>
              </a:spcBef>
              <a:defRPr sz="2730"/>
            </a:pPr>
            <a:r>
              <a:t>THE LARGEST INTERACTIVE ARTWORK IN THE WORLD</a:t>
            </a:r>
          </a:p>
          <a:p>
            <a:pPr marL="358267" indent="-358267" defTabSz="531622">
              <a:spcBef>
                <a:spcPts val="2900"/>
              </a:spcBef>
              <a:defRPr sz="2730"/>
            </a:pPr>
            <a:r>
              <a:t>A NATIONAL VISITOR ATTRACTION</a:t>
            </a:r>
          </a:p>
          <a:p>
            <a:pPr marL="358267" indent="-358267" defTabSz="531622">
              <a:spcBef>
                <a:spcPts val="2900"/>
              </a:spcBef>
              <a:defRPr sz="2730"/>
            </a:pPr>
            <a:r>
              <a:t>A GLOBAL MEDIA AND ONLINE DESTINATION</a:t>
            </a:r>
          </a:p>
          <a:p>
            <a:pPr marL="358267" indent="-358267" defTabSz="531622">
              <a:spcBef>
                <a:spcPts val="2900"/>
              </a:spcBef>
              <a:defRPr sz="2730"/>
            </a:pPr>
            <a:r>
              <a:t>SHOWCASING REGIONAL INNOVATION AND AMBITION</a:t>
            </a:r>
          </a:p>
          <a:p>
            <a:pPr marL="358267" indent="-358267" defTabSz="531622">
              <a:spcBef>
                <a:spcPts val="2900"/>
              </a:spcBef>
              <a:defRPr sz="2730"/>
            </a:pPr>
            <a:r>
              <a:t>WITH POTENTIAL FOR SIGNIFICANT POSITIVE ECONOMIC IMPACT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Humber Grab 2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777" t="234" r="38888" b="9339"/>
          <a:stretch>
            <a:fillRect/>
          </a:stretch>
        </p:blipFill>
        <p:spPr>
          <a:xfrm>
            <a:off x="6496050" y="6349"/>
            <a:ext cx="6502401" cy="9753601"/>
          </a:xfrm>
          <a:prstGeom prst="rect">
            <a:avLst/>
          </a:prstGeom>
        </p:spPr>
      </p:pic>
      <p:sp>
        <p:nvSpPr>
          <p:cNvPr id="163" name="Shape 163"/>
          <p:cNvSpPr/>
          <p:nvPr>
            <p:ph type="title"/>
          </p:nvPr>
        </p:nvSpPr>
        <p:spPr>
          <a:xfrm>
            <a:off x="660400" y="406400"/>
            <a:ext cx="5080000" cy="1544836"/>
          </a:xfrm>
          <a:prstGeom prst="rect">
            <a:avLst/>
          </a:prstGeom>
        </p:spPr>
        <p:txBody>
          <a:bodyPr/>
          <a:lstStyle>
            <a:lvl1pPr defTabSz="332993">
              <a:defRPr spc="565" sz="3534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ambition, scale and ambition</a:t>
            </a:r>
          </a:p>
        </p:txBody>
      </p:sp>
      <p:sp>
        <p:nvSpPr>
          <p:cNvPr id="164" name="Shape 164"/>
          <p:cNvSpPr/>
          <p:nvPr>
            <p:ph type="body" sz="half" idx="1"/>
          </p:nvPr>
        </p:nvSpPr>
        <p:spPr>
          <a:xfrm>
            <a:off x="660400" y="2035572"/>
            <a:ext cx="5304500" cy="7171995"/>
          </a:xfrm>
          <a:prstGeom prst="rect">
            <a:avLst/>
          </a:prstGeom>
        </p:spPr>
        <p:txBody>
          <a:bodyPr/>
          <a:lstStyle/>
          <a:p>
            <a:pPr marL="311022" indent="-311022" defTabSz="461518">
              <a:spcBef>
                <a:spcPts val="2500"/>
              </a:spcBef>
              <a:buClr>
                <a:srgbClr val="646464"/>
              </a:buClr>
              <a:buSzPct val="90000"/>
              <a:buChar char="•"/>
              <a:defRPr cap="none" spc="0" sz="237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OVER 20KM OF STATE-OF-THE-ART LED LIGHTS </a:t>
            </a:r>
          </a:p>
          <a:p>
            <a:pPr marL="311022" indent="-311022" defTabSz="461518">
              <a:spcBef>
                <a:spcPts val="2500"/>
              </a:spcBef>
              <a:buClr>
                <a:srgbClr val="646464"/>
              </a:buClr>
              <a:buSzPct val="90000"/>
              <a:buChar char="•"/>
              <a:defRPr cap="none" spc="0" sz="237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IN EXCESS OF 70,000 LIGHT NODES</a:t>
            </a:r>
          </a:p>
          <a:p>
            <a:pPr marL="311022" indent="-311022" defTabSz="461518">
              <a:spcBef>
                <a:spcPts val="2500"/>
              </a:spcBef>
              <a:buClr>
                <a:srgbClr val="646464"/>
              </a:buClr>
              <a:buSzPct val="90000"/>
              <a:buChar char="•"/>
              <a:defRPr cap="none" spc="0" sz="237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CONNECTED TO THE INTERNET</a:t>
            </a:r>
          </a:p>
          <a:p>
            <a:pPr marL="311022" indent="-311022" defTabSz="461518">
              <a:spcBef>
                <a:spcPts val="2500"/>
              </a:spcBef>
              <a:buClr>
                <a:srgbClr val="646464"/>
              </a:buClr>
              <a:buSzPct val="90000"/>
              <a:buChar char="•"/>
              <a:defRPr cap="none" spc="0" sz="237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DESIGNED AND CONTROLLED USING LEADING-EDGE TECHNOLOGY</a:t>
            </a:r>
          </a:p>
          <a:p>
            <a:pPr marL="311022" indent="-311022" defTabSz="461518">
              <a:spcBef>
                <a:spcPts val="2500"/>
              </a:spcBef>
              <a:buClr>
                <a:srgbClr val="646464"/>
              </a:buClr>
              <a:buSzPct val="90000"/>
              <a:buChar char="•"/>
              <a:defRPr cap="none" spc="0" sz="237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MAKING THE MOST OF ONE OF THE REGION’S GREATEST ASSETS</a:t>
            </a:r>
          </a:p>
          <a:p>
            <a:pPr marL="311022" indent="-311022" defTabSz="461518">
              <a:spcBef>
                <a:spcPts val="2500"/>
              </a:spcBef>
              <a:buClr>
                <a:srgbClr val="646464"/>
              </a:buClr>
              <a:buSzPct val="90000"/>
              <a:buChar char="•"/>
              <a:defRPr cap="none" spc="0" sz="237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CHANGING THE WAY IN WHICH PEOPLE SEE THE REGION FOREVER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bigstock-Modern-Keyboard-With-Colored-S-68403502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7774" t="0" r="27774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7" name="Shape 167"/>
          <p:cNvSpPr/>
          <p:nvPr>
            <p:ph type="title"/>
          </p:nvPr>
        </p:nvSpPr>
        <p:spPr>
          <a:xfrm>
            <a:off x="660400" y="406400"/>
            <a:ext cx="5080000" cy="1544836"/>
          </a:xfrm>
          <a:prstGeom prst="rect">
            <a:avLst/>
          </a:prstGeom>
        </p:spPr>
        <p:txBody>
          <a:bodyPr/>
          <a:lstStyle>
            <a:lvl1pPr defTabSz="245363">
              <a:defRPr spc="416" sz="2604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 VISITOR ATTRACTION, MEDIA DESTINATION AND UNIQUE LEGACY</a:t>
            </a:r>
          </a:p>
        </p:txBody>
      </p:sp>
      <p:sp>
        <p:nvSpPr>
          <p:cNvPr id="168" name="Shape 168"/>
          <p:cNvSpPr/>
          <p:nvPr>
            <p:ph type="body" sz="half" idx="1"/>
          </p:nvPr>
        </p:nvSpPr>
        <p:spPr>
          <a:xfrm>
            <a:off x="660400" y="2489266"/>
            <a:ext cx="5304500" cy="6718301"/>
          </a:xfrm>
          <a:prstGeom prst="rect">
            <a:avLst/>
          </a:prstGeom>
        </p:spPr>
        <p:txBody>
          <a:bodyPr/>
          <a:lstStyle/>
          <a:p>
            <a:pPr marL="346456" indent="-346456" defTabSz="514095">
              <a:spcBef>
                <a:spcPts val="2800"/>
              </a:spcBef>
              <a:buClr>
                <a:srgbClr val="646464"/>
              </a:buClr>
              <a:buSzPct val="90000"/>
              <a:buChar char="•"/>
              <a:defRPr cap="none" spc="0" sz="264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WILL INCREASE PHYSICAL VISTS WITH POTENTIAL TO DRIVE EVENING ECONOMY</a:t>
            </a:r>
          </a:p>
          <a:p>
            <a:pPr marL="346456" indent="-346456" defTabSz="514095">
              <a:spcBef>
                <a:spcPts val="2800"/>
              </a:spcBef>
              <a:buClr>
                <a:srgbClr val="646464"/>
              </a:buClr>
              <a:buSzPct val="90000"/>
              <a:buChar char="•"/>
              <a:defRPr cap="none" spc="0" sz="264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WILL PROVIDE A MEDIA FOCUS AND ONGOING GLOBAL ATTENTION</a:t>
            </a:r>
          </a:p>
          <a:p>
            <a:pPr marL="346456" indent="-346456" defTabSz="514095">
              <a:spcBef>
                <a:spcPts val="2800"/>
              </a:spcBef>
              <a:buClr>
                <a:srgbClr val="646464"/>
              </a:buClr>
              <a:buSzPct val="90000"/>
              <a:buChar char="•"/>
              <a:defRPr cap="none" spc="0" sz="264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CREATED AS A LASTING LEGACY OF HULL CITY OF CULTURE 2017</a:t>
            </a:r>
          </a:p>
          <a:p>
            <a:pPr marL="346456" indent="-346456" defTabSz="514095">
              <a:spcBef>
                <a:spcPts val="2800"/>
              </a:spcBef>
              <a:buClr>
                <a:srgbClr val="646464"/>
              </a:buClr>
              <a:buSzPct val="90000"/>
              <a:buChar char="•"/>
              <a:defRPr cap="none" spc="0" sz="2640">
                <a:solidFill>
                  <a:srgbClr val="FFFFFF"/>
                </a:solidFill>
                <a:latin typeface="+mn-lt"/>
                <a:ea typeface="+mn-ea"/>
                <a:cs typeface="+mn-cs"/>
                <a:sym typeface="Avenir Light"/>
              </a:defRPr>
            </a:pPr>
            <a:r>
              <a:t>INITIAL PLANNING FOR ONE YEAR WITH INTENDED LONG-TERM EXTENSION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2.ti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235" t="0" r="27093" b="0"/>
          <a:stretch>
            <a:fillRect/>
          </a:stretch>
        </p:blipFill>
        <p:spPr>
          <a:xfrm>
            <a:off x="6502399" y="317315"/>
            <a:ext cx="6502401" cy="8543236"/>
          </a:xfrm>
          <a:prstGeom prst="rect">
            <a:avLst/>
          </a:prstGeom>
        </p:spPr>
      </p:pic>
      <p:sp>
        <p:nvSpPr>
          <p:cNvPr id="171" name="Shape 171"/>
          <p:cNvSpPr/>
          <p:nvPr>
            <p:ph type="title"/>
          </p:nvPr>
        </p:nvSpPr>
        <p:spPr>
          <a:xfrm>
            <a:off x="660400" y="406400"/>
            <a:ext cx="5080000" cy="1544836"/>
          </a:xfrm>
          <a:prstGeom prst="rect">
            <a:avLst/>
          </a:prstGeom>
        </p:spPr>
        <p:txBody>
          <a:bodyPr/>
          <a:lstStyle>
            <a:lvl1pPr defTabSz="397256">
              <a:defRPr spc="674" sz="4216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ARTISTIC PROGRAMME</a:t>
            </a:r>
          </a:p>
        </p:txBody>
      </p:sp>
      <p:sp>
        <p:nvSpPr>
          <p:cNvPr id="172" name="Shape 172"/>
          <p:cNvSpPr/>
          <p:nvPr>
            <p:ph type="body" sz="half" idx="1"/>
          </p:nvPr>
        </p:nvSpPr>
        <p:spPr>
          <a:xfrm>
            <a:off x="660400" y="2366433"/>
            <a:ext cx="5304500" cy="6841134"/>
          </a:xfrm>
          <a:prstGeom prst="rect">
            <a:avLst/>
          </a:prstGeom>
        </p:spPr>
        <p:txBody>
          <a:bodyPr/>
          <a:lstStyle/>
          <a:p>
            <a:pPr marL="338581" indent="-338581" defTabSz="502412">
              <a:spcBef>
                <a:spcPts val="2700"/>
              </a:spcBef>
              <a:defRPr sz="2580"/>
            </a:pPr>
            <a:r>
              <a:t>UNIQUE, FLEXIBLE CREATIVE TOOLS TO DESIGN DISPLAYS </a:t>
            </a:r>
          </a:p>
          <a:p>
            <a:pPr lvl="1" marL="677163" indent="-338581" defTabSz="502412">
              <a:spcBef>
                <a:spcPts val="2700"/>
              </a:spcBef>
              <a:defRPr sz="2580"/>
            </a:pPr>
            <a:r>
              <a:t>BY WELL-KNOWN AND EMERGING ARTISTS</a:t>
            </a:r>
          </a:p>
          <a:p>
            <a:pPr lvl="1" marL="677163" indent="-338581" defTabSz="502412">
              <a:spcBef>
                <a:spcPts val="2700"/>
              </a:spcBef>
              <a:defRPr sz="2580"/>
            </a:pPr>
            <a:r>
              <a:t>GAMES AND DATA VISUALISATION DESIGNERS</a:t>
            </a:r>
          </a:p>
          <a:p>
            <a:pPr marL="338581" indent="-338581" defTabSz="502412">
              <a:spcBef>
                <a:spcPts val="2700"/>
              </a:spcBef>
              <a:defRPr sz="2580"/>
            </a:pPr>
            <a:r>
              <a:t>VIA DESIGN COMPETITIONS, PUBLIC VOTE AND COMMISSIONS</a:t>
            </a:r>
          </a:p>
          <a:p>
            <a:pPr marL="338581" indent="-338581" defTabSz="502412">
              <a:spcBef>
                <a:spcPts val="2700"/>
              </a:spcBef>
              <a:defRPr sz="2580"/>
            </a:pPr>
            <a:r>
              <a:t>LOCAL CODING CHALLENGE SUPPORTED BY MAJOR TECH PLAYER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0678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3524" t="4549" r="43142" b="4549"/>
          <a:stretch>
            <a:fillRect/>
          </a:stretch>
        </p:blipFill>
        <p:spPr>
          <a:xfrm>
            <a:off x="6705600" y="0"/>
            <a:ext cx="6502400" cy="9753600"/>
          </a:xfrm>
          <a:prstGeom prst="rect">
            <a:avLst/>
          </a:prstGeom>
        </p:spPr>
      </p:pic>
      <p:sp>
        <p:nvSpPr>
          <p:cNvPr id="175" name="Shape 175"/>
          <p:cNvSpPr/>
          <p:nvPr>
            <p:ph type="title"/>
          </p:nvPr>
        </p:nvSpPr>
        <p:spPr>
          <a:xfrm>
            <a:off x="660400" y="406400"/>
            <a:ext cx="5080000" cy="1544836"/>
          </a:xfrm>
          <a:prstGeom prst="rect">
            <a:avLst/>
          </a:prstGeom>
        </p:spPr>
        <p:txBody>
          <a:bodyPr/>
          <a:lstStyle>
            <a:lvl1pPr defTabSz="578358">
              <a:defRPr spc="982" sz="6138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LOGISTICS</a:t>
            </a:r>
          </a:p>
        </p:txBody>
      </p:sp>
      <p:sp>
        <p:nvSpPr>
          <p:cNvPr id="176" name="Shape 176"/>
          <p:cNvSpPr/>
          <p:nvPr>
            <p:ph type="body" sz="half" idx="1"/>
          </p:nvPr>
        </p:nvSpPr>
        <p:spPr>
          <a:xfrm>
            <a:off x="548150" y="2031966"/>
            <a:ext cx="5304500" cy="6841134"/>
          </a:xfrm>
          <a:prstGeom prst="rect">
            <a:avLst/>
          </a:prstGeom>
        </p:spPr>
        <p:txBody>
          <a:bodyPr/>
          <a:lstStyle/>
          <a:p>
            <a:pPr marL="346456" indent="-346456" defTabSz="514095">
              <a:spcBef>
                <a:spcPts val="2800"/>
              </a:spcBef>
              <a:defRPr sz="2640"/>
            </a:pPr>
            <a:r>
              <a:t>BUDGET £4.3M</a:t>
            </a:r>
          </a:p>
          <a:p>
            <a:pPr marL="346456" indent="-346456" defTabSz="514095">
              <a:spcBef>
                <a:spcPts val="2800"/>
              </a:spcBef>
              <a:defRPr sz="2640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£XXX </a:t>
            </a:r>
            <a:r>
              <a:t>SECURED</a:t>
            </a:r>
          </a:p>
          <a:p>
            <a:pPr marL="346456" indent="-346456" defTabSz="514095">
              <a:spcBef>
                <a:spcPts val="2800"/>
              </a:spcBef>
              <a:defRPr sz="2640"/>
            </a:pPr>
            <a:r>
              <a:t>DECISION TO PROCEED BY DECEMBER 2016</a:t>
            </a:r>
          </a:p>
          <a:p>
            <a:pPr marL="346456" indent="-346456" defTabSz="514095">
              <a:spcBef>
                <a:spcPts val="2800"/>
              </a:spcBef>
              <a:defRPr sz="2640"/>
            </a:pPr>
            <a:r>
              <a:t>PROJECT GREENLIGHT JANUARY 2017.  EQUIPMENT INSTALLATION SUMMER 2017</a:t>
            </a:r>
          </a:p>
          <a:p>
            <a:pPr marL="346456" indent="-346456" defTabSz="514095">
              <a:spcBef>
                <a:spcPts val="2800"/>
              </a:spcBef>
              <a:defRPr sz="2640"/>
            </a:pPr>
            <a:r>
              <a:t>LAUNCH OCTOBER 2017</a:t>
            </a:r>
          </a:p>
          <a:p>
            <a:pPr marL="346456" indent="-346456" defTabSz="514095">
              <a:spcBef>
                <a:spcPts val="2800"/>
              </a:spcBef>
              <a:defRPr sz="2640"/>
            </a:pPr>
            <a:r>
              <a:t>HANDED OVER TO THE LOCAL COMMUNITY EASTER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84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</documentManagement>
</p:properties>
</file>

<file path=customXml/itemProps1.xml><?xml version="1.0" encoding="utf-8"?>
<ds:datastoreItem xmlns:ds="http://schemas.openxmlformats.org/officeDocument/2006/customXml" ds:itemID="{5556FFFB-3891-4F0D-ABBA-7165C150A914}"/>
</file>

<file path=customXml/itemProps2.xml><?xml version="1.0" encoding="utf-8"?>
<ds:datastoreItem xmlns:ds="http://schemas.openxmlformats.org/officeDocument/2006/customXml" ds:itemID="{A8C55826-4677-4EE7-AC1A-3DA781339B31}"/>
</file>

<file path=customXml/itemProps3.xml><?xml version="1.0" encoding="utf-8"?>
<ds:datastoreItem xmlns:ds="http://schemas.openxmlformats.org/officeDocument/2006/customXml" ds:itemID="{208BF994-D0F3-48FE-9BF9-8F3815BB677A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</Properties>
</file>