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330" r:id="rId5"/>
    <p:sldId id="332" r:id="rId6"/>
    <p:sldId id="263" r:id="rId7"/>
    <p:sldId id="356" r:id="rId8"/>
    <p:sldId id="358" r:id="rId9"/>
    <p:sldId id="275" r:id="rId10"/>
    <p:sldId id="338" r:id="rId11"/>
    <p:sldId id="357" r:id="rId12"/>
    <p:sldId id="337" r:id="rId13"/>
    <p:sldId id="366" r:id="rId14"/>
    <p:sldId id="367" r:id="rId15"/>
    <p:sldId id="278" r:id="rId16"/>
    <p:sldId id="266" r:id="rId17"/>
    <p:sldId id="359" r:id="rId18"/>
    <p:sldId id="368" r:id="rId19"/>
    <p:sldId id="341" r:id="rId20"/>
    <p:sldId id="362" r:id="rId21"/>
    <p:sldId id="363" r:id="rId22"/>
    <p:sldId id="364" r:id="rId23"/>
    <p:sldId id="365" r:id="rId24"/>
    <p:sldId id="369"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5" d="100"/>
          <a:sy n="95" d="100"/>
        </p:scale>
        <p:origin x="-1998" y="-8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New\Downloads\PdA_Audience%20Access%20Survey_Data_All%20Respondents%20(1).xls"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New\Downloads\PdA_Audience%20Access%20Survey_Data_All%20Respondents%20(1).xls"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New\Downloads\PdA_Audience%20Access%20Survey_Data_All%20Respondents%20(1).xls"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New\Downloads\PdA_Audience%20Access%20Survey_Data_All%20Respondents%20(1).xls"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New\Downloads\PdA_Audience%20Access%20Survey_Data_All%20Respondents%20(1).xls"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New\Downloads\PdA_Audience%20Access%20Survey_Data_All%20Respondents%20(1).xls"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C:\Users\New\Downloads\PdA_Audience%20Access%20Survey_Data_All%20Respondents%20(1).xls"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2.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C:\Users\New\Downloads\PdA_Audience%20Access%20Survey_Data_All%20Respondents%20(1).xls"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C:\Users\New\Downloads\PdA_Audience%20Access%20Survey_Data_All%20Respondents%20(1).xls"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C:\Users\New\Downloads\PdA_Audience%20Access%20Survey_Data_All%20Respondents%20(1).xls"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New\Downloads\PdA_Audience%20Access%20Survey_Data_All%20Respondents%20(1).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New\Downloads\PdA_Audience%20Access%20Survey_Data_All%20Respondents%20(1).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New\Downloads\PdA_Audience%20Access%20Survey_Data_All%20Respondents%20(1).xls"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New\Downloads\PdA_Audience%20Access%20Survey_Data_All%20Respondents%20(1).xls"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hcc-data1\Shared\Heritage\Culture%20Company\Data%20&amp;%20Research\Hull%202017%20Programmes\Hull%202017%20Volunteers\Pioneer%20Volunteers\Hull2017_March%202016_Post-induction%20Feedback.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New\Downloads\PdA_Audience%20Access%20Survey_Data_All%20Respondents%20(1).xls"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New\Downloads\PdA_Audience%20Access%20Survey_Data_All%20Respondents%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0" i="0" u="none" strike="noStrike" kern="1200" spc="0" baseline="0">
                <a:solidFill>
                  <a:schemeClr val="bg1"/>
                </a:solidFill>
                <a:latin typeface="+mn-lt"/>
                <a:ea typeface="+mn-ea"/>
                <a:cs typeface="+mn-cs"/>
              </a:defRPr>
            </a:pPr>
            <a:r>
              <a:rPr lang="en-GB" sz="1100" b="0"/>
              <a:t>Q: Did you know prior to attending the event that Place des Anges was part of Yorkshire Festival / in association with Amy Johnson Festival?</a:t>
            </a:r>
          </a:p>
        </c:rich>
      </c:tx>
      <c:layout/>
      <c:overlay val="0"/>
      <c:spPr>
        <a:noFill/>
        <a:ln>
          <a:noFill/>
        </a:ln>
        <a:effectLst/>
      </c:sp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2'!$B$11:$B$12</c:f>
              <c:strCache>
                <c:ptCount val="2"/>
                <c:pt idx="0">
                  <c:v>Yorkshire Festival</c:v>
                </c:pt>
                <c:pt idx="1">
                  <c:v>Amy Johnson Festival</c:v>
                </c:pt>
              </c:strCache>
            </c:strRef>
          </c:cat>
          <c:val>
            <c:numRef>
              <c:f>'Question 2'!$C$11:$C$12</c:f>
              <c:numCache>
                <c:formatCode>0%</c:formatCode>
                <c:ptCount val="2"/>
                <c:pt idx="0">
                  <c:v>0.78</c:v>
                </c:pt>
                <c:pt idx="1">
                  <c:v>0.69</c:v>
                </c:pt>
              </c:numCache>
            </c:numRef>
          </c:val>
          <c:extLst xmlns:c16r2="http://schemas.microsoft.com/office/drawing/2015/06/chart">
            <c:ext xmlns:c16="http://schemas.microsoft.com/office/drawing/2014/chart" uri="{C3380CC4-5D6E-409C-BE32-E72D297353CC}">
              <c16:uniqueId val="{00000000-37BE-404E-8F0D-E6933CC2D163}"/>
            </c:ext>
          </c:extLst>
        </c:ser>
        <c:dLbls>
          <c:showLegendKey val="0"/>
          <c:showVal val="0"/>
          <c:showCatName val="0"/>
          <c:showSerName val="0"/>
          <c:showPercent val="0"/>
          <c:showBubbleSize val="0"/>
        </c:dLbls>
        <c:gapWidth val="50"/>
        <c:overlap val="-27"/>
        <c:axId val="83367424"/>
        <c:axId val="83368960"/>
      </c:barChart>
      <c:catAx>
        <c:axId val="8336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3368960"/>
        <c:crosses val="autoZero"/>
        <c:auto val="1"/>
        <c:lblAlgn val="ctr"/>
        <c:lblOffset val="100"/>
        <c:noMultiLvlLbl val="0"/>
      </c:catAx>
      <c:valAx>
        <c:axId val="83368960"/>
        <c:scaling>
          <c:orientation val="minMax"/>
          <c:max val="1"/>
        </c:scaling>
        <c:delete val="1"/>
        <c:axPos val="l"/>
        <c:numFmt formatCode="0%" sourceLinked="1"/>
        <c:majorTickMark val="none"/>
        <c:minorTickMark val="none"/>
        <c:tickLblPos val="nextTo"/>
        <c:crossAx val="833674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20" b="0" i="0" u="none" strike="noStrike" kern="1200" spc="0" baseline="0">
                <a:solidFill>
                  <a:schemeClr val="bg1"/>
                </a:solidFill>
                <a:latin typeface="+mn-lt"/>
                <a:ea typeface="+mn-ea"/>
                <a:cs typeface="+mn-cs"/>
              </a:defRPr>
            </a:pPr>
            <a:r>
              <a:rPr lang="en-GB"/>
              <a:t>Q: How much would you agree or disagree with the following statements about Place des Anges?</a:t>
            </a:r>
          </a:p>
        </c:rich>
      </c:tx>
      <c:layout/>
      <c:overlay val="0"/>
      <c:spPr>
        <a:noFill/>
        <a:ln>
          <a:noFill/>
        </a:ln>
        <a:effectLst/>
      </c:spPr>
    </c:title>
    <c:autoTitleDeleted val="0"/>
    <c:plotArea>
      <c:layout/>
      <c:barChart>
        <c:barDir val="bar"/>
        <c:grouping val="percentStacked"/>
        <c:varyColors val="0"/>
        <c:ser>
          <c:idx val="0"/>
          <c:order val="0"/>
          <c:tx>
            <c:strRef>
              <c:f>'Question 11'!$C$22</c:f>
              <c:strCache>
                <c:ptCount val="1"/>
                <c:pt idx="0">
                  <c:v>0 - Strongly disagree</c:v>
                </c:pt>
              </c:strCache>
            </c:strRef>
          </c:tx>
          <c:spPr>
            <a:solidFill>
              <a:schemeClr val="accent6">
                <a:tint val="42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11'!$C$23:$C$29</c:f>
              <c:numCache>
                <c:formatCode>0%</c:formatCode>
                <c:ptCount val="7"/>
                <c:pt idx="0">
                  <c:v>6.8965517241379309E-2</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0-D620-484E-8246-AD8F93D32C8A}"/>
            </c:ext>
          </c:extLst>
        </c:ser>
        <c:ser>
          <c:idx val="1"/>
          <c:order val="1"/>
          <c:tx>
            <c:strRef>
              <c:f>'Question 11'!$D$22</c:f>
              <c:strCache>
                <c:ptCount val="1"/>
                <c:pt idx="0">
                  <c:v>1</c:v>
                </c:pt>
              </c:strCache>
            </c:strRef>
          </c:tx>
          <c:spPr>
            <a:solidFill>
              <a:schemeClr val="accent6">
                <a:tint val="54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11'!$D$23:$D$29</c:f>
              <c:numCache>
                <c:formatCode>0%</c:formatCode>
                <c:ptCount val="7"/>
                <c:pt idx="0">
                  <c:v>3.4482758620689655E-2</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1-D620-484E-8246-AD8F93D32C8A}"/>
            </c:ext>
          </c:extLst>
        </c:ser>
        <c:ser>
          <c:idx val="2"/>
          <c:order val="2"/>
          <c:tx>
            <c:strRef>
              <c:f>'Question 11'!$E$22</c:f>
              <c:strCache>
                <c:ptCount val="1"/>
                <c:pt idx="0">
                  <c:v>2</c:v>
                </c:pt>
              </c:strCache>
            </c:strRef>
          </c:tx>
          <c:spPr>
            <a:solidFill>
              <a:schemeClr val="accent6">
                <a:tint val="65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11'!$E$23:$E$29</c:f>
              <c:numCache>
                <c:formatCode>0%</c:formatCode>
                <c:ptCount val="7"/>
                <c:pt idx="0">
                  <c:v>0</c:v>
                </c:pt>
                <c:pt idx="1">
                  <c:v>3.4482758620689655E-2</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D620-484E-8246-AD8F93D32C8A}"/>
            </c:ext>
          </c:extLst>
        </c:ser>
        <c:ser>
          <c:idx val="3"/>
          <c:order val="3"/>
          <c:tx>
            <c:strRef>
              <c:f>'Question 11'!$F$22</c:f>
              <c:strCache>
                <c:ptCount val="1"/>
                <c:pt idx="0">
                  <c:v>3</c:v>
                </c:pt>
              </c:strCache>
            </c:strRef>
          </c:tx>
          <c:spPr>
            <a:solidFill>
              <a:schemeClr val="accent6">
                <a:tint val="77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11'!$F$23:$F$29</c:f>
              <c:numCache>
                <c:formatCode>0%</c:formatCode>
                <c:ptCount val="7"/>
                <c:pt idx="0">
                  <c:v>3.4482758620689655E-2</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3-D620-484E-8246-AD8F93D32C8A}"/>
            </c:ext>
          </c:extLst>
        </c:ser>
        <c:ser>
          <c:idx val="4"/>
          <c:order val="4"/>
          <c:tx>
            <c:strRef>
              <c:f>'Question 11'!$G$22</c:f>
              <c:strCache>
                <c:ptCount val="1"/>
                <c:pt idx="0">
                  <c:v>4</c:v>
                </c:pt>
              </c:strCache>
            </c:strRef>
          </c:tx>
          <c:spPr>
            <a:solidFill>
              <a:schemeClr val="accent6">
                <a:tint val="89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11'!$G$23:$G$29</c:f>
              <c:numCache>
                <c:formatCode>0%</c:formatCode>
                <c:ptCount val="7"/>
                <c:pt idx="0">
                  <c:v>0.10344827586206896</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4-D620-484E-8246-AD8F93D32C8A}"/>
            </c:ext>
          </c:extLst>
        </c:ser>
        <c:ser>
          <c:idx val="5"/>
          <c:order val="5"/>
          <c:tx>
            <c:strRef>
              <c:f>'Question 11'!$H$22</c:f>
              <c:strCache>
                <c:ptCount val="1"/>
                <c:pt idx="0">
                  <c:v>5</c:v>
                </c:pt>
              </c:strCache>
            </c:strRef>
          </c:tx>
          <c:spPr>
            <a:solidFill>
              <a:schemeClr val="accent6"/>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11'!$H$23:$H$29</c:f>
              <c:numCache>
                <c:formatCode>0%</c:formatCode>
                <c:ptCount val="7"/>
                <c:pt idx="0">
                  <c:v>0.17241379310344829</c:v>
                </c:pt>
                <c:pt idx="1">
                  <c:v>0</c:v>
                </c:pt>
                <c:pt idx="2">
                  <c:v>3.4482758620689655E-2</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5-D620-484E-8246-AD8F93D32C8A}"/>
            </c:ext>
          </c:extLst>
        </c:ser>
        <c:ser>
          <c:idx val="6"/>
          <c:order val="6"/>
          <c:tx>
            <c:strRef>
              <c:f>'Question 11'!$I$22</c:f>
              <c:strCache>
                <c:ptCount val="1"/>
                <c:pt idx="0">
                  <c:v>6</c:v>
                </c:pt>
              </c:strCache>
            </c:strRef>
          </c:tx>
          <c:spPr>
            <a:solidFill>
              <a:schemeClr val="accent6">
                <a:shade val="88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11'!$I$23:$I$29</c:f>
              <c:numCache>
                <c:formatCode>0%</c:formatCode>
                <c:ptCount val="7"/>
                <c:pt idx="0">
                  <c:v>3.4482758620689655E-2</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6-D620-484E-8246-AD8F93D32C8A}"/>
            </c:ext>
          </c:extLst>
        </c:ser>
        <c:ser>
          <c:idx val="7"/>
          <c:order val="7"/>
          <c:tx>
            <c:strRef>
              <c:f>'Question 11'!$J$22</c:f>
              <c:strCache>
                <c:ptCount val="1"/>
                <c:pt idx="0">
                  <c:v>7</c:v>
                </c:pt>
              </c:strCache>
            </c:strRef>
          </c:tx>
          <c:spPr>
            <a:solidFill>
              <a:schemeClr val="accent6">
                <a:shade val="76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11'!$J$23:$J$29</c:f>
              <c:numCache>
                <c:formatCode>0%</c:formatCode>
                <c:ptCount val="7"/>
                <c:pt idx="0">
                  <c:v>3.4482758620689655E-2</c:v>
                </c:pt>
                <c:pt idx="1">
                  <c:v>0</c:v>
                </c:pt>
                <c:pt idx="2">
                  <c:v>0</c:v>
                </c:pt>
                <c:pt idx="3">
                  <c:v>3.4482758620689655E-2</c:v>
                </c:pt>
                <c:pt idx="4">
                  <c:v>0</c:v>
                </c:pt>
                <c:pt idx="5">
                  <c:v>0</c:v>
                </c:pt>
                <c:pt idx="6">
                  <c:v>0</c:v>
                </c:pt>
              </c:numCache>
            </c:numRef>
          </c:val>
          <c:extLst xmlns:c16r2="http://schemas.microsoft.com/office/drawing/2015/06/chart">
            <c:ext xmlns:c16="http://schemas.microsoft.com/office/drawing/2014/chart" uri="{C3380CC4-5D6E-409C-BE32-E72D297353CC}">
              <c16:uniqueId val="{00000007-D620-484E-8246-AD8F93D32C8A}"/>
            </c:ext>
          </c:extLst>
        </c:ser>
        <c:ser>
          <c:idx val="8"/>
          <c:order val="8"/>
          <c:tx>
            <c:strRef>
              <c:f>'Question 11'!$K$22</c:f>
              <c:strCache>
                <c:ptCount val="1"/>
                <c:pt idx="0">
                  <c:v>8</c:v>
                </c:pt>
              </c:strCache>
            </c:strRef>
          </c:tx>
          <c:spPr>
            <a:solidFill>
              <a:schemeClr val="accent6">
                <a:shade val="65000"/>
              </a:schemeClr>
            </a:solidFill>
            <a:ln>
              <a:noFill/>
            </a:ln>
            <a:effectLst/>
          </c:spPr>
          <c:invertIfNegative val="0"/>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11'!$K$23:$K$29</c:f>
              <c:numCache>
                <c:formatCode>0%</c:formatCode>
                <c:ptCount val="7"/>
                <c:pt idx="0">
                  <c:v>3.4482758620689655E-2</c:v>
                </c:pt>
                <c:pt idx="1">
                  <c:v>3.4482758620689655E-2</c:v>
                </c:pt>
                <c:pt idx="2">
                  <c:v>3.4482758620689655E-2</c:v>
                </c:pt>
                <c:pt idx="3">
                  <c:v>3.4482758620689655E-2</c:v>
                </c:pt>
                <c:pt idx="4">
                  <c:v>3.4482758620689655E-2</c:v>
                </c:pt>
                <c:pt idx="5">
                  <c:v>3.4482758620689655E-2</c:v>
                </c:pt>
                <c:pt idx="6">
                  <c:v>0</c:v>
                </c:pt>
              </c:numCache>
            </c:numRef>
          </c:val>
          <c:extLst xmlns:c16r2="http://schemas.microsoft.com/office/drawing/2015/06/chart">
            <c:ext xmlns:c16="http://schemas.microsoft.com/office/drawing/2014/chart" uri="{C3380CC4-5D6E-409C-BE32-E72D297353CC}">
              <c16:uniqueId val="{00000008-D620-484E-8246-AD8F93D32C8A}"/>
            </c:ext>
          </c:extLst>
        </c:ser>
        <c:ser>
          <c:idx val="9"/>
          <c:order val="9"/>
          <c:tx>
            <c:strRef>
              <c:f>'Question 11'!$L$22</c:f>
              <c:strCache>
                <c:ptCount val="1"/>
                <c:pt idx="0">
                  <c:v>9</c:v>
                </c:pt>
              </c:strCache>
            </c:strRef>
          </c:tx>
          <c:spPr>
            <a:solidFill>
              <a:schemeClr val="accent6">
                <a:shade val="5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11'!$L$23:$L$29</c:f>
              <c:numCache>
                <c:formatCode>0%</c:formatCode>
                <c:ptCount val="7"/>
                <c:pt idx="0">
                  <c:v>0.13793103448275862</c:v>
                </c:pt>
                <c:pt idx="1">
                  <c:v>0.17241379310344829</c:v>
                </c:pt>
                <c:pt idx="2">
                  <c:v>0.13793103448275862</c:v>
                </c:pt>
                <c:pt idx="3">
                  <c:v>0.20689655172413793</c:v>
                </c:pt>
                <c:pt idx="4">
                  <c:v>0.2413793103448276</c:v>
                </c:pt>
                <c:pt idx="5">
                  <c:v>0.10344827586206896</c:v>
                </c:pt>
                <c:pt idx="6">
                  <c:v>0.17241379310344829</c:v>
                </c:pt>
              </c:numCache>
            </c:numRef>
          </c:val>
          <c:extLst xmlns:c16r2="http://schemas.microsoft.com/office/drawing/2015/06/chart">
            <c:ext xmlns:c16="http://schemas.microsoft.com/office/drawing/2014/chart" uri="{C3380CC4-5D6E-409C-BE32-E72D297353CC}">
              <c16:uniqueId val="{00000009-D620-484E-8246-AD8F93D32C8A}"/>
            </c:ext>
          </c:extLst>
        </c:ser>
        <c:ser>
          <c:idx val="10"/>
          <c:order val="10"/>
          <c:tx>
            <c:strRef>
              <c:f>'Question 11'!$M$22</c:f>
              <c:strCache>
                <c:ptCount val="1"/>
                <c:pt idx="0">
                  <c:v>10 - Strongly agree</c:v>
                </c:pt>
              </c:strCache>
            </c:strRef>
          </c:tx>
          <c:spPr>
            <a:solidFill>
              <a:schemeClr val="accent6">
                <a:shade val="41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11'!$B$23:$B$29</c:f>
              <c:strCache>
                <c:ptCount val="7"/>
                <c:pt idx="0">
                  <c:v>It has something to say about the world in which we live</c:v>
                </c:pt>
                <c:pt idx="1">
                  <c:v>It was different from things I’ve experienced before</c:v>
                </c:pt>
                <c:pt idx="2">
                  <c:v>It was an interesting idea</c:v>
                </c:pt>
                <c:pt idx="3">
                  <c:v>It was absorbing and held my attention</c:v>
                </c:pt>
                <c:pt idx="4">
                  <c:v>It is important it’s happening here</c:v>
                </c:pt>
                <c:pt idx="5">
                  <c:v>It was well produced and presented</c:v>
                </c:pt>
                <c:pt idx="6">
                  <c:v>I would come to something like this again</c:v>
                </c:pt>
              </c:strCache>
            </c:strRef>
          </c:cat>
          <c:val>
            <c:numRef>
              <c:f>'Question 11'!$M$23:$M$29</c:f>
              <c:numCache>
                <c:formatCode>0%</c:formatCode>
                <c:ptCount val="7"/>
                <c:pt idx="0">
                  <c:v>0.34482758620689657</c:v>
                </c:pt>
                <c:pt idx="1">
                  <c:v>0.75862068965517238</c:v>
                </c:pt>
                <c:pt idx="2">
                  <c:v>0.7931034482758621</c:v>
                </c:pt>
                <c:pt idx="3">
                  <c:v>0.72413793103448276</c:v>
                </c:pt>
                <c:pt idx="4">
                  <c:v>0.72413793103448276</c:v>
                </c:pt>
                <c:pt idx="5">
                  <c:v>0.86206896551724133</c:v>
                </c:pt>
                <c:pt idx="6">
                  <c:v>0.82758620689655171</c:v>
                </c:pt>
              </c:numCache>
            </c:numRef>
          </c:val>
          <c:extLst xmlns:c16r2="http://schemas.microsoft.com/office/drawing/2015/06/chart">
            <c:ext xmlns:c16="http://schemas.microsoft.com/office/drawing/2014/chart" uri="{C3380CC4-5D6E-409C-BE32-E72D297353CC}">
              <c16:uniqueId val="{0000000A-D620-484E-8246-AD8F93D32C8A}"/>
            </c:ext>
          </c:extLst>
        </c:ser>
        <c:dLbls>
          <c:showLegendKey val="0"/>
          <c:showVal val="0"/>
          <c:showCatName val="0"/>
          <c:showSerName val="0"/>
          <c:showPercent val="0"/>
          <c:showBubbleSize val="0"/>
        </c:dLbls>
        <c:gapWidth val="50"/>
        <c:overlap val="100"/>
        <c:axId val="83841792"/>
        <c:axId val="83843328"/>
      </c:barChart>
      <c:catAx>
        <c:axId val="83841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83843328"/>
        <c:crosses val="autoZero"/>
        <c:auto val="1"/>
        <c:lblAlgn val="ctr"/>
        <c:lblOffset val="100"/>
        <c:noMultiLvlLbl val="0"/>
      </c:catAx>
      <c:valAx>
        <c:axId val="83843328"/>
        <c:scaling>
          <c:orientation val="minMax"/>
        </c:scaling>
        <c:delete val="1"/>
        <c:axPos val="b"/>
        <c:numFmt formatCode="0%" sourceLinked="1"/>
        <c:majorTickMark val="none"/>
        <c:minorTickMark val="none"/>
        <c:tickLblPos val="nextTo"/>
        <c:crossAx val="83841792"/>
        <c:crosses val="autoZero"/>
        <c:crossBetween val="between"/>
      </c:valAx>
      <c:spPr>
        <a:noFill/>
        <a:ln>
          <a:noFill/>
        </a:ln>
        <a:effectLst/>
      </c:spPr>
    </c:plotArea>
    <c:legend>
      <c:legendPos val="b"/>
      <c:layout>
        <c:manualLayout>
          <c:xMode val="edge"/>
          <c:yMode val="edge"/>
          <c:x val="6.3476560925411513E-2"/>
          <c:y val="0.90694976180056819"/>
          <c:w val="0.93633992107260111"/>
          <c:h val="7.19850763556827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bg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GB" dirty="0"/>
              <a:t>Q: How</a:t>
            </a:r>
            <a:r>
              <a:rPr lang="en-GB" baseline="0" dirty="0"/>
              <a:t> far would you agree with the following statements?</a:t>
            </a:r>
            <a:endParaRPr lang="en-GB" dirty="0"/>
          </a:p>
        </c:rich>
      </c:tx>
      <c:layout/>
      <c:overlay val="0"/>
      <c:spPr>
        <a:noFill/>
        <a:ln>
          <a:noFill/>
        </a:ln>
        <a:effectLst/>
      </c:spPr>
    </c:title>
    <c:autoTitleDeleted val="0"/>
    <c:plotArea>
      <c:layout/>
      <c:barChart>
        <c:barDir val="bar"/>
        <c:grouping val="percentStacked"/>
        <c:varyColors val="0"/>
        <c:ser>
          <c:idx val="0"/>
          <c:order val="0"/>
          <c:tx>
            <c:strRef>
              <c:f>'Question 13'!$C$24</c:f>
              <c:strCache>
                <c:ptCount val="1"/>
                <c:pt idx="0">
                  <c:v>Strongly agree</c:v>
                </c:pt>
              </c:strCache>
            </c:strRef>
          </c:tx>
          <c:spPr>
            <a:solidFill>
              <a:schemeClr val="accent6">
                <a:shade val="53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13'!$B$25:$B$32</c:f>
              <c:strCache>
                <c:ptCount val="8"/>
                <c:pt idx="0">
                  <c:v>Has made me think that getting involved in a project as a volunteer looks like fun</c:v>
                </c:pt>
                <c:pt idx="1">
                  <c:v>Has shown me that there is more to Hull than I had expected</c:v>
                </c:pt>
                <c:pt idx="2">
                  <c:v>Has given me the opportunity to interact with other people who I wouldn’t have normally interacted with</c:v>
                </c:pt>
                <c:pt idx="3">
                  <c:v>Places the community at the centre</c:v>
                </c:pt>
                <c:pt idx="4">
                  <c:v>Gives everyone the chance to share and celebrate experiences together</c:v>
                </c:pt>
                <c:pt idx="5">
                  <c:v>Has encouraged me to attend more similar events in future</c:v>
                </c:pt>
                <c:pt idx="6">
                  <c:v>I felt welcomed by staff / volunteers</c:v>
                </c:pt>
                <c:pt idx="7">
                  <c:v>Is an enjoyable experience</c:v>
                </c:pt>
              </c:strCache>
            </c:strRef>
          </c:cat>
          <c:val>
            <c:numRef>
              <c:f>'Question 13'!$C$25:$C$32</c:f>
              <c:numCache>
                <c:formatCode>0%</c:formatCode>
                <c:ptCount val="8"/>
                <c:pt idx="0">
                  <c:v>0.10344827586206896</c:v>
                </c:pt>
                <c:pt idx="1">
                  <c:v>0.2413793103448276</c:v>
                </c:pt>
                <c:pt idx="2">
                  <c:v>0.2413793103448276</c:v>
                </c:pt>
                <c:pt idx="3">
                  <c:v>0.34482758620689657</c:v>
                </c:pt>
                <c:pt idx="4">
                  <c:v>0.44827586206896552</c:v>
                </c:pt>
                <c:pt idx="5">
                  <c:v>0.41379310344827586</c:v>
                </c:pt>
                <c:pt idx="6">
                  <c:v>0.48275862068965519</c:v>
                </c:pt>
                <c:pt idx="7">
                  <c:v>0.65517241379310343</c:v>
                </c:pt>
              </c:numCache>
            </c:numRef>
          </c:val>
          <c:extLst xmlns:c16r2="http://schemas.microsoft.com/office/drawing/2015/06/chart">
            <c:ext xmlns:c16="http://schemas.microsoft.com/office/drawing/2014/chart" uri="{C3380CC4-5D6E-409C-BE32-E72D297353CC}">
              <c16:uniqueId val="{00000000-8D36-4A90-A106-9B27DF6E6FEC}"/>
            </c:ext>
          </c:extLst>
        </c:ser>
        <c:ser>
          <c:idx val="1"/>
          <c:order val="1"/>
          <c:tx>
            <c:strRef>
              <c:f>'Question 13'!$D$24</c:f>
              <c:strCache>
                <c:ptCount val="1"/>
                <c:pt idx="0">
                  <c:v>Agree</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13'!$B$25:$B$32</c:f>
              <c:strCache>
                <c:ptCount val="8"/>
                <c:pt idx="0">
                  <c:v>Has made me think that getting involved in a project as a volunteer looks like fun</c:v>
                </c:pt>
                <c:pt idx="1">
                  <c:v>Has shown me that there is more to Hull than I had expected</c:v>
                </c:pt>
                <c:pt idx="2">
                  <c:v>Has given me the opportunity to interact with other people who I wouldn’t have normally interacted with</c:v>
                </c:pt>
                <c:pt idx="3">
                  <c:v>Places the community at the centre</c:v>
                </c:pt>
                <c:pt idx="4">
                  <c:v>Gives everyone the chance to share and celebrate experiences together</c:v>
                </c:pt>
                <c:pt idx="5">
                  <c:v>Has encouraged me to attend more similar events in future</c:v>
                </c:pt>
                <c:pt idx="6">
                  <c:v>I felt welcomed by staff / volunteers</c:v>
                </c:pt>
                <c:pt idx="7">
                  <c:v>Is an enjoyable experience</c:v>
                </c:pt>
              </c:strCache>
            </c:strRef>
          </c:cat>
          <c:val>
            <c:numRef>
              <c:f>'Question 13'!$D$25:$D$32</c:f>
              <c:numCache>
                <c:formatCode>0%</c:formatCode>
                <c:ptCount val="8"/>
                <c:pt idx="0">
                  <c:v>0.2413793103448276</c:v>
                </c:pt>
                <c:pt idx="1">
                  <c:v>0.37931034482758619</c:v>
                </c:pt>
                <c:pt idx="2">
                  <c:v>0.27586206896551724</c:v>
                </c:pt>
                <c:pt idx="3">
                  <c:v>0.34482758620689657</c:v>
                </c:pt>
                <c:pt idx="4">
                  <c:v>0.2413793103448276</c:v>
                </c:pt>
                <c:pt idx="5">
                  <c:v>0.34482758620689657</c:v>
                </c:pt>
                <c:pt idx="6">
                  <c:v>0.27586206896551724</c:v>
                </c:pt>
                <c:pt idx="7">
                  <c:v>0.10344827586206896</c:v>
                </c:pt>
              </c:numCache>
            </c:numRef>
          </c:val>
          <c:extLst xmlns:c16r2="http://schemas.microsoft.com/office/drawing/2015/06/chart">
            <c:ext xmlns:c16="http://schemas.microsoft.com/office/drawing/2014/chart" uri="{C3380CC4-5D6E-409C-BE32-E72D297353CC}">
              <c16:uniqueId val="{00000001-8D36-4A90-A106-9B27DF6E6FEC}"/>
            </c:ext>
          </c:extLst>
        </c:ser>
        <c:ser>
          <c:idx val="2"/>
          <c:order val="2"/>
          <c:tx>
            <c:strRef>
              <c:f>'Question 13'!$E$24</c:f>
              <c:strCache>
                <c:ptCount val="1"/>
                <c:pt idx="0">
                  <c:v>Neither</c:v>
                </c:pt>
              </c:strCache>
            </c:strRef>
          </c:tx>
          <c:spPr>
            <a:solidFill>
              <a:schemeClr val="accent6"/>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D36-4A90-A106-9B27DF6E6FEC}"/>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36-4A90-A106-9B27DF6E6FEC}"/>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D36-4A90-A106-9B27DF6E6FEC}"/>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13'!$B$25:$B$32</c:f>
              <c:strCache>
                <c:ptCount val="8"/>
                <c:pt idx="0">
                  <c:v>Has made me think that getting involved in a project as a volunteer looks like fun</c:v>
                </c:pt>
                <c:pt idx="1">
                  <c:v>Has shown me that there is more to Hull than I had expected</c:v>
                </c:pt>
                <c:pt idx="2">
                  <c:v>Has given me the opportunity to interact with other people who I wouldn’t have normally interacted with</c:v>
                </c:pt>
                <c:pt idx="3">
                  <c:v>Places the community at the centre</c:v>
                </c:pt>
                <c:pt idx="4">
                  <c:v>Gives everyone the chance to share and celebrate experiences together</c:v>
                </c:pt>
                <c:pt idx="5">
                  <c:v>Has encouraged me to attend more similar events in future</c:v>
                </c:pt>
                <c:pt idx="6">
                  <c:v>I felt welcomed by staff / volunteers</c:v>
                </c:pt>
                <c:pt idx="7">
                  <c:v>Is an enjoyable experience</c:v>
                </c:pt>
              </c:strCache>
            </c:strRef>
          </c:cat>
          <c:val>
            <c:numRef>
              <c:f>'Question 13'!$E$25:$E$32</c:f>
              <c:numCache>
                <c:formatCode>0%</c:formatCode>
                <c:ptCount val="8"/>
                <c:pt idx="0">
                  <c:v>0.41379310344827586</c:v>
                </c:pt>
                <c:pt idx="1">
                  <c:v>0.10344827586206896</c:v>
                </c:pt>
                <c:pt idx="2">
                  <c:v>0.27586206896551724</c:v>
                </c:pt>
                <c:pt idx="3">
                  <c:v>6.8965517241379309E-2</c:v>
                </c:pt>
                <c:pt idx="4">
                  <c:v>6.8965517241379309E-2</c:v>
                </c:pt>
                <c:pt idx="5">
                  <c:v>0</c:v>
                </c:pt>
                <c:pt idx="6">
                  <c:v>0</c:v>
                </c:pt>
                <c:pt idx="7">
                  <c:v>0</c:v>
                </c:pt>
              </c:numCache>
            </c:numRef>
          </c:val>
          <c:extLst xmlns:c16r2="http://schemas.microsoft.com/office/drawing/2015/06/chart">
            <c:ext xmlns:c16="http://schemas.microsoft.com/office/drawing/2014/chart" uri="{C3380CC4-5D6E-409C-BE32-E72D297353CC}">
              <c16:uniqueId val="{00000005-8D36-4A90-A106-9B27DF6E6FEC}"/>
            </c:ext>
          </c:extLst>
        </c:ser>
        <c:ser>
          <c:idx val="3"/>
          <c:order val="3"/>
          <c:tx>
            <c:strRef>
              <c:f>'Question 13'!$F$24</c:f>
              <c:strCache>
                <c:ptCount val="1"/>
                <c:pt idx="0">
                  <c:v>Disgaree</c:v>
                </c:pt>
              </c:strCache>
            </c:strRef>
          </c:tx>
          <c:spPr>
            <a:solidFill>
              <a:schemeClr val="accent6">
                <a:tint val="77000"/>
              </a:schemeClr>
            </a:solidFill>
            <a:ln>
              <a:noFill/>
            </a:ln>
            <a:effectLst/>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D36-4A90-A106-9B27DF6E6FEC}"/>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D36-4A90-A106-9B27DF6E6FEC}"/>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D36-4A90-A106-9B27DF6E6FEC}"/>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13'!$B$25:$B$32</c:f>
              <c:strCache>
                <c:ptCount val="8"/>
                <c:pt idx="0">
                  <c:v>Has made me think that getting involved in a project as a volunteer looks like fun</c:v>
                </c:pt>
                <c:pt idx="1">
                  <c:v>Has shown me that there is more to Hull than I had expected</c:v>
                </c:pt>
                <c:pt idx="2">
                  <c:v>Has given me the opportunity to interact with other people who I wouldn’t have normally interacted with</c:v>
                </c:pt>
                <c:pt idx="3">
                  <c:v>Places the community at the centre</c:v>
                </c:pt>
                <c:pt idx="4">
                  <c:v>Gives everyone the chance to share and celebrate experiences together</c:v>
                </c:pt>
                <c:pt idx="5">
                  <c:v>Has encouraged me to attend more similar events in future</c:v>
                </c:pt>
                <c:pt idx="6">
                  <c:v>I felt welcomed by staff / volunteers</c:v>
                </c:pt>
                <c:pt idx="7">
                  <c:v>Is an enjoyable experience</c:v>
                </c:pt>
              </c:strCache>
            </c:strRef>
          </c:cat>
          <c:val>
            <c:numRef>
              <c:f>'Question 13'!$F$25:$F$32</c:f>
              <c:numCache>
                <c:formatCode>0%</c:formatCode>
                <c:ptCount val="8"/>
                <c:pt idx="0">
                  <c:v>0.13793103448275862</c:v>
                </c:pt>
                <c:pt idx="1">
                  <c:v>6.8965517241379309E-2</c:v>
                </c:pt>
                <c:pt idx="2">
                  <c:v>0.10344827586206896</c:v>
                </c:pt>
                <c:pt idx="3">
                  <c:v>0</c:v>
                </c:pt>
                <c:pt idx="4">
                  <c:v>0</c:v>
                </c:pt>
                <c:pt idx="5">
                  <c:v>0</c:v>
                </c:pt>
                <c:pt idx="6">
                  <c:v>0</c:v>
                </c:pt>
                <c:pt idx="7">
                  <c:v>0</c:v>
                </c:pt>
              </c:numCache>
            </c:numRef>
          </c:val>
          <c:extLst xmlns:c16r2="http://schemas.microsoft.com/office/drawing/2015/06/chart">
            <c:ext xmlns:c16="http://schemas.microsoft.com/office/drawing/2014/chart" uri="{C3380CC4-5D6E-409C-BE32-E72D297353CC}">
              <c16:uniqueId val="{00000009-8D36-4A90-A106-9B27DF6E6FEC}"/>
            </c:ext>
          </c:extLst>
        </c:ser>
        <c:ser>
          <c:idx val="4"/>
          <c:order val="4"/>
          <c:tx>
            <c:strRef>
              <c:f>'Question 13'!$G$24</c:f>
              <c:strCache>
                <c:ptCount val="1"/>
                <c:pt idx="0">
                  <c:v>Strongly disagree</c:v>
                </c:pt>
              </c:strCache>
            </c:strRef>
          </c:tx>
          <c:spPr>
            <a:solidFill>
              <a:schemeClr val="accent6">
                <a:tint val="54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13'!$B$25:$B$32</c:f>
              <c:strCache>
                <c:ptCount val="8"/>
                <c:pt idx="0">
                  <c:v>Has made me think that getting involved in a project as a volunteer looks like fun</c:v>
                </c:pt>
                <c:pt idx="1">
                  <c:v>Has shown me that there is more to Hull than I had expected</c:v>
                </c:pt>
                <c:pt idx="2">
                  <c:v>Has given me the opportunity to interact with other people who I wouldn’t have normally interacted with</c:v>
                </c:pt>
                <c:pt idx="3">
                  <c:v>Places the community at the centre</c:v>
                </c:pt>
                <c:pt idx="4">
                  <c:v>Gives everyone the chance to share and celebrate experiences together</c:v>
                </c:pt>
                <c:pt idx="5">
                  <c:v>Has encouraged me to attend more similar events in future</c:v>
                </c:pt>
                <c:pt idx="6">
                  <c:v>I felt welcomed by staff / volunteers</c:v>
                </c:pt>
                <c:pt idx="7">
                  <c:v>Is an enjoyable experience</c:v>
                </c:pt>
              </c:strCache>
            </c:strRef>
          </c:cat>
          <c:val>
            <c:numRef>
              <c:f>'Question 13'!$G$25:$G$32</c:f>
              <c:numCache>
                <c:formatCode>0%</c:formatCode>
                <c:ptCount val="8"/>
                <c:pt idx="0">
                  <c:v>0.10344827586206896</c:v>
                </c:pt>
                <c:pt idx="1">
                  <c:v>0.20689655172413793</c:v>
                </c:pt>
                <c:pt idx="2">
                  <c:v>0.10344827586206896</c:v>
                </c:pt>
                <c:pt idx="3">
                  <c:v>0.2413793103448276</c:v>
                </c:pt>
                <c:pt idx="4">
                  <c:v>0.2413793103448276</c:v>
                </c:pt>
                <c:pt idx="5">
                  <c:v>0.2413793103448276</c:v>
                </c:pt>
                <c:pt idx="6">
                  <c:v>0.2413793103448276</c:v>
                </c:pt>
                <c:pt idx="7">
                  <c:v>0.2413793103448276</c:v>
                </c:pt>
              </c:numCache>
            </c:numRef>
          </c:val>
          <c:extLst xmlns:c16r2="http://schemas.microsoft.com/office/drawing/2015/06/chart">
            <c:ext xmlns:c16="http://schemas.microsoft.com/office/drawing/2014/chart" uri="{C3380CC4-5D6E-409C-BE32-E72D297353CC}">
              <c16:uniqueId val="{0000000A-8D36-4A90-A106-9B27DF6E6FEC}"/>
            </c:ext>
          </c:extLst>
        </c:ser>
        <c:dLbls>
          <c:showLegendKey val="0"/>
          <c:showVal val="0"/>
          <c:showCatName val="0"/>
          <c:showSerName val="0"/>
          <c:showPercent val="0"/>
          <c:showBubbleSize val="0"/>
        </c:dLbls>
        <c:gapWidth val="50"/>
        <c:overlap val="100"/>
        <c:axId val="84539648"/>
        <c:axId val="84439040"/>
      </c:barChart>
      <c:catAx>
        <c:axId val="84539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84439040"/>
        <c:crosses val="autoZero"/>
        <c:auto val="1"/>
        <c:lblAlgn val="ctr"/>
        <c:lblOffset val="100"/>
        <c:noMultiLvlLbl val="0"/>
      </c:catAx>
      <c:valAx>
        <c:axId val="84439040"/>
        <c:scaling>
          <c:orientation val="minMax"/>
        </c:scaling>
        <c:delete val="1"/>
        <c:axPos val="b"/>
        <c:numFmt formatCode="0%" sourceLinked="1"/>
        <c:majorTickMark val="none"/>
        <c:minorTickMark val="none"/>
        <c:tickLblPos val="nextTo"/>
        <c:crossAx val="84539648"/>
        <c:crosses val="autoZero"/>
        <c:crossBetween val="between"/>
      </c:valAx>
      <c:spPr>
        <a:noFill/>
        <a:ln>
          <a:noFill/>
        </a:ln>
        <a:effectLst/>
      </c:spPr>
    </c:plotArea>
    <c:legend>
      <c:legendPos val="b"/>
      <c:layout>
        <c:manualLayout>
          <c:xMode val="edge"/>
          <c:yMode val="edge"/>
          <c:x val="0.11924943987198985"/>
          <c:y val="0.90935321236681843"/>
          <c:w val="0.86386224249813215"/>
          <c:h val="7.01257305240490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20" b="0" i="0" u="none" strike="noStrike" kern="1200" spc="0" baseline="0">
                <a:solidFill>
                  <a:schemeClr val="bg1"/>
                </a:solidFill>
                <a:latin typeface="+mn-lt"/>
                <a:ea typeface="+mn-ea"/>
                <a:cs typeface="+mn-cs"/>
              </a:defRPr>
            </a:pPr>
            <a:r>
              <a:rPr lang="en-GB" dirty="0"/>
              <a:t>Q: Where</a:t>
            </a:r>
            <a:r>
              <a:rPr lang="en-GB" baseline="0" dirty="0"/>
              <a:t> do you live?</a:t>
            </a:r>
            <a:endParaRPr lang="en-GB" dirty="0"/>
          </a:p>
        </c:rich>
      </c:tx>
      <c:layout/>
      <c:overlay val="0"/>
      <c:spPr>
        <a:noFill/>
        <a:ln>
          <a:noFill/>
        </a:ln>
        <a:effectLst/>
      </c:spPr>
    </c:title>
    <c:autoTitleDeleted val="0"/>
    <c:plotArea>
      <c:layout/>
      <c:pieChart>
        <c:varyColors val="1"/>
        <c:ser>
          <c:idx val="0"/>
          <c:order val="0"/>
          <c:dPt>
            <c:idx val="0"/>
            <c:bubble3D val="0"/>
            <c:spPr>
              <a:solidFill>
                <a:schemeClr val="accent6">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DC8-4F39-80A1-96ED0D28E75F}"/>
              </c:ext>
            </c:extLst>
          </c:dPt>
          <c:dPt>
            <c:idx val="1"/>
            <c:bubble3D val="0"/>
            <c:spPr>
              <a:solidFill>
                <a:schemeClr val="accent6">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DC8-4F39-80A1-96ED0D28E75F}"/>
              </c:ext>
            </c:extLst>
          </c:dPt>
          <c:dPt>
            <c:idx val="2"/>
            <c:bubble3D val="0"/>
            <c:spPr>
              <a:solidFill>
                <a:schemeClr val="accent6">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DC8-4F39-80A1-96ED0D28E75F}"/>
              </c:ext>
            </c:extLst>
          </c:dPt>
          <c:dPt>
            <c:idx val="3"/>
            <c:bubble3D val="0"/>
            <c:spPr>
              <a:solidFill>
                <a:schemeClr val="accent6">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7DC8-4F39-80A1-96ED0D28E75F}"/>
              </c:ext>
            </c:extLst>
          </c:dPt>
          <c:dLbls>
            <c:dLbl>
              <c:idx val="0"/>
              <c:layout>
                <c:manualLayout>
                  <c:x val="4.419761592300972E-2"/>
                  <c:y val="0.12126210269104551"/>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2131977252843393"/>
                      <c:h val="0.30763840041456436"/>
                    </c:manualLayout>
                  </c15:layout>
                </c:ext>
                <c:ext xmlns:c16="http://schemas.microsoft.com/office/drawing/2014/chart" uri="{C3380CC4-5D6E-409C-BE32-E72D297353CC}">
                  <c16:uniqueId val="{00000001-7DC8-4F39-80A1-96ED0D28E75F}"/>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'Question 17'!$B$4:$B$7</c:f>
              <c:strCache>
                <c:ptCount val="4"/>
                <c:pt idx="0">
                  <c:v>Hull City Council, local authority area (postcodes HU1 - HU9 only)</c:v>
                </c:pt>
                <c:pt idx="1">
                  <c:v>East Riding</c:v>
                </c:pt>
                <c:pt idx="2">
                  <c:v>Elsewhere in the UK</c:v>
                </c:pt>
                <c:pt idx="3">
                  <c:v>Outside the UK</c:v>
                </c:pt>
              </c:strCache>
            </c:strRef>
          </c:cat>
          <c:val>
            <c:numRef>
              <c:f>'Question 17'!$C$4:$C$7</c:f>
              <c:numCache>
                <c:formatCode>0%</c:formatCode>
                <c:ptCount val="4"/>
                <c:pt idx="0">
                  <c:v>0.41399999999999998</c:v>
                </c:pt>
                <c:pt idx="1">
                  <c:v>0.41399999999999998</c:v>
                </c:pt>
                <c:pt idx="2">
                  <c:v>0.17199999999999999</c:v>
                </c:pt>
                <c:pt idx="3">
                  <c:v>0</c:v>
                </c:pt>
              </c:numCache>
            </c:numRef>
          </c:val>
          <c:extLst xmlns:c16r2="http://schemas.microsoft.com/office/drawing/2015/06/chart">
            <c:ext xmlns:c16="http://schemas.microsoft.com/office/drawing/2014/chart" uri="{C3380CC4-5D6E-409C-BE32-E72D297353CC}">
              <c16:uniqueId val="{00000008-7DC8-4F39-80A1-96ED0D28E75F}"/>
            </c:ext>
          </c:extLst>
        </c:ser>
        <c:dLbls>
          <c:showLegendKey val="0"/>
          <c:showVal val="0"/>
          <c:showCatName val="0"/>
          <c:showSerName val="0"/>
          <c:showPercent val="0"/>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sz="1100">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GB"/>
              <a:t>Q: How satisfied were you with the following on the day you visited for Place des Anges?</a:t>
            </a:r>
          </a:p>
        </c:rich>
      </c:tx>
      <c:layout/>
      <c:overlay val="0"/>
      <c:spPr>
        <a:noFill/>
        <a:ln>
          <a:noFill/>
        </a:ln>
        <a:effectLst/>
      </c:spPr>
    </c:title>
    <c:autoTitleDeleted val="0"/>
    <c:plotArea>
      <c:layout/>
      <c:barChart>
        <c:barDir val="bar"/>
        <c:grouping val="stacked"/>
        <c:varyColors val="0"/>
        <c:ser>
          <c:idx val="0"/>
          <c:order val="0"/>
          <c:tx>
            <c:strRef>
              <c:f>'Question 20'!$C$3</c:f>
              <c:strCache>
                <c:ptCount val="1"/>
                <c:pt idx="0">
                  <c:v>1 - Very dissatisfied</c:v>
                </c:pt>
              </c:strCache>
            </c:strRef>
          </c:tx>
          <c:spPr>
            <a:solidFill>
              <a:schemeClr val="accent2">
                <a:tint val="54000"/>
              </a:schemeClr>
            </a:solidFill>
            <a:ln>
              <a:noFill/>
            </a:ln>
            <a:effectLst/>
          </c:spPr>
          <c:invertIfNegative val="0"/>
          <c:cat>
            <c:strRef>
              <c:f>'Question 20'!$B$4:$B$9</c:f>
              <c:strCache>
                <c:ptCount val="6"/>
                <c:pt idx="0">
                  <c:v>City centre signposting</c:v>
                </c:pt>
                <c:pt idx="1">
                  <c:v>Places to eat and drink</c:v>
                </c:pt>
                <c:pt idx="2">
                  <c:v>Overall value for money</c:v>
                </c:pt>
                <c:pt idx="3">
                  <c:v>General visitor welcome</c:v>
                </c:pt>
                <c:pt idx="4">
                  <c:v>Quality of accommodation</c:v>
                </c:pt>
                <c:pt idx="5">
                  <c:v>Public transport</c:v>
                </c:pt>
              </c:strCache>
            </c:strRef>
          </c:cat>
          <c:val>
            <c:numRef>
              <c:f>'Question 20'!$C$4:$C$9</c:f>
              <c:numCache>
                <c:formatCode>General</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0-6340-4096-8319-B09F515F8AAE}"/>
            </c:ext>
          </c:extLst>
        </c:ser>
        <c:ser>
          <c:idx val="1"/>
          <c:order val="1"/>
          <c:tx>
            <c:strRef>
              <c:f>'Question 20'!$D$3</c:f>
              <c:strCache>
                <c:ptCount val="1"/>
                <c:pt idx="0">
                  <c:v>2</c:v>
                </c:pt>
              </c:strCache>
            </c:strRef>
          </c:tx>
          <c:spPr>
            <a:solidFill>
              <a:schemeClr val="accent2">
                <a:tint val="77000"/>
              </a:schemeClr>
            </a:solidFill>
            <a:ln>
              <a:noFill/>
            </a:ln>
            <a:effectLst/>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340-4096-8319-B09F515F8A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20'!$B$4:$B$9</c:f>
              <c:strCache>
                <c:ptCount val="6"/>
                <c:pt idx="0">
                  <c:v>City centre signposting</c:v>
                </c:pt>
                <c:pt idx="1">
                  <c:v>Places to eat and drink</c:v>
                </c:pt>
                <c:pt idx="2">
                  <c:v>Overall value for money</c:v>
                </c:pt>
                <c:pt idx="3">
                  <c:v>General visitor welcome</c:v>
                </c:pt>
                <c:pt idx="4">
                  <c:v>Quality of accommodation</c:v>
                </c:pt>
                <c:pt idx="5">
                  <c:v>Public transport</c:v>
                </c:pt>
              </c:strCache>
            </c:strRef>
          </c:cat>
          <c:val>
            <c:numRef>
              <c:f>'Question 20'!$D$4:$D$9</c:f>
              <c:numCache>
                <c:formatCode>General</c:formatCode>
                <c:ptCount val="6"/>
                <c:pt idx="0">
                  <c:v>1</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1-6340-4096-8319-B09F515F8AAE}"/>
            </c:ext>
          </c:extLst>
        </c:ser>
        <c:ser>
          <c:idx val="2"/>
          <c:order val="2"/>
          <c:tx>
            <c:strRef>
              <c:f>'Question 20'!$E$3</c:f>
              <c:strCache>
                <c:ptCount val="1"/>
                <c:pt idx="0">
                  <c:v>3 - Neutral</c:v>
                </c:pt>
              </c:strCache>
            </c:strRef>
          </c:tx>
          <c:spPr>
            <a:solidFill>
              <a:schemeClr val="accent2"/>
            </a:solidFill>
            <a:ln>
              <a:noFill/>
            </a:ln>
            <a:effectLst/>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340-4096-8319-B09F515F8AAE}"/>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340-4096-8319-B09F515F8A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20'!$B$4:$B$9</c:f>
              <c:strCache>
                <c:ptCount val="6"/>
                <c:pt idx="0">
                  <c:v>City centre signposting</c:v>
                </c:pt>
                <c:pt idx="1">
                  <c:v>Places to eat and drink</c:v>
                </c:pt>
                <c:pt idx="2">
                  <c:v>Overall value for money</c:v>
                </c:pt>
                <c:pt idx="3">
                  <c:v>General visitor welcome</c:v>
                </c:pt>
                <c:pt idx="4">
                  <c:v>Quality of accommodation</c:v>
                </c:pt>
                <c:pt idx="5">
                  <c:v>Public transport</c:v>
                </c:pt>
              </c:strCache>
            </c:strRef>
          </c:cat>
          <c:val>
            <c:numRef>
              <c:f>'Question 20'!$E$4:$E$9</c:f>
              <c:numCache>
                <c:formatCode>General</c:formatCode>
                <c:ptCount val="6"/>
                <c:pt idx="0">
                  <c:v>1</c:v>
                </c:pt>
                <c:pt idx="1">
                  <c:v>1</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2-6340-4096-8319-B09F515F8AAE}"/>
            </c:ext>
          </c:extLst>
        </c:ser>
        <c:ser>
          <c:idx val="3"/>
          <c:order val="3"/>
          <c:tx>
            <c:strRef>
              <c:f>'Question 20'!$F$3</c:f>
              <c:strCache>
                <c:ptCount val="1"/>
                <c:pt idx="0">
                  <c:v>4</c:v>
                </c:pt>
              </c:strCache>
            </c:strRef>
          </c:tx>
          <c:spPr>
            <a:solidFill>
              <a:schemeClr val="accent2">
                <a:shade val="76000"/>
              </a:schemeClr>
            </a:solidFill>
            <a:ln>
              <a:noFill/>
            </a:ln>
            <a:effectLst/>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340-4096-8319-B09F515F8AA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340-4096-8319-B09F515F8A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20'!$B$4:$B$9</c:f>
              <c:strCache>
                <c:ptCount val="6"/>
                <c:pt idx="0">
                  <c:v>City centre signposting</c:v>
                </c:pt>
                <c:pt idx="1">
                  <c:v>Places to eat and drink</c:v>
                </c:pt>
                <c:pt idx="2">
                  <c:v>Overall value for money</c:v>
                </c:pt>
                <c:pt idx="3">
                  <c:v>General visitor welcome</c:v>
                </c:pt>
                <c:pt idx="4">
                  <c:v>Quality of accommodation</c:v>
                </c:pt>
                <c:pt idx="5">
                  <c:v>Public transport</c:v>
                </c:pt>
              </c:strCache>
            </c:strRef>
          </c:cat>
          <c:val>
            <c:numRef>
              <c:f>'Question 20'!$F$4:$F$9</c:f>
              <c:numCache>
                <c:formatCode>General</c:formatCode>
                <c:ptCount val="6"/>
                <c:pt idx="0">
                  <c:v>1</c:v>
                </c:pt>
                <c:pt idx="1">
                  <c:v>1</c:v>
                </c:pt>
                <c:pt idx="2">
                  <c:v>1</c:v>
                </c:pt>
                <c:pt idx="3">
                  <c:v>1</c:v>
                </c:pt>
                <c:pt idx="4">
                  <c:v>0</c:v>
                </c:pt>
                <c:pt idx="5">
                  <c:v>0</c:v>
                </c:pt>
              </c:numCache>
            </c:numRef>
          </c:val>
          <c:extLst xmlns:c16r2="http://schemas.microsoft.com/office/drawing/2015/06/chart">
            <c:ext xmlns:c16="http://schemas.microsoft.com/office/drawing/2014/chart" uri="{C3380CC4-5D6E-409C-BE32-E72D297353CC}">
              <c16:uniqueId val="{00000003-6340-4096-8319-B09F515F8AAE}"/>
            </c:ext>
          </c:extLst>
        </c:ser>
        <c:ser>
          <c:idx val="4"/>
          <c:order val="4"/>
          <c:tx>
            <c:strRef>
              <c:f>'Question 20'!$G$3</c:f>
              <c:strCache>
                <c:ptCount val="1"/>
                <c:pt idx="0">
                  <c:v>5 - Very satisfied</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20'!$B$4:$B$9</c:f>
              <c:strCache>
                <c:ptCount val="6"/>
                <c:pt idx="0">
                  <c:v>City centre signposting</c:v>
                </c:pt>
                <c:pt idx="1">
                  <c:v>Places to eat and drink</c:v>
                </c:pt>
                <c:pt idx="2">
                  <c:v>Overall value for money</c:v>
                </c:pt>
                <c:pt idx="3">
                  <c:v>General visitor welcome</c:v>
                </c:pt>
                <c:pt idx="4">
                  <c:v>Quality of accommodation</c:v>
                </c:pt>
                <c:pt idx="5">
                  <c:v>Public transport</c:v>
                </c:pt>
              </c:strCache>
            </c:strRef>
          </c:cat>
          <c:val>
            <c:numRef>
              <c:f>'Question 20'!$G$4:$G$9</c:f>
              <c:numCache>
                <c:formatCode>General</c:formatCode>
                <c:ptCount val="6"/>
                <c:pt idx="0">
                  <c:v>5</c:v>
                </c:pt>
                <c:pt idx="1">
                  <c:v>4</c:v>
                </c:pt>
                <c:pt idx="2">
                  <c:v>7</c:v>
                </c:pt>
                <c:pt idx="3">
                  <c:v>10</c:v>
                </c:pt>
                <c:pt idx="4">
                  <c:v>2</c:v>
                </c:pt>
                <c:pt idx="5">
                  <c:v>5</c:v>
                </c:pt>
              </c:numCache>
            </c:numRef>
          </c:val>
          <c:extLst xmlns:c16r2="http://schemas.microsoft.com/office/drawing/2015/06/chart">
            <c:ext xmlns:c16="http://schemas.microsoft.com/office/drawing/2014/chart" uri="{C3380CC4-5D6E-409C-BE32-E72D297353CC}">
              <c16:uniqueId val="{00000004-6340-4096-8319-B09F515F8AAE}"/>
            </c:ext>
          </c:extLst>
        </c:ser>
        <c:dLbls>
          <c:showLegendKey val="0"/>
          <c:showVal val="0"/>
          <c:showCatName val="0"/>
          <c:showSerName val="0"/>
          <c:showPercent val="0"/>
          <c:showBubbleSize val="0"/>
        </c:dLbls>
        <c:gapWidth val="50"/>
        <c:overlap val="100"/>
        <c:axId val="84899328"/>
        <c:axId val="84900864"/>
      </c:barChart>
      <c:catAx>
        <c:axId val="84899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4900864"/>
        <c:crosses val="autoZero"/>
        <c:auto val="1"/>
        <c:lblAlgn val="ctr"/>
        <c:lblOffset val="100"/>
        <c:noMultiLvlLbl val="0"/>
      </c:catAx>
      <c:valAx>
        <c:axId val="84900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4899328"/>
        <c:crosses val="autoZero"/>
        <c:crossBetween val="between"/>
      </c:valAx>
      <c:spPr>
        <a:noFill/>
        <a:ln>
          <a:noFill/>
        </a:ln>
        <a:effectLst/>
      </c:spPr>
    </c:plotArea>
    <c:legend>
      <c:legendPos val="b"/>
      <c:layout>
        <c:manualLayout>
          <c:xMode val="edge"/>
          <c:yMode val="edge"/>
          <c:x val="0.11806221837805884"/>
          <c:y val="0.92987426947595087"/>
          <c:w val="0.8686114218824712"/>
          <c:h val="7.01257305240490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GB" b="1" dirty="0"/>
              <a:t>Employment status</a:t>
            </a:r>
          </a:p>
        </c:rich>
      </c:tx>
      <c:layout>
        <c:manualLayout>
          <c:xMode val="edge"/>
          <c:yMode val="edge"/>
          <c:x val="0.32065671660379591"/>
          <c:y val="9.5424422211742743E-2"/>
        </c:manualLayout>
      </c:layout>
      <c:overlay val="0"/>
      <c:spPr>
        <a:noFill/>
        <a:ln>
          <a:noFill/>
        </a:ln>
        <a:effectLst/>
      </c:spPr>
    </c:title>
    <c:autoTitleDeleted val="0"/>
    <c:plotArea>
      <c:layout/>
      <c:pieChart>
        <c:varyColors val="1"/>
        <c:ser>
          <c:idx val="0"/>
          <c:order val="0"/>
          <c:dPt>
            <c:idx val="0"/>
            <c:bubble3D val="0"/>
            <c:spPr>
              <a:solidFill>
                <a:schemeClr val="accent6">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505-4F8A-9068-9E23B6723452}"/>
              </c:ext>
            </c:extLst>
          </c:dPt>
          <c:dPt>
            <c:idx val="1"/>
            <c:bubble3D val="0"/>
            <c:spPr>
              <a:solidFill>
                <a:schemeClr val="accent6">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505-4F8A-9068-9E23B6723452}"/>
              </c:ext>
            </c:extLst>
          </c:dPt>
          <c:dPt>
            <c:idx val="2"/>
            <c:bubble3D val="0"/>
            <c:spPr>
              <a:solidFill>
                <a:schemeClr val="accent6">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1505-4F8A-9068-9E23B6723452}"/>
              </c:ext>
            </c:extLst>
          </c:dPt>
          <c:dPt>
            <c:idx val="3"/>
            <c:bubble3D val="0"/>
            <c:spPr>
              <a:solidFill>
                <a:schemeClr val="accent6">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1505-4F8A-9068-9E23B6723452}"/>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'Question 27'!$B$4:$B$7</c:f>
              <c:strCache>
                <c:ptCount val="4"/>
                <c:pt idx="0">
                  <c:v>Employed / working full or part time</c:v>
                </c:pt>
                <c:pt idx="1">
                  <c:v>Retired</c:v>
                </c:pt>
                <c:pt idx="2">
                  <c:v>Unable to work</c:v>
                </c:pt>
                <c:pt idx="3">
                  <c:v>Self-employed</c:v>
                </c:pt>
              </c:strCache>
            </c:strRef>
          </c:cat>
          <c:val>
            <c:numRef>
              <c:f>'Question 27'!$C$4:$C$7</c:f>
              <c:numCache>
                <c:formatCode>0%</c:formatCode>
                <c:ptCount val="4"/>
                <c:pt idx="0">
                  <c:v>0.44799999999999995</c:v>
                </c:pt>
                <c:pt idx="1">
                  <c:v>0.44799999999999995</c:v>
                </c:pt>
                <c:pt idx="2">
                  <c:v>6.9000000000000006E-2</c:v>
                </c:pt>
                <c:pt idx="3">
                  <c:v>3.4000000000000002E-2</c:v>
                </c:pt>
              </c:numCache>
            </c:numRef>
          </c:val>
          <c:extLst xmlns:c16r2="http://schemas.microsoft.com/office/drawing/2015/06/chart">
            <c:ext xmlns:c16="http://schemas.microsoft.com/office/drawing/2014/chart" uri="{C3380CC4-5D6E-409C-BE32-E72D297353CC}">
              <c16:uniqueId val="{00000008-1505-4F8A-9068-9E23B6723452}"/>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sz="1000">
          <a:solidFill>
            <a:schemeClr val="bg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dirty="0">
                <a:solidFill>
                  <a:schemeClr val="bg1"/>
                </a:solidFill>
              </a:rPr>
              <a:t>Gender</a:t>
            </a:r>
          </a:p>
        </c:rich>
      </c:tx>
      <c:layout>
        <c:manualLayout>
          <c:xMode val="edge"/>
          <c:yMode val="edge"/>
          <c:x val="0.41401998790767153"/>
          <c:y val="8.7962962962962965E-2"/>
        </c:manualLayout>
      </c:layout>
      <c:overlay val="0"/>
      <c:spPr>
        <a:noFill/>
        <a:ln>
          <a:noFill/>
        </a:ln>
        <a:effectLst/>
      </c:spPr>
    </c:title>
    <c:autoTitleDeleted val="0"/>
    <c:plotArea>
      <c:layout/>
      <c:pieChart>
        <c:varyColors val="1"/>
        <c:ser>
          <c:idx val="0"/>
          <c:order val="0"/>
          <c:dPt>
            <c:idx val="0"/>
            <c:bubble3D val="0"/>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DF9-4BEE-B400-FAD3F01FEAD0}"/>
              </c:ext>
            </c:extLst>
          </c:dPt>
          <c:dPt>
            <c:idx val="1"/>
            <c:bubble3D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DF9-4BEE-B400-FAD3F01FEAD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'Question 28'!$B$4:$B$5</c:f>
              <c:strCache>
                <c:ptCount val="2"/>
                <c:pt idx="0">
                  <c:v>Male</c:v>
                </c:pt>
                <c:pt idx="1">
                  <c:v>Female</c:v>
                </c:pt>
              </c:strCache>
            </c:strRef>
          </c:cat>
          <c:val>
            <c:numRef>
              <c:f>'Question 28'!$C$4:$C$5</c:f>
              <c:numCache>
                <c:formatCode>0%</c:formatCode>
                <c:ptCount val="2"/>
                <c:pt idx="0">
                  <c:v>0.13800000000000001</c:v>
                </c:pt>
                <c:pt idx="1">
                  <c:v>0.86199999999999999</c:v>
                </c:pt>
              </c:numCache>
            </c:numRef>
          </c:val>
          <c:extLst xmlns:c16r2="http://schemas.microsoft.com/office/drawing/2015/06/chart">
            <c:ext xmlns:c16="http://schemas.microsoft.com/office/drawing/2014/chart" uri="{C3380CC4-5D6E-409C-BE32-E72D297353CC}">
              <c16:uniqueId val="{00000004-EDF9-4BEE-B400-FAD3F01FEA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US" sz="1200" b="1" dirty="0">
                <a:solidFill>
                  <a:schemeClr val="bg1"/>
                </a:solidFill>
              </a:rPr>
              <a:t>Ethnicity</a:t>
            </a:r>
          </a:p>
        </c:rich>
      </c:tx>
      <c:layout>
        <c:manualLayout>
          <c:xMode val="edge"/>
          <c:yMode val="edge"/>
          <c:x val="0.42299300087489061"/>
          <c:y val="9.7222222222222224E-2"/>
        </c:manualLayout>
      </c:layout>
      <c:overlay val="0"/>
      <c:spPr>
        <a:noFill/>
        <a:ln>
          <a:noFill/>
        </a:ln>
        <a:effectLst/>
      </c:spPr>
    </c:title>
    <c:autoTitleDeleted val="0"/>
    <c:plotArea>
      <c:layout/>
      <c:pieChart>
        <c:varyColors val="1"/>
        <c:ser>
          <c:idx val="0"/>
          <c:order val="0"/>
          <c:tx>
            <c:strRef>
              <c:f>'Question 29'!$B$4</c:f>
              <c:strCache>
                <c:ptCount val="1"/>
                <c:pt idx="0">
                  <c:v>White / White British</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5ECB-4543-ADC4-4966E95029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'Question 29'!$C$4</c:f>
              <c:numCache>
                <c:formatCode>0%</c:formatCode>
                <c:ptCount val="1"/>
                <c:pt idx="0">
                  <c:v>1</c:v>
                </c:pt>
              </c:numCache>
            </c:numRef>
          </c:val>
          <c:extLst xmlns:c16r2="http://schemas.microsoft.com/office/drawing/2015/06/chart">
            <c:ext xmlns:c16="http://schemas.microsoft.com/office/drawing/2014/chart" uri="{C3380CC4-5D6E-409C-BE32-E72D297353CC}">
              <c16:uniqueId val="{00000002-5ECB-4543-ADC4-4966E95029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GB" b="1" dirty="0"/>
              <a:t>Health problems and disabilities</a:t>
            </a:r>
          </a:p>
        </c:rich>
      </c:tx>
      <c:layout>
        <c:manualLayout>
          <c:xMode val="edge"/>
          <c:yMode val="edge"/>
          <c:x val="0.20059470123665779"/>
          <c:y val="0.11215434321583971"/>
        </c:manualLayout>
      </c:layout>
      <c:overlay val="0"/>
      <c:spPr>
        <a:noFill/>
        <a:ln>
          <a:noFill/>
        </a:ln>
        <a:effectLst/>
      </c:spPr>
    </c:title>
    <c:autoTitleDeleted val="0"/>
    <c:plotArea>
      <c:layout/>
      <c:pieChart>
        <c:varyColors val="1"/>
        <c:ser>
          <c:idx val="0"/>
          <c:order val="0"/>
          <c:dPt>
            <c:idx val="0"/>
            <c:bubble3D val="0"/>
            <c:spPr>
              <a:solidFill>
                <a:schemeClr val="accent6">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829-400A-92D5-03C693D34153}"/>
              </c:ext>
            </c:extLst>
          </c:dPt>
          <c:dPt>
            <c:idx val="1"/>
            <c:bubble3D val="0"/>
            <c:spPr>
              <a:solidFill>
                <a:schemeClr val="accent6">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829-400A-92D5-03C693D34153}"/>
              </c:ext>
            </c:extLst>
          </c:dPt>
          <c:dPt>
            <c:idx val="2"/>
            <c:bubble3D val="0"/>
            <c:spPr>
              <a:solidFill>
                <a:schemeClr val="accent6">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829-400A-92D5-03C693D34153}"/>
              </c:ext>
            </c:extLst>
          </c:dPt>
          <c:dPt>
            <c:idx val="3"/>
            <c:bubble3D val="0"/>
            <c:spPr>
              <a:solidFill>
                <a:schemeClr val="accent6">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829-400A-92D5-03C693D34153}"/>
              </c:ext>
            </c:extLst>
          </c:dPt>
          <c:dLbls>
            <c:dLbl>
              <c:idx val="0"/>
              <c:layout>
                <c:manualLayout>
                  <c:x val="7.8915867048492822E-2"/>
                  <c:y val="-0.1072514280019159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829-400A-92D5-03C693D3415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'Question 32'!$B$4:$B$7</c:f>
              <c:strCache>
                <c:ptCount val="4"/>
                <c:pt idx="0">
                  <c:v>Yes - limited a lot</c:v>
                </c:pt>
                <c:pt idx="1">
                  <c:v>Yes - limited a little</c:v>
                </c:pt>
                <c:pt idx="2">
                  <c:v>No</c:v>
                </c:pt>
                <c:pt idx="3">
                  <c:v>Prefer not to say</c:v>
                </c:pt>
              </c:strCache>
            </c:strRef>
          </c:cat>
          <c:val>
            <c:numRef>
              <c:f>'Question 32'!$C$4:$C$7</c:f>
              <c:numCache>
                <c:formatCode>0%</c:formatCode>
                <c:ptCount val="4"/>
                <c:pt idx="0">
                  <c:v>0.34499999999999997</c:v>
                </c:pt>
                <c:pt idx="1">
                  <c:v>0.10300000000000001</c:v>
                </c:pt>
                <c:pt idx="2">
                  <c:v>0.51700000000000002</c:v>
                </c:pt>
                <c:pt idx="3">
                  <c:v>3.4000000000000002E-2</c:v>
                </c:pt>
              </c:numCache>
            </c:numRef>
          </c:val>
          <c:extLst xmlns:c16r2="http://schemas.microsoft.com/office/drawing/2015/06/chart">
            <c:ext xmlns:c16="http://schemas.microsoft.com/office/drawing/2014/chart" uri="{C3380CC4-5D6E-409C-BE32-E72D297353CC}">
              <c16:uniqueId val="{00000008-4829-400A-92D5-03C693D34153}"/>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sz="1000">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dirty="0"/>
              <a:t>Age band</a:t>
            </a:r>
          </a:p>
        </c:rich>
      </c:tx>
      <c:layout>
        <c:manualLayout>
          <c:xMode val="edge"/>
          <c:yMode val="edge"/>
          <c:x val="0.39587547745556195"/>
          <c:y val="0.1369226543588585"/>
        </c:manualLayout>
      </c:layout>
      <c:overlay val="0"/>
      <c:spPr>
        <a:noFill/>
        <a:ln>
          <a:noFill/>
        </a:ln>
        <a:effectLst/>
      </c:sp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31'!$B$8:$B$13</c:f>
              <c:strCache>
                <c:ptCount val="6"/>
                <c:pt idx="0">
                  <c:v>30-34 years</c:v>
                </c:pt>
                <c:pt idx="1">
                  <c:v>35-44 years</c:v>
                </c:pt>
                <c:pt idx="2">
                  <c:v>45-54 years</c:v>
                </c:pt>
                <c:pt idx="3">
                  <c:v>55-64 years</c:v>
                </c:pt>
                <c:pt idx="4">
                  <c:v>64-75 years</c:v>
                </c:pt>
                <c:pt idx="5">
                  <c:v>75+ years</c:v>
                </c:pt>
              </c:strCache>
            </c:strRef>
          </c:cat>
          <c:val>
            <c:numRef>
              <c:f>'Question 31'!$C$8:$C$13</c:f>
              <c:numCache>
                <c:formatCode>0%</c:formatCode>
                <c:ptCount val="6"/>
                <c:pt idx="0">
                  <c:v>0.10300000000000001</c:v>
                </c:pt>
                <c:pt idx="1">
                  <c:v>0.10300000000000001</c:v>
                </c:pt>
                <c:pt idx="2">
                  <c:v>0.20699999999999999</c:v>
                </c:pt>
                <c:pt idx="3">
                  <c:v>0.17199999999999999</c:v>
                </c:pt>
                <c:pt idx="4">
                  <c:v>0.31</c:v>
                </c:pt>
                <c:pt idx="5">
                  <c:v>0.10300000000000001</c:v>
                </c:pt>
              </c:numCache>
            </c:numRef>
          </c:val>
          <c:extLst xmlns:c16r2="http://schemas.microsoft.com/office/drawing/2015/06/chart">
            <c:ext xmlns:c16="http://schemas.microsoft.com/office/drawing/2014/chart" uri="{C3380CC4-5D6E-409C-BE32-E72D297353CC}">
              <c16:uniqueId val="{00000000-31F3-4A02-9AD2-F85018EFF1DD}"/>
            </c:ext>
          </c:extLst>
        </c:ser>
        <c:dLbls>
          <c:showLegendKey val="0"/>
          <c:showVal val="0"/>
          <c:showCatName val="0"/>
          <c:showSerName val="0"/>
          <c:showPercent val="0"/>
          <c:showBubbleSize val="0"/>
        </c:dLbls>
        <c:gapWidth val="50"/>
        <c:overlap val="-27"/>
        <c:axId val="86116992"/>
        <c:axId val="86466944"/>
      </c:barChart>
      <c:catAx>
        <c:axId val="8611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6466944"/>
        <c:crosses val="autoZero"/>
        <c:auto val="1"/>
        <c:lblAlgn val="ctr"/>
        <c:lblOffset val="100"/>
        <c:noMultiLvlLbl val="0"/>
      </c:catAx>
      <c:valAx>
        <c:axId val="86466944"/>
        <c:scaling>
          <c:orientation val="minMax"/>
        </c:scaling>
        <c:delete val="1"/>
        <c:axPos val="l"/>
        <c:numFmt formatCode="0%" sourceLinked="1"/>
        <c:majorTickMark val="none"/>
        <c:minorTickMark val="none"/>
        <c:tickLblPos val="nextTo"/>
        <c:crossAx val="861169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GB"/>
              <a:t>Q: Excluding this event have you participated or attended any of the following in the last 12 months?</a:t>
            </a:r>
          </a:p>
        </c:rich>
      </c:tx>
      <c:layout/>
      <c:overlay val="0"/>
      <c:spPr>
        <a:noFill/>
        <a:ln>
          <a:noFill/>
        </a:ln>
        <a:effectLst/>
      </c:sp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34'!$B$4:$B$16</c:f>
              <c:strCache>
                <c:ptCount val="13"/>
                <c:pt idx="0">
                  <c:v>Theatre</c:v>
                </c:pt>
                <c:pt idx="1">
                  <c:v>Museum / historical attraction</c:v>
                </c:pt>
                <c:pt idx="2">
                  <c:v>Film</c:v>
                </c:pt>
                <c:pt idx="3">
                  <c:v>Outdoor events</c:v>
                </c:pt>
                <c:pt idx="4">
                  <c:v>Music</c:v>
                </c:pt>
                <c:pt idx="5">
                  <c:v>Visual arts / crafts</c:v>
                </c:pt>
                <c:pt idx="6">
                  <c:v>Heritage / local history events</c:v>
                </c:pt>
                <c:pt idx="7">
                  <c:v>Ballet/Dance</c:v>
                </c:pt>
                <c:pt idx="8">
                  <c:v>Comedy</c:v>
                </c:pt>
                <c:pt idx="9">
                  <c:v>None of the above</c:v>
                </c:pt>
                <c:pt idx="10">
                  <c:v>Circus</c:v>
                </c:pt>
                <c:pt idx="11">
                  <c:v>Opera</c:v>
                </c:pt>
                <c:pt idx="12">
                  <c:v>Literature / Spoken Word / Poetry</c:v>
                </c:pt>
              </c:strCache>
            </c:strRef>
          </c:cat>
          <c:val>
            <c:numRef>
              <c:f>'Question 34'!$C$4:$C$16</c:f>
              <c:numCache>
                <c:formatCode>0%</c:formatCode>
                <c:ptCount val="13"/>
                <c:pt idx="0">
                  <c:v>0.621</c:v>
                </c:pt>
                <c:pt idx="1">
                  <c:v>0.51700000000000002</c:v>
                </c:pt>
                <c:pt idx="2">
                  <c:v>0.44799999999999995</c:v>
                </c:pt>
                <c:pt idx="3">
                  <c:v>0.41399999999999998</c:v>
                </c:pt>
                <c:pt idx="4">
                  <c:v>0.34499999999999997</c:v>
                </c:pt>
                <c:pt idx="5">
                  <c:v>0.27586206896551724</c:v>
                </c:pt>
                <c:pt idx="6">
                  <c:v>0.17199999999999999</c:v>
                </c:pt>
                <c:pt idx="7">
                  <c:v>0.13800000000000001</c:v>
                </c:pt>
                <c:pt idx="8">
                  <c:v>0.13800000000000001</c:v>
                </c:pt>
                <c:pt idx="9">
                  <c:v>0.13800000000000001</c:v>
                </c:pt>
                <c:pt idx="10">
                  <c:v>0.10300000000000001</c:v>
                </c:pt>
                <c:pt idx="11">
                  <c:v>3.4000000000000002E-2</c:v>
                </c:pt>
                <c:pt idx="12">
                  <c:v>3.4000000000000002E-2</c:v>
                </c:pt>
              </c:numCache>
            </c:numRef>
          </c:val>
          <c:extLst xmlns:c16r2="http://schemas.microsoft.com/office/drawing/2015/06/chart">
            <c:ext xmlns:c16="http://schemas.microsoft.com/office/drawing/2014/chart" uri="{C3380CC4-5D6E-409C-BE32-E72D297353CC}">
              <c16:uniqueId val="{00000000-3ABF-4D05-901B-ED91FFCB44B3}"/>
            </c:ext>
          </c:extLst>
        </c:ser>
        <c:dLbls>
          <c:showLegendKey val="0"/>
          <c:showVal val="0"/>
          <c:showCatName val="0"/>
          <c:showSerName val="0"/>
          <c:showPercent val="0"/>
          <c:showBubbleSize val="0"/>
        </c:dLbls>
        <c:gapWidth val="50"/>
        <c:axId val="72181632"/>
        <c:axId val="72183168"/>
      </c:barChart>
      <c:catAx>
        <c:axId val="72181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72183168"/>
        <c:crosses val="autoZero"/>
        <c:auto val="1"/>
        <c:lblAlgn val="ctr"/>
        <c:lblOffset val="100"/>
        <c:noMultiLvlLbl val="0"/>
      </c:catAx>
      <c:valAx>
        <c:axId val="72183168"/>
        <c:scaling>
          <c:orientation val="minMax"/>
        </c:scaling>
        <c:delete val="1"/>
        <c:axPos val="b"/>
        <c:numFmt formatCode="0%" sourceLinked="1"/>
        <c:majorTickMark val="none"/>
        <c:minorTickMark val="none"/>
        <c:tickLblPos val="nextTo"/>
        <c:crossAx val="721816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GB" sz="1200" b="0" dirty="0"/>
              <a:t>Q: What were your main reasons for attending Place des </a:t>
            </a:r>
            <a:r>
              <a:rPr lang="en-GB" sz="1200" b="0" dirty="0" err="1"/>
              <a:t>Anges</a:t>
            </a:r>
            <a:r>
              <a:rPr lang="en-GB" sz="1200" b="0" dirty="0"/>
              <a:t>? (select up to 3)</a:t>
            </a:r>
          </a:p>
        </c:rich>
      </c:tx>
      <c:layout/>
      <c:overlay val="0"/>
      <c:spPr>
        <a:noFill/>
        <a:ln>
          <a:noFill/>
        </a:ln>
        <a:effectLst/>
      </c:sp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3'!$F$7:$F$16</c:f>
              <c:strCache>
                <c:ptCount val="10"/>
                <c:pt idx="0">
                  <c:v>Seen a similar event elsewhere</c:v>
                </c:pt>
                <c:pt idx="1">
                  <c:v>Sensory experience / suitable for disabled people</c:v>
                </c:pt>
                <c:pt idx="2">
                  <c:v>Something to do with the kids</c:v>
                </c:pt>
                <c:pt idx="3">
                  <c:v>General interest in this type of event</c:v>
                </c:pt>
                <c:pt idx="4">
                  <c:v>Something to do with friends / family</c:v>
                </c:pt>
                <c:pt idx="5">
                  <c:v>Trying something new or different</c:v>
                </c:pt>
                <c:pt idx="6">
                  <c:v>Wanted to see / do something creative</c:v>
                </c:pt>
                <c:pt idx="7">
                  <c:v>It's affordable / good value</c:v>
                </c:pt>
                <c:pt idx="8">
                  <c:v>Because it's supported by Hull UK City of Culture 2017</c:v>
                </c:pt>
                <c:pt idx="9">
                  <c:v>It's a unique experience not to be missed</c:v>
                </c:pt>
              </c:strCache>
            </c:strRef>
          </c:cat>
          <c:val>
            <c:numRef>
              <c:f>'Question 3'!$G$7:$G$16</c:f>
              <c:numCache>
                <c:formatCode>0%</c:formatCode>
                <c:ptCount val="10"/>
                <c:pt idx="0">
                  <c:v>3.125E-2</c:v>
                </c:pt>
                <c:pt idx="1">
                  <c:v>6.25E-2</c:v>
                </c:pt>
                <c:pt idx="2">
                  <c:v>9.4E-2</c:v>
                </c:pt>
                <c:pt idx="3">
                  <c:v>0.21899999999999997</c:v>
                </c:pt>
                <c:pt idx="4">
                  <c:v>0.21899999999999997</c:v>
                </c:pt>
                <c:pt idx="5">
                  <c:v>0.25</c:v>
                </c:pt>
                <c:pt idx="6">
                  <c:v>0.28100000000000003</c:v>
                </c:pt>
                <c:pt idx="7">
                  <c:v>0.313</c:v>
                </c:pt>
                <c:pt idx="8">
                  <c:v>0.5</c:v>
                </c:pt>
                <c:pt idx="9">
                  <c:v>0.96900000000000008</c:v>
                </c:pt>
              </c:numCache>
            </c:numRef>
          </c:val>
          <c:extLst xmlns:c16r2="http://schemas.microsoft.com/office/drawing/2015/06/chart">
            <c:ext xmlns:c16="http://schemas.microsoft.com/office/drawing/2014/chart" uri="{C3380CC4-5D6E-409C-BE32-E72D297353CC}">
              <c16:uniqueId val="{00000000-C916-40B4-8E2D-21BDBD1EF906}"/>
            </c:ext>
          </c:extLst>
        </c:ser>
        <c:dLbls>
          <c:showLegendKey val="0"/>
          <c:showVal val="0"/>
          <c:showCatName val="0"/>
          <c:showSerName val="0"/>
          <c:showPercent val="0"/>
          <c:showBubbleSize val="0"/>
        </c:dLbls>
        <c:gapWidth val="50"/>
        <c:axId val="83398016"/>
        <c:axId val="83403904"/>
      </c:barChart>
      <c:catAx>
        <c:axId val="83398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403904"/>
        <c:crosses val="autoZero"/>
        <c:auto val="1"/>
        <c:lblAlgn val="ctr"/>
        <c:lblOffset val="100"/>
        <c:noMultiLvlLbl val="0"/>
      </c:catAx>
      <c:valAx>
        <c:axId val="83403904"/>
        <c:scaling>
          <c:orientation val="minMax"/>
          <c:max val="1"/>
        </c:scaling>
        <c:delete val="1"/>
        <c:axPos val="b"/>
        <c:numFmt formatCode="0%" sourceLinked="1"/>
        <c:majorTickMark val="none"/>
        <c:minorTickMark val="none"/>
        <c:tickLblPos val="nextTo"/>
        <c:crossAx val="833980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dirty="0"/>
              <a:t>Q: How</a:t>
            </a:r>
            <a:r>
              <a:rPr lang="en-GB" baseline="0" dirty="0"/>
              <a:t> </a:t>
            </a:r>
            <a:r>
              <a:rPr lang="en-GB" dirty="0"/>
              <a:t>did</a:t>
            </a:r>
            <a:r>
              <a:rPr lang="en-GB" baseline="0" dirty="0"/>
              <a:t> you find out about the event?</a:t>
            </a:r>
            <a:endParaRPr lang="en-GB" dirty="0"/>
          </a:p>
        </c:rich>
      </c:tx>
      <c:layout/>
      <c:overlay val="0"/>
      <c:spPr>
        <a:noFill/>
        <a:ln>
          <a:noFill/>
        </a:ln>
        <a:effectLst/>
      </c:sp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4'!$F$6:$F$18</c:f>
              <c:strCache>
                <c:ptCount val="13"/>
                <c:pt idx="0">
                  <c:v>Other social media</c:v>
                </c:pt>
                <c:pt idx="1">
                  <c:v>Karoo website</c:v>
                </c:pt>
                <c:pt idx="2">
                  <c:v>Place des Anges leaflet / flyer through door</c:v>
                </c:pt>
                <c:pt idx="3">
                  <c:v>Place des Anges leaflet / flyer I picked up</c:v>
                </c:pt>
                <c:pt idx="4">
                  <c:v>Hull 2017 e-newsletter</c:v>
                </c:pt>
                <c:pt idx="5">
                  <c:v>Radio</c:v>
                </c:pt>
                <c:pt idx="6">
                  <c:v>Outdoor advertising</c:v>
                </c:pt>
                <c:pt idx="7">
                  <c:v>TV</c:v>
                </c:pt>
                <c:pt idx="8">
                  <c:v>Hull 2017 social media</c:v>
                </c:pt>
                <c:pt idx="9">
                  <c:v>Social media/email from friends/family/colleagues</c:v>
                </c:pt>
                <c:pt idx="10">
                  <c:v>www.hull2017.co.uk</c:v>
                </c:pt>
                <c:pt idx="11">
                  <c:v>Friends/family/colleagues told me</c:v>
                </c:pt>
                <c:pt idx="12">
                  <c:v>Newspaper / press</c:v>
                </c:pt>
              </c:strCache>
            </c:strRef>
          </c:cat>
          <c:val>
            <c:numRef>
              <c:f>'Question 4'!$G$6:$G$18</c:f>
              <c:numCache>
                <c:formatCode>0%</c:formatCode>
                <c:ptCount val="13"/>
                <c:pt idx="0">
                  <c:v>3.1E-2</c:v>
                </c:pt>
                <c:pt idx="1">
                  <c:v>3.125E-2</c:v>
                </c:pt>
                <c:pt idx="2">
                  <c:v>3.125E-2</c:v>
                </c:pt>
                <c:pt idx="3">
                  <c:v>6.25E-2</c:v>
                </c:pt>
                <c:pt idx="4">
                  <c:v>6.3E-2</c:v>
                </c:pt>
                <c:pt idx="5">
                  <c:v>6.3E-2</c:v>
                </c:pt>
                <c:pt idx="6">
                  <c:v>9.375E-2</c:v>
                </c:pt>
                <c:pt idx="7">
                  <c:v>0.125</c:v>
                </c:pt>
                <c:pt idx="8">
                  <c:v>0.156</c:v>
                </c:pt>
                <c:pt idx="9">
                  <c:v>0.21899999999999997</c:v>
                </c:pt>
                <c:pt idx="10">
                  <c:v>0.25</c:v>
                </c:pt>
                <c:pt idx="11">
                  <c:v>0.28100000000000003</c:v>
                </c:pt>
                <c:pt idx="12">
                  <c:v>0.375</c:v>
                </c:pt>
              </c:numCache>
            </c:numRef>
          </c:val>
          <c:extLst xmlns:c16r2="http://schemas.microsoft.com/office/drawing/2015/06/chart">
            <c:ext xmlns:c16="http://schemas.microsoft.com/office/drawing/2014/chart" uri="{C3380CC4-5D6E-409C-BE32-E72D297353CC}">
              <c16:uniqueId val="{00000000-3FD9-4C9C-8B5A-48A407587213}"/>
            </c:ext>
          </c:extLst>
        </c:ser>
        <c:dLbls>
          <c:showLegendKey val="0"/>
          <c:showVal val="0"/>
          <c:showCatName val="0"/>
          <c:showSerName val="0"/>
          <c:showPercent val="0"/>
          <c:showBubbleSize val="0"/>
        </c:dLbls>
        <c:gapWidth val="50"/>
        <c:axId val="83606144"/>
        <c:axId val="83607936"/>
      </c:barChart>
      <c:catAx>
        <c:axId val="83606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3607936"/>
        <c:crosses val="autoZero"/>
        <c:auto val="1"/>
        <c:lblAlgn val="ctr"/>
        <c:lblOffset val="100"/>
        <c:noMultiLvlLbl val="0"/>
      </c:catAx>
      <c:valAx>
        <c:axId val="83607936"/>
        <c:scaling>
          <c:orientation val="minMax"/>
        </c:scaling>
        <c:delete val="1"/>
        <c:axPos val="b"/>
        <c:numFmt formatCode="0%" sourceLinked="1"/>
        <c:majorTickMark val="none"/>
        <c:minorTickMark val="none"/>
        <c:tickLblPos val="nextTo"/>
        <c:crossAx val="836061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a:t>Q: How did you hear about the access provisions available at Place des Anges?</a:t>
            </a:r>
          </a:p>
        </c:rich>
      </c:tx>
      <c:layout/>
      <c:overlay val="0"/>
      <c:spPr>
        <a:noFill/>
        <a:ln>
          <a:noFill/>
        </a:ln>
        <a:effectLst/>
      </c:spPr>
    </c:title>
    <c:autoTitleDeleted val="0"/>
    <c:plotArea>
      <c:layout>
        <c:manualLayout>
          <c:layoutTarget val="inner"/>
          <c:xMode val="edge"/>
          <c:yMode val="edge"/>
          <c:x val="0.47830640492447535"/>
          <c:y val="0.18555338217412959"/>
          <c:w val="0.5216935950755246"/>
          <c:h val="0.77557617021750203"/>
        </c:manualLayout>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8'!$F$6:$F$15</c:f>
              <c:strCache>
                <c:ptCount val="10"/>
                <c:pt idx="0">
                  <c:v>Hull 2017 social media</c:v>
                </c:pt>
                <c:pt idx="1">
                  <c:v>Other social media</c:v>
                </c:pt>
                <c:pt idx="2">
                  <c:v>Hull 2017 e-newsletter</c:v>
                </c:pt>
                <c:pt idx="3">
                  <c:v>Don't remember</c:v>
                </c:pt>
                <c:pt idx="4">
                  <c:v>Other website</c:v>
                </c:pt>
                <c:pt idx="5">
                  <c:v>Friends/family/colleagues told me</c:v>
                </c:pt>
                <c:pt idx="6">
                  <c:v>Email booking confirmation</c:v>
                </c:pt>
                <c:pt idx="7">
                  <c:v>Social media/email from friends/family/colleagues</c:v>
                </c:pt>
                <c:pt idx="8">
                  <c:v>Hull 2017 member of staff / volunteer told me</c:v>
                </c:pt>
                <c:pt idx="9">
                  <c:v>www.hull2017.co.uk</c:v>
                </c:pt>
              </c:strCache>
            </c:strRef>
          </c:cat>
          <c:val>
            <c:numRef>
              <c:f>'Question 8'!$G$6:$G$15</c:f>
              <c:numCache>
                <c:formatCode>0%</c:formatCode>
                <c:ptCount val="10"/>
                <c:pt idx="0">
                  <c:v>3.3000000000000002E-2</c:v>
                </c:pt>
                <c:pt idx="1">
                  <c:v>3.3000000000000002E-2</c:v>
                </c:pt>
                <c:pt idx="2">
                  <c:v>3.3000000000000002E-2</c:v>
                </c:pt>
                <c:pt idx="3">
                  <c:v>3.3000000000000002E-2</c:v>
                </c:pt>
                <c:pt idx="4">
                  <c:v>6.7000000000000004E-2</c:v>
                </c:pt>
                <c:pt idx="5">
                  <c:v>0.1</c:v>
                </c:pt>
                <c:pt idx="6">
                  <c:v>0.125</c:v>
                </c:pt>
                <c:pt idx="7">
                  <c:v>0.13300000000000001</c:v>
                </c:pt>
                <c:pt idx="8">
                  <c:v>0.16699999999999998</c:v>
                </c:pt>
                <c:pt idx="9">
                  <c:v>0.53299999999999992</c:v>
                </c:pt>
              </c:numCache>
            </c:numRef>
          </c:val>
          <c:extLst xmlns:c16r2="http://schemas.microsoft.com/office/drawing/2015/06/chart">
            <c:ext xmlns:c16="http://schemas.microsoft.com/office/drawing/2014/chart" uri="{C3380CC4-5D6E-409C-BE32-E72D297353CC}">
              <c16:uniqueId val="{00000000-B85A-4996-AAAC-9468572E925A}"/>
            </c:ext>
          </c:extLst>
        </c:ser>
        <c:dLbls>
          <c:showLegendKey val="0"/>
          <c:showVal val="0"/>
          <c:showCatName val="0"/>
          <c:showSerName val="0"/>
          <c:showPercent val="0"/>
          <c:showBubbleSize val="0"/>
        </c:dLbls>
        <c:gapWidth val="50"/>
        <c:axId val="72686208"/>
        <c:axId val="72696192"/>
      </c:barChart>
      <c:catAx>
        <c:axId val="72686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72696192"/>
        <c:crosses val="autoZero"/>
        <c:auto val="1"/>
        <c:lblAlgn val="ctr"/>
        <c:lblOffset val="100"/>
        <c:noMultiLvlLbl val="0"/>
      </c:catAx>
      <c:valAx>
        <c:axId val="72696192"/>
        <c:scaling>
          <c:orientation val="minMax"/>
        </c:scaling>
        <c:delete val="1"/>
        <c:axPos val="b"/>
        <c:numFmt formatCode="0%" sourceLinked="1"/>
        <c:majorTickMark val="none"/>
        <c:minorTickMark val="none"/>
        <c:tickLblPos val="nextTo"/>
        <c:crossAx val="726862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080" b="0" i="0" u="none" strike="noStrike" kern="1200" spc="0" baseline="0">
                <a:solidFill>
                  <a:schemeClr val="bg1"/>
                </a:solidFill>
                <a:latin typeface="+mn-lt"/>
                <a:ea typeface="+mn-ea"/>
                <a:cs typeface="+mn-cs"/>
              </a:defRPr>
            </a:pPr>
            <a:r>
              <a:rPr lang="en-GB"/>
              <a:t>Q: Please rate the ease with which you were able to book the following…?</a:t>
            </a:r>
          </a:p>
        </c:rich>
      </c:tx>
      <c:layout/>
      <c:overlay val="0"/>
      <c:spPr>
        <a:noFill/>
        <a:ln>
          <a:noFill/>
        </a:ln>
        <a:effectLst/>
      </c:spPr>
    </c:title>
    <c:autoTitleDeleted val="0"/>
    <c:plotArea>
      <c:layout>
        <c:manualLayout>
          <c:layoutTarget val="inner"/>
          <c:xMode val="edge"/>
          <c:yMode val="edge"/>
          <c:x val="8.3068872168701929E-2"/>
          <c:y val="0.17687786282049281"/>
          <c:w val="0.64634732839225273"/>
          <c:h val="0.66664015534149934"/>
        </c:manualLayout>
      </c:layout>
      <c:barChart>
        <c:barDir val="col"/>
        <c:grouping val="stacked"/>
        <c:varyColors val="0"/>
        <c:ser>
          <c:idx val="0"/>
          <c:order val="0"/>
          <c:tx>
            <c:strRef>
              <c:f>'Question 9'!$C$9</c:f>
              <c:strCache>
                <c:ptCount val="1"/>
                <c:pt idx="0">
                  <c:v>0 - Impossible</c:v>
                </c:pt>
              </c:strCache>
            </c:strRef>
          </c:tx>
          <c:spPr>
            <a:solidFill>
              <a:schemeClr val="accent3">
                <a:tint val="42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9'!$C$10:$C$12</c:f>
              <c:numCache>
                <c:formatCode>General</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0-96C5-4740-BCE9-08DB36247E3A}"/>
            </c:ext>
          </c:extLst>
        </c:ser>
        <c:ser>
          <c:idx val="1"/>
          <c:order val="1"/>
          <c:tx>
            <c:strRef>
              <c:f>'Question 9'!$D$9</c:f>
              <c:strCache>
                <c:ptCount val="1"/>
                <c:pt idx="0">
                  <c:v>1</c:v>
                </c:pt>
              </c:strCache>
            </c:strRef>
          </c:tx>
          <c:spPr>
            <a:solidFill>
              <a:schemeClr val="accent3">
                <a:tint val="54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9'!$D$10:$D$12</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1-96C5-4740-BCE9-08DB36247E3A}"/>
            </c:ext>
          </c:extLst>
        </c:ser>
        <c:ser>
          <c:idx val="2"/>
          <c:order val="2"/>
          <c:tx>
            <c:strRef>
              <c:f>'Question 9'!$E$9</c:f>
              <c:strCache>
                <c:ptCount val="1"/>
                <c:pt idx="0">
                  <c:v>2</c:v>
                </c:pt>
              </c:strCache>
            </c:strRef>
          </c:tx>
          <c:spPr>
            <a:solidFill>
              <a:schemeClr val="accent3">
                <a:tint val="65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9'!$E$10:$E$12</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2-96C5-4740-BCE9-08DB36247E3A}"/>
            </c:ext>
          </c:extLst>
        </c:ser>
        <c:ser>
          <c:idx val="3"/>
          <c:order val="3"/>
          <c:tx>
            <c:strRef>
              <c:f>'Question 9'!$F$9</c:f>
              <c:strCache>
                <c:ptCount val="1"/>
                <c:pt idx="0">
                  <c:v>3</c:v>
                </c:pt>
              </c:strCache>
            </c:strRef>
          </c:tx>
          <c:spPr>
            <a:solidFill>
              <a:schemeClr val="accent3">
                <a:tint val="77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9'!$F$10:$F$12</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3-96C5-4740-BCE9-08DB36247E3A}"/>
            </c:ext>
          </c:extLst>
        </c:ser>
        <c:ser>
          <c:idx val="4"/>
          <c:order val="4"/>
          <c:tx>
            <c:strRef>
              <c:f>'Question 9'!$G$9</c:f>
              <c:strCache>
                <c:ptCount val="1"/>
                <c:pt idx="0">
                  <c:v>4</c:v>
                </c:pt>
              </c:strCache>
            </c:strRef>
          </c:tx>
          <c:spPr>
            <a:solidFill>
              <a:schemeClr val="accent3">
                <a:tint val="89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9'!$G$10:$G$12</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4-96C5-4740-BCE9-08DB36247E3A}"/>
            </c:ext>
          </c:extLst>
        </c:ser>
        <c:ser>
          <c:idx val="5"/>
          <c:order val="5"/>
          <c:tx>
            <c:strRef>
              <c:f>'Question 9'!$H$9</c:f>
              <c:strCache>
                <c:ptCount val="1"/>
                <c:pt idx="0">
                  <c:v>5</c:v>
                </c:pt>
              </c:strCache>
            </c:strRef>
          </c:tx>
          <c:spPr>
            <a:solidFill>
              <a:schemeClr val="accent3"/>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9'!$H$10:$H$12</c:f>
              <c:numCache>
                <c:formatCode>General</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5-96C5-4740-BCE9-08DB36247E3A}"/>
            </c:ext>
          </c:extLst>
        </c:ser>
        <c:ser>
          <c:idx val="6"/>
          <c:order val="6"/>
          <c:tx>
            <c:strRef>
              <c:f>'Question 9'!$I$9</c:f>
              <c:strCache>
                <c:ptCount val="1"/>
                <c:pt idx="0">
                  <c:v>6</c:v>
                </c:pt>
              </c:strCache>
            </c:strRef>
          </c:tx>
          <c:spPr>
            <a:solidFill>
              <a:schemeClr val="accent3">
                <a:shade val="88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9'!$I$10:$I$12</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6-96C5-4740-BCE9-08DB36247E3A}"/>
            </c:ext>
          </c:extLst>
        </c:ser>
        <c:ser>
          <c:idx val="7"/>
          <c:order val="7"/>
          <c:tx>
            <c:strRef>
              <c:f>'Question 9'!$J$9</c:f>
              <c:strCache>
                <c:ptCount val="1"/>
                <c:pt idx="0">
                  <c:v>7</c:v>
                </c:pt>
              </c:strCache>
            </c:strRef>
          </c:tx>
          <c:spPr>
            <a:solidFill>
              <a:schemeClr val="accent3">
                <a:shade val="76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9'!$J$10:$J$12</c:f>
              <c:numCache>
                <c:formatCode>General</c:formatCode>
                <c:ptCount val="3"/>
                <c:pt idx="0">
                  <c:v>1</c:v>
                </c:pt>
                <c:pt idx="1">
                  <c:v>1</c:v>
                </c:pt>
                <c:pt idx="2">
                  <c:v>0</c:v>
                </c:pt>
              </c:numCache>
            </c:numRef>
          </c:val>
          <c:extLst xmlns:c16r2="http://schemas.microsoft.com/office/drawing/2015/06/chart">
            <c:ext xmlns:c16="http://schemas.microsoft.com/office/drawing/2014/chart" uri="{C3380CC4-5D6E-409C-BE32-E72D297353CC}">
              <c16:uniqueId val="{00000007-96C5-4740-BCE9-08DB36247E3A}"/>
            </c:ext>
          </c:extLst>
        </c:ser>
        <c:ser>
          <c:idx val="8"/>
          <c:order val="8"/>
          <c:tx>
            <c:strRef>
              <c:f>'Question 9'!$K$9</c:f>
              <c:strCache>
                <c:ptCount val="1"/>
                <c:pt idx="0">
                  <c:v>8</c:v>
                </c:pt>
              </c:strCache>
            </c:strRef>
          </c:tx>
          <c:spPr>
            <a:solidFill>
              <a:schemeClr val="accent3">
                <a:shade val="65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9'!$K$10:$K$12</c:f>
              <c:numCache>
                <c:formatCode>General</c:formatCode>
                <c:ptCount val="3"/>
                <c:pt idx="0">
                  <c:v>0</c:v>
                </c:pt>
                <c:pt idx="1">
                  <c:v>2</c:v>
                </c:pt>
                <c:pt idx="2">
                  <c:v>2</c:v>
                </c:pt>
              </c:numCache>
            </c:numRef>
          </c:val>
          <c:extLst xmlns:c16r2="http://schemas.microsoft.com/office/drawing/2015/06/chart">
            <c:ext xmlns:c16="http://schemas.microsoft.com/office/drawing/2014/chart" uri="{C3380CC4-5D6E-409C-BE32-E72D297353CC}">
              <c16:uniqueId val="{00000008-96C5-4740-BCE9-08DB36247E3A}"/>
            </c:ext>
          </c:extLst>
        </c:ser>
        <c:ser>
          <c:idx val="9"/>
          <c:order val="9"/>
          <c:tx>
            <c:strRef>
              <c:f>'Question 9'!$L$9</c:f>
              <c:strCache>
                <c:ptCount val="1"/>
                <c:pt idx="0">
                  <c:v>9</c:v>
                </c:pt>
              </c:strCache>
            </c:strRef>
          </c:tx>
          <c:spPr>
            <a:solidFill>
              <a:schemeClr val="accent3">
                <a:shade val="53000"/>
              </a:schemeClr>
            </a:solidFill>
            <a:ln>
              <a:noFill/>
            </a:ln>
            <a:effectLst/>
          </c:spPr>
          <c:invertIfNegative val="0"/>
          <c:cat>
            <c:strRef>
              <c:f>'Question 9'!$B$10:$B$12</c:f>
              <c:strCache>
                <c:ptCount val="3"/>
                <c:pt idx="0">
                  <c:v>Blue badge parking (n=22)</c:v>
                </c:pt>
                <c:pt idx="1">
                  <c:v>Chair/seated area (n=18)</c:v>
                </c:pt>
                <c:pt idx="2">
                  <c:v>Audio description (n=8)</c:v>
                </c:pt>
              </c:strCache>
            </c:strRef>
          </c:cat>
          <c:val>
            <c:numRef>
              <c:f>'Question 9'!$L$10:$L$12</c:f>
              <c:numCache>
                <c:formatCode>General</c:formatCode>
                <c:ptCount val="3"/>
                <c:pt idx="0">
                  <c:v>3</c:v>
                </c:pt>
                <c:pt idx="1">
                  <c:v>1</c:v>
                </c:pt>
                <c:pt idx="2">
                  <c:v>4</c:v>
                </c:pt>
              </c:numCache>
            </c:numRef>
          </c:val>
          <c:extLst xmlns:c16r2="http://schemas.microsoft.com/office/drawing/2015/06/chart">
            <c:ext xmlns:c16="http://schemas.microsoft.com/office/drawing/2014/chart" uri="{C3380CC4-5D6E-409C-BE32-E72D297353CC}">
              <c16:uniqueId val="{00000009-96C5-4740-BCE9-08DB36247E3A}"/>
            </c:ext>
          </c:extLst>
        </c:ser>
        <c:ser>
          <c:idx val="10"/>
          <c:order val="10"/>
          <c:tx>
            <c:strRef>
              <c:f>'Question 9'!$M$9</c:f>
              <c:strCache>
                <c:ptCount val="1"/>
                <c:pt idx="0">
                  <c:v>10 - Very easy</c:v>
                </c:pt>
              </c:strCache>
            </c:strRef>
          </c:tx>
          <c:spPr>
            <a:solidFill>
              <a:schemeClr val="accent3">
                <a:shade val="41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9'!$B$10:$B$12</c:f>
              <c:strCache>
                <c:ptCount val="3"/>
                <c:pt idx="0">
                  <c:v>Blue badge parking (n=22)</c:v>
                </c:pt>
                <c:pt idx="1">
                  <c:v>Chair/seated area (n=18)</c:v>
                </c:pt>
                <c:pt idx="2">
                  <c:v>Audio description (n=8)</c:v>
                </c:pt>
              </c:strCache>
            </c:strRef>
          </c:cat>
          <c:val>
            <c:numRef>
              <c:f>'Question 9'!$M$10:$M$12</c:f>
              <c:numCache>
                <c:formatCode>General</c:formatCode>
                <c:ptCount val="3"/>
                <c:pt idx="0">
                  <c:v>17</c:v>
                </c:pt>
                <c:pt idx="1">
                  <c:v>12</c:v>
                </c:pt>
                <c:pt idx="2">
                  <c:v>1</c:v>
                </c:pt>
              </c:numCache>
            </c:numRef>
          </c:val>
          <c:extLst xmlns:c16r2="http://schemas.microsoft.com/office/drawing/2015/06/chart">
            <c:ext xmlns:c16="http://schemas.microsoft.com/office/drawing/2014/chart" uri="{C3380CC4-5D6E-409C-BE32-E72D297353CC}">
              <c16:uniqueId val="{0000000A-96C5-4740-BCE9-08DB36247E3A}"/>
            </c:ext>
          </c:extLst>
        </c:ser>
        <c:dLbls>
          <c:showLegendKey val="0"/>
          <c:showVal val="0"/>
          <c:showCatName val="0"/>
          <c:showSerName val="0"/>
          <c:showPercent val="0"/>
          <c:showBubbleSize val="0"/>
        </c:dLbls>
        <c:gapWidth val="50"/>
        <c:overlap val="100"/>
        <c:axId val="84197760"/>
        <c:axId val="84199296"/>
      </c:barChart>
      <c:catAx>
        <c:axId val="8419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199296"/>
        <c:crosses val="autoZero"/>
        <c:auto val="1"/>
        <c:lblAlgn val="ctr"/>
        <c:lblOffset val="100"/>
        <c:noMultiLvlLbl val="0"/>
      </c:catAx>
      <c:valAx>
        <c:axId val="8419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197760"/>
        <c:crosses val="autoZero"/>
        <c:crossBetween val="between"/>
      </c:valAx>
      <c:spPr>
        <a:noFill/>
        <a:ln>
          <a:noFill/>
        </a:ln>
        <a:effectLst/>
      </c:spPr>
    </c:plotArea>
    <c:legend>
      <c:legendPos val="r"/>
      <c:layout>
        <c:manualLayout>
          <c:xMode val="edge"/>
          <c:yMode val="edge"/>
          <c:x val="0.72251966376735521"/>
          <c:y val="0.23786332594237231"/>
          <c:w val="0.27748045729905413"/>
          <c:h val="0.625910831263839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GB" sz="1200" dirty="0"/>
              <a:t>Q: Did you book any of the following access provisions for Place des </a:t>
            </a:r>
            <a:r>
              <a:rPr lang="en-GB" sz="1200" dirty="0" err="1"/>
              <a:t>Anges</a:t>
            </a:r>
            <a:r>
              <a:rPr lang="en-GB" sz="1200" dirty="0"/>
              <a:t>, for you or a member of your group? (Base: 32)</a:t>
            </a:r>
          </a:p>
        </c:rich>
      </c:tx>
      <c:layout/>
      <c:overlay val="0"/>
      <c:spPr>
        <a:noFill/>
        <a:ln>
          <a:noFill/>
        </a:ln>
        <a:effectLst/>
      </c:spPr>
    </c:title>
    <c:autoTitleDeleted val="0"/>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5'!$B$4:$B$7</c:f>
              <c:strCache>
                <c:ptCount val="4"/>
                <c:pt idx="0">
                  <c:v>Yes, I booked blue badge parking</c:v>
                </c:pt>
                <c:pt idx="1">
                  <c:v>Yes, I booked a chair in the seated area</c:v>
                </c:pt>
                <c:pt idx="2">
                  <c:v>Yes, I booked audio description</c:v>
                </c:pt>
                <c:pt idx="3">
                  <c:v>N/A, I did not book any of these access provisions, and no one else booked any for me</c:v>
                </c:pt>
              </c:strCache>
            </c:strRef>
          </c:cat>
          <c:val>
            <c:numRef>
              <c:f>'Question 5'!$C$4:$C$7</c:f>
              <c:numCache>
                <c:formatCode>0%</c:formatCode>
                <c:ptCount val="4"/>
                <c:pt idx="0">
                  <c:v>0.68799999999999994</c:v>
                </c:pt>
                <c:pt idx="1">
                  <c:v>0.5</c:v>
                </c:pt>
                <c:pt idx="2">
                  <c:v>6.3E-2</c:v>
                </c:pt>
                <c:pt idx="3">
                  <c:v>3.1E-2</c:v>
                </c:pt>
              </c:numCache>
            </c:numRef>
          </c:val>
          <c:extLst xmlns:c16r2="http://schemas.microsoft.com/office/drawing/2015/06/chart">
            <c:ext xmlns:c16="http://schemas.microsoft.com/office/drawing/2014/chart" uri="{C3380CC4-5D6E-409C-BE32-E72D297353CC}">
              <c16:uniqueId val="{00000000-66C3-4E06-8BEC-982E7968859E}"/>
            </c:ext>
          </c:extLst>
        </c:ser>
        <c:dLbls>
          <c:showLegendKey val="0"/>
          <c:showVal val="0"/>
          <c:showCatName val="0"/>
          <c:showSerName val="0"/>
          <c:showPercent val="0"/>
          <c:showBubbleSize val="0"/>
        </c:dLbls>
        <c:gapWidth val="50"/>
        <c:axId val="69610496"/>
        <c:axId val="83567360"/>
      </c:barChart>
      <c:catAx>
        <c:axId val="6961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567360"/>
        <c:crosses val="autoZero"/>
        <c:auto val="1"/>
        <c:lblAlgn val="ctr"/>
        <c:lblOffset val="100"/>
        <c:noMultiLvlLbl val="0"/>
      </c:catAx>
      <c:valAx>
        <c:axId val="83567360"/>
        <c:scaling>
          <c:orientation val="minMax"/>
        </c:scaling>
        <c:delete val="1"/>
        <c:axPos val="b"/>
        <c:numFmt formatCode="0%" sourceLinked="1"/>
        <c:majorTickMark val="none"/>
        <c:minorTickMark val="none"/>
        <c:tickLblPos val="nextTo"/>
        <c:crossAx val="69610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FFF00"/>
                </a:solidFill>
                <a:latin typeface="Trebuchet MS" panose="020B0603020202020204" pitchFamily="34" charset="0"/>
                <a:ea typeface="+mn-ea"/>
                <a:cs typeface="+mn-cs"/>
              </a:defRPr>
            </a:pPr>
            <a:r>
              <a:rPr lang="en-GB" dirty="0">
                <a:solidFill>
                  <a:srgbClr val="FFFF00"/>
                </a:solidFill>
              </a:rPr>
              <a:t>EFFECTIVENESS</a:t>
            </a:r>
            <a:r>
              <a:rPr lang="en-GB" baseline="0" dirty="0">
                <a:solidFill>
                  <a:srgbClr val="FFFF00"/>
                </a:solidFill>
              </a:rPr>
              <a:t> OF INDUCTION</a:t>
            </a:r>
            <a:endParaRPr lang="en-GB" dirty="0">
              <a:solidFill>
                <a:srgbClr val="FFFF00"/>
              </a:solidFill>
            </a:endParaRPr>
          </a:p>
        </c:rich>
      </c:tx>
      <c:layout>
        <c:manualLayout>
          <c:xMode val="edge"/>
          <c:yMode val="edge"/>
          <c:x val="5.1124890638670158E-2"/>
          <c:y val="1.3888888888888888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rgbClr val="FFFF00"/>
              </a:solidFill>
              <a:latin typeface="Trebuchet MS" panose="020B0603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Trebuchet MS" panose="020B0603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320" b="0" i="0" u="none" strike="noStrike" kern="1200" spc="0" baseline="0">
                <a:solidFill>
                  <a:schemeClr val="bg1"/>
                </a:solidFill>
                <a:latin typeface="+mn-lt"/>
                <a:ea typeface="+mn-ea"/>
                <a:cs typeface="+mn-cs"/>
              </a:defRPr>
            </a:pPr>
            <a:r>
              <a:rPr lang="en-GB"/>
              <a:t>Q: Would you have still attended Place des Anges if the following access provisions weren’t available?</a:t>
            </a:r>
          </a:p>
        </c:rich>
      </c:tx>
      <c:layout/>
      <c:overlay val="0"/>
      <c:spPr>
        <a:noFill/>
        <a:ln>
          <a:noFill/>
        </a:ln>
        <a:effectLst/>
      </c:spPr>
    </c:title>
    <c:autoTitleDeleted val="0"/>
    <c:plotArea>
      <c:layout/>
      <c:barChart>
        <c:barDir val="col"/>
        <c:grouping val="percentStacked"/>
        <c:varyColors val="0"/>
        <c:ser>
          <c:idx val="0"/>
          <c:order val="0"/>
          <c:tx>
            <c:strRef>
              <c:f>'Question 6'!$C$3</c:f>
              <c:strCache>
                <c:ptCount val="1"/>
                <c:pt idx="0">
                  <c:v>Yes</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6'!$B$4:$B$10</c:f>
              <c:strCache>
                <c:ptCount val="7"/>
                <c:pt idx="0">
                  <c:v>Blue badge parking</c:v>
                </c:pt>
                <c:pt idx="1">
                  <c:v>Audio description</c:v>
                </c:pt>
                <c:pt idx="2">
                  <c:v>Accessible entry to the site</c:v>
                </c:pt>
                <c:pt idx="3">
                  <c:v>Accessible viewing area for wheelchairs</c:v>
                </c:pt>
                <c:pt idx="4">
                  <c:v>Hearing loop</c:v>
                </c:pt>
                <c:pt idx="5">
                  <c:v>Exit from the site</c:v>
                </c:pt>
                <c:pt idx="6">
                  <c:v>Chair/seated area</c:v>
                </c:pt>
              </c:strCache>
            </c:strRef>
          </c:cat>
          <c:val>
            <c:numRef>
              <c:f>'Question 6'!$C$4:$C$10</c:f>
              <c:numCache>
                <c:formatCode>General</c:formatCode>
                <c:ptCount val="7"/>
                <c:pt idx="0">
                  <c:v>13</c:v>
                </c:pt>
                <c:pt idx="1">
                  <c:v>10</c:v>
                </c:pt>
                <c:pt idx="2">
                  <c:v>9</c:v>
                </c:pt>
                <c:pt idx="3">
                  <c:v>9</c:v>
                </c:pt>
                <c:pt idx="4">
                  <c:v>9</c:v>
                </c:pt>
                <c:pt idx="5">
                  <c:v>7</c:v>
                </c:pt>
                <c:pt idx="6">
                  <c:v>5</c:v>
                </c:pt>
              </c:numCache>
            </c:numRef>
          </c:val>
          <c:extLst xmlns:c16r2="http://schemas.microsoft.com/office/drawing/2015/06/chart">
            <c:ext xmlns:c16="http://schemas.microsoft.com/office/drawing/2014/chart" uri="{C3380CC4-5D6E-409C-BE32-E72D297353CC}">
              <c16:uniqueId val="{00000000-9940-4953-BEA7-60A6FF19831A}"/>
            </c:ext>
          </c:extLst>
        </c:ser>
        <c:ser>
          <c:idx val="1"/>
          <c:order val="1"/>
          <c:tx>
            <c:strRef>
              <c:f>'Question 6'!$D$3</c:f>
              <c:strCache>
                <c:ptCount val="1"/>
                <c:pt idx="0">
                  <c:v>No</c:v>
                </c:pt>
              </c:strCache>
            </c:strRef>
          </c:tx>
          <c:spPr>
            <a:solidFill>
              <a:schemeClr val="accent3">
                <a:shade val="86000"/>
              </a:schemeClr>
            </a:solidFill>
            <a:ln>
              <a:noFill/>
            </a:ln>
            <a:effectLst/>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940-4953-BEA7-60A6FF19831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940-4953-BEA7-60A6FF19831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6'!$B$4:$B$10</c:f>
              <c:strCache>
                <c:ptCount val="7"/>
                <c:pt idx="0">
                  <c:v>Blue badge parking</c:v>
                </c:pt>
                <c:pt idx="1">
                  <c:v>Audio description</c:v>
                </c:pt>
                <c:pt idx="2">
                  <c:v>Accessible entry to the site</c:v>
                </c:pt>
                <c:pt idx="3">
                  <c:v>Accessible viewing area for wheelchairs</c:v>
                </c:pt>
                <c:pt idx="4">
                  <c:v>Hearing loop</c:v>
                </c:pt>
                <c:pt idx="5">
                  <c:v>Exit from the site</c:v>
                </c:pt>
                <c:pt idx="6">
                  <c:v>Chair/seated area</c:v>
                </c:pt>
              </c:strCache>
            </c:strRef>
          </c:cat>
          <c:val>
            <c:numRef>
              <c:f>'Question 6'!$D$4:$D$10</c:f>
              <c:numCache>
                <c:formatCode>General</c:formatCode>
                <c:ptCount val="7"/>
                <c:pt idx="0">
                  <c:v>12</c:v>
                </c:pt>
                <c:pt idx="1">
                  <c:v>0</c:v>
                </c:pt>
                <c:pt idx="2">
                  <c:v>13</c:v>
                </c:pt>
                <c:pt idx="3">
                  <c:v>7</c:v>
                </c:pt>
                <c:pt idx="4">
                  <c:v>0</c:v>
                </c:pt>
                <c:pt idx="5">
                  <c:v>10</c:v>
                </c:pt>
                <c:pt idx="6">
                  <c:v>11</c:v>
                </c:pt>
              </c:numCache>
            </c:numRef>
          </c:val>
          <c:extLst xmlns:c16r2="http://schemas.microsoft.com/office/drawing/2015/06/chart">
            <c:ext xmlns:c16="http://schemas.microsoft.com/office/drawing/2014/chart" uri="{C3380CC4-5D6E-409C-BE32-E72D297353CC}">
              <c16:uniqueId val="{00000001-9940-4953-BEA7-60A6FF19831A}"/>
            </c:ext>
          </c:extLst>
        </c:ser>
        <c:ser>
          <c:idx val="2"/>
          <c:order val="2"/>
          <c:tx>
            <c:strRef>
              <c:f>'Question 6'!$E$3</c:f>
              <c:strCache>
                <c:ptCount val="1"/>
                <c:pt idx="0">
                  <c:v>Not sure</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6'!$B$4:$B$10</c:f>
              <c:strCache>
                <c:ptCount val="7"/>
                <c:pt idx="0">
                  <c:v>Blue badge parking</c:v>
                </c:pt>
                <c:pt idx="1">
                  <c:v>Audio description</c:v>
                </c:pt>
                <c:pt idx="2">
                  <c:v>Accessible entry to the site</c:v>
                </c:pt>
                <c:pt idx="3">
                  <c:v>Accessible viewing area for wheelchairs</c:v>
                </c:pt>
                <c:pt idx="4">
                  <c:v>Hearing loop</c:v>
                </c:pt>
                <c:pt idx="5">
                  <c:v>Exit from the site</c:v>
                </c:pt>
                <c:pt idx="6">
                  <c:v>Chair/seated area</c:v>
                </c:pt>
              </c:strCache>
            </c:strRef>
          </c:cat>
          <c:val>
            <c:numRef>
              <c:f>'Question 6'!$E$4:$E$10</c:f>
              <c:numCache>
                <c:formatCode>General</c:formatCode>
                <c:ptCount val="7"/>
                <c:pt idx="0">
                  <c:v>3</c:v>
                </c:pt>
                <c:pt idx="1">
                  <c:v>2</c:v>
                </c:pt>
                <c:pt idx="2">
                  <c:v>6</c:v>
                </c:pt>
                <c:pt idx="3">
                  <c:v>4</c:v>
                </c:pt>
                <c:pt idx="4">
                  <c:v>2</c:v>
                </c:pt>
                <c:pt idx="5">
                  <c:v>8</c:v>
                </c:pt>
                <c:pt idx="6">
                  <c:v>7</c:v>
                </c:pt>
              </c:numCache>
            </c:numRef>
          </c:val>
          <c:extLst xmlns:c16r2="http://schemas.microsoft.com/office/drawing/2015/06/chart">
            <c:ext xmlns:c16="http://schemas.microsoft.com/office/drawing/2014/chart" uri="{C3380CC4-5D6E-409C-BE32-E72D297353CC}">
              <c16:uniqueId val="{00000002-9940-4953-BEA7-60A6FF19831A}"/>
            </c:ext>
          </c:extLst>
        </c:ser>
        <c:ser>
          <c:idx val="3"/>
          <c:order val="3"/>
          <c:tx>
            <c:strRef>
              <c:f>'Question 6'!$F$3</c:f>
              <c:strCache>
                <c:ptCount val="1"/>
                <c:pt idx="0">
                  <c:v>N/A</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6'!$B$4:$B$10</c:f>
              <c:strCache>
                <c:ptCount val="7"/>
                <c:pt idx="0">
                  <c:v>Blue badge parking</c:v>
                </c:pt>
                <c:pt idx="1">
                  <c:v>Audio description</c:v>
                </c:pt>
                <c:pt idx="2">
                  <c:v>Accessible entry to the site</c:v>
                </c:pt>
                <c:pt idx="3">
                  <c:v>Accessible viewing area for wheelchairs</c:v>
                </c:pt>
                <c:pt idx="4">
                  <c:v>Hearing loop</c:v>
                </c:pt>
                <c:pt idx="5">
                  <c:v>Exit from the site</c:v>
                </c:pt>
                <c:pt idx="6">
                  <c:v>Chair/seated area</c:v>
                </c:pt>
              </c:strCache>
            </c:strRef>
          </c:cat>
          <c:val>
            <c:numRef>
              <c:f>'Question 6'!$F$4:$F$10</c:f>
              <c:numCache>
                <c:formatCode>General</c:formatCode>
                <c:ptCount val="7"/>
                <c:pt idx="0">
                  <c:v>4</c:v>
                </c:pt>
                <c:pt idx="1">
                  <c:v>20</c:v>
                </c:pt>
                <c:pt idx="2">
                  <c:v>4</c:v>
                </c:pt>
                <c:pt idx="3">
                  <c:v>12</c:v>
                </c:pt>
                <c:pt idx="4">
                  <c:v>21</c:v>
                </c:pt>
                <c:pt idx="5">
                  <c:v>7</c:v>
                </c:pt>
                <c:pt idx="6">
                  <c:v>9</c:v>
                </c:pt>
              </c:numCache>
            </c:numRef>
          </c:val>
          <c:extLst xmlns:c16r2="http://schemas.microsoft.com/office/drawing/2015/06/chart">
            <c:ext xmlns:c16="http://schemas.microsoft.com/office/drawing/2014/chart" uri="{C3380CC4-5D6E-409C-BE32-E72D297353CC}">
              <c16:uniqueId val="{00000003-9940-4953-BEA7-60A6FF19831A}"/>
            </c:ext>
          </c:extLst>
        </c:ser>
        <c:dLbls>
          <c:showLegendKey val="0"/>
          <c:showVal val="0"/>
          <c:showCatName val="0"/>
          <c:showSerName val="0"/>
          <c:showPercent val="0"/>
          <c:showBubbleSize val="0"/>
        </c:dLbls>
        <c:gapWidth val="50"/>
        <c:overlap val="100"/>
        <c:axId val="84276352"/>
        <c:axId val="84277888"/>
      </c:barChart>
      <c:catAx>
        <c:axId val="8427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4277888"/>
        <c:crosses val="autoZero"/>
        <c:auto val="1"/>
        <c:lblAlgn val="ctr"/>
        <c:lblOffset val="100"/>
        <c:noMultiLvlLbl val="0"/>
      </c:catAx>
      <c:valAx>
        <c:axId val="84277888"/>
        <c:scaling>
          <c:orientation val="minMax"/>
        </c:scaling>
        <c:delete val="1"/>
        <c:axPos val="l"/>
        <c:numFmt formatCode="0%" sourceLinked="1"/>
        <c:majorTickMark val="none"/>
        <c:minorTickMark val="none"/>
        <c:tickLblPos val="nextTo"/>
        <c:crossAx val="8427635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GB" dirty="0"/>
              <a:t>Q: How would you rate delivery of the following access provisions at the actual event?</a:t>
            </a:r>
          </a:p>
        </c:rich>
      </c:tx>
      <c:layout/>
      <c:overlay val="0"/>
      <c:spPr>
        <a:noFill/>
        <a:ln>
          <a:noFill/>
        </a:ln>
        <a:effectLst/>
      </c:spPr>
    </c:title>
    <c:autoTitleDeleted val="0"/>
    <c:plotArea>
      <c:layout/>
      <c:barChart>
        <c:barDir val="bar"/>
        <c:grouping val="stacked"/>
        <c:varyColors val="0"/>
        <c:ser>
          <c:idx val="0"/>
          <c:order val="0"/>
          <c:tx>
            <c:strRef>
              <c:f>'Question 14'!$C$3</c:f>
              <c:strCache>
                <c:ptCount val="1"/>
                <c:pt idx="0">
                  <c:v>0 - Very bad</c:v>
                </c:pt>
              </c:strCache>
            </c:strRef>
          </c:tx>
          <c:spPr>
            <a:solidFill>
              <a:schemeClr val="accent3">
                <a:tint val="42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14'!$C$5:$C$9</c:f>
              <c:numCache>
                <c:formatCode>General</c:formatCode>
                <c:ptCount val="5"/>
                <c:pt idx="0">
                  <c:v>1</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0-BC7A-46E0-A72F-2429D52B560E}"/>
            </c:ext>
          </c:extLst>
        </c:ser>
        <c:ser>
          <c:idx val="1"/>
          <c:order val="1"/>
          <c:tx>
            <c:strRef>
              <c:f>'Question 14'!$D$3</c:f>
              <c:strCache>
                <c:ptCount val="1"/>
                <c:pt idx="0">
                  <c:v>1</c:v>
                </c:pt>
              </c:strCache>
            </c:strRef>
          </c:tx>
          <c:spPr>
            <a:solidFill>
              <a:schemeClr val="accent3">
                <a:tint val="54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14'!$D$5:$D$9</c:f>
              <c:numCache>
                <c:formatCode>General</c:formatCode>
                <c:ptCount val="5"/>
                <c:pt idx="0">
                  <c:v>1</c:v>
                </c:pt>
                <c:pt idx="1">
                  <c:v>1</c:v>
                </c:pt>
                <c:pt idx="2">
                  <c:v>0</c:v>
                </c:pt>
                <c:pt idx="3">
                  <c:v>0</c:v>
                </c:pt>
                <c:pt idx="4">
                  <c:v>0</c:v>
                </c:pt>
              </c:numCache>
            </c:numRef>
          </c:val>
          <c:extLst xmlns:c16r2="http://schemas.microsoft.com/office/drawing/2015/06/chart">
            <c:ext xmlns:c16="http://schemas.microsoft.com/office/drawing/2014/chart" uri="{C3380CC4-5D6E-409C-BE32-E72D297353CC}">
              <c16:uniqueId val="{00000001-BC7A-46E0-A72F-2429D52B560E}"/>
            </c:ext>
          </c:extLst>
        </c:ser>
        <c:ser>
          <c:idx val="2"/>
          <c:order val="2"/>
          <c:tx>
            <c:strRef>
              <c:f>'Question 14'!$E$3</c:f>
              <c:strCache>
                <c:ptCount val="1"/>
                <c:pt idx="0">
                  <c:v>2</c:v>
                </c:pt>
              </c:strCache>
            </c:strRef>
          </c:tx>
          <c:spPr>
            <a:solidFill>
              <a:schemeClr val="accent3">
                <a:tint val="65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14'!$E$5:$E$9</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2-BC7A-46E0-A72F-2429D52B560E}"/>
            </c:ext>
          </c:extLst>
        </c:ser>
        <c:ser>
          <c:idx val="3"/>
          <c:order val="3"/>
          <c:tx>
            <c:strRef>
              <c:f>'Question 14'!$F$3</c:f>
              <c:strCache>
                <c:ptCount val="1"/>
                <c:pt idx="0">
                  <c:v>3</c:v>
                </c:pt>
              </c:strCache>
            </c:strRef>
          </c:tx>
          <c:spPr>
            <a:solidFill>
              <a:schemeClr val="accent3">
                <a:tint val="77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14'!$F$5:$F$9</c:f>
              <c:numCache>
                <c:formatCode>General</c:formatCode>
                <c:ptCount val="5"/>
                <c:pt idx="0">
                  <c:v>0</c:v>
                </c:pt>
                <c:pt idx="1">
                  <c:v>0</c:v>
                </c:pt>
                <c:pt idx="2">
                  <c:v>0</c:v>
                </c:pt>
                <c:pt idx="3">
                  <c:v>1</c:v>
                </c:pt>
                <c:pt idx="4">
                  <c:v>0</c:v>
                </c:pt>
              </c:numCache>
            </c:numRef>
          </c:val>
          <c:extLst xmlns:c16r2="http://schemas.microsoft.com/office/drawing/2015/06/chart">
            <c:ext xmlns:c16="http://schemas.microsoft.com/office/drawing/2014/chart" uri="{C3380CC4-5D6E-409C-BE32-E72D297353CC}">
              <c16:uniqueId val="{00000003-BC7A-46E0-A72F-2429D52B560E}"/>
            </c:ext>
          </c:extLst>
        </c:ser>
        <c:ser>
          <c:idx val="4"/>
          <c:order val="4"/>
          <c:tx>
            <c:strRef>
              <c:f>'Question 14'!$G$3</c:f>
              <c:strCache>
                <c:ptCount val="1"/>
                <c:pt idx="0">
                  <c:v>4</c:v>
                </c:pt>
              </c:strCache>
            </c:strRef>
          </c:tx>
          <c:spPr>
            <a:solidFill>
              <a:schemeClr val="accent3">
                <a:tint val="89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14'!$G$5:$G$9</c:f>
              <c:numCache>
                <c:formatCode>General</c:formatCode>
                <c:ptCount val="5"/>
                <c:pt idx="0">
                  <c:v>1</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4-BC7A-46E0-A72F-2429D52B560E}"/>
            </c:ext>
          </c:extLst>
        </c:ser>
        <c:ser>
          <c:idx val="5"/>
          <c:order val="5"/>
          <c:tx>
            <c:strRef>
              <c:f>'Question 14'!$H$3</c:f>
              <c:strCache>
                <c:ptCount val="1"/>
                <c:pt idx="0">
                  <c:v>5</c:v>
                </c:pt>
              </c:strCache>
            </c:strRef>
          </c:tx>
          <c:spPr>
            <a:solidFill>
              <a:schemeClr val="accent3"/>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14'!$H$5:$H$9</c:f>
              <c:numCache>
                <c:formatCode>General</c:formatCode>
                <c:ptCount val="5"/>
                <c:pt idx="0">
                  <c:v>1</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5-BC7A-46E0-A72F-2429D52B560E}"/>
            </c:ext>
          </c:extLst>
        </c:ser>
        <c:ser>
          <c:idx val="6"/>
          <c:order val="6"/>
          <c:tx>
            <c:strRef>
              <c:f>'Question 14'!$I$3</c:f>
              <c:strCache>
                <c:ptCount val="1"/>
                <c:pt idx="0">
                  <c:v>6</c:v>
                </c:pt>
              </c:strCache>
            </c:strRef>
          </c:tx>
          <c:spPr>
            <a:solidFill>
              <a:schemeClr val="accent3">
                <a:shade val="88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14'!$I$5:$I$9</c:f>
              <c:numCache>
                <c:formatCode>General</c:formatCode>
                <c:ptCount val="5"/>
                <c:pt idx="0">
                  <c:v>1</c:v>
                </c:pt>
                <c:pt idx="1">
                  <c:v>1</c:v>
                </c:pt>
                <c:pt idx="2">
                  <c:v>0</c:v>
                </c:pt>
                <c:pt idx="3">
                  <c:v>0</c:v>
                </c:pt>
                <c:pt idx="4">
                  <c:v>0</c:v>
                </c:pt>
              </c:numCache>
            </c:numRef>
          </c:val>
          <c:extLst xmlns:c16r2="http://schemas.microsoft.com/office/drawing/2015/06/chart">
            <c:ext xmlns:c16="http://schemas.microsoft.com/office/drawing/2014/chart" uri="{C3380CC4-5D6E-409C-BE32-E72D297353CC}">
              <c16:uniqueId val="{00000006-BC7A-46E0-A72F-2429D52B560E}"/>
            </c:ext>
          </c:extLst>
        </c:ser>
        <c:ser>
          <c:idx val="7"/>
          <c:order val="7"/>
          <c:tx>
            <c:strRef>
              <c:f>'Question 14'!$J$3</c:f>
              <c:strCache>
                <c:ptCount val="1"/>
                <c:pt idx="0">
                  <c:v>7</c:v>
                </c:pt>
              </c:strCache>
            </c:strRef>
          </c:tx>
          <c:spPr>
            <a:solidFill>
              <a:schemeClr val="accent3">
                <a:shade val="76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14'!$J$5:$J$9</c:f>
              <c:numCache>
                <c:formatCode>General</c:formatCode>
                <c:ptCount val="5"/>
                <c:pt idx="0">
                  <c:v>0</c:v>
                </c:pt>
                <c:pt idx="1">
                  <c:v>1</c:v>
                </c:pt>
                <c:pt idx="2">
                  <c:v>0</c:v>
                </c:pt>
                <c:pt idx="3">
                  <c:v>0</c:v>
                </c:pt>
                <c:pt idx="4">
                  <c:v>3</c:v>
                </c:pt>
              </c:numCache>
            </c:numRef>
          </c:val>
          <c:extLst xmlns:c16r2="http://schemas.microsoft.com/office/drawing/2015/06/chart">
            <c:ext xmlns:c16="http://schemas.microsoft.com/office/drawing/2014/chart" uri="{C3380CC4-5D6E-409C-BE32-E72D297353CC}">
              <c16:uniqueId val="{00000007-BC7A-46E0-A72F-2429D52B560E}"/>
            </c:ext>
          </c:extLst>
        </c:ser>
        <c:ser>
          <c:idx val="8"/>
          <c:order val="8"/>
          <c:tx>
            <c:strRef>
              <c:f>'Question 14'!$K$3</c:f>
              <c:strCache>
                <c:ptCount val="1"/>
                <c:pt idx="0">
                  <c:v>8</c:v>
                </c:pt>
              </c:strCache>
            </c:strRef>
          </c:tx>
          <c:spPr>
            <a:solidFill>
              <a:schemeClr val="accent3">
                <a:shade val="65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14'!$K$5:$K$9</c:f>
              <c:numCache>
                <c:formatCode>General</c:formatCode>
                <c:ptCount val="5"/>
                <c:pt idx="0">
                  <c:v>1</c:v>
                </c:pt>
                <c:pt idx="1">
                  <c:v>5</c:v>
                </c:pt>
                <c:pt idx="2">
                  <c:v>1</c:v>
                </c:pt>
                <c:pt idx="3">
                  <c:v>1</c:v>
                </c:pt>
                <c:pt idx="4">
                  <c:v>0</c:v>
                </c:pt>
              </c:numCache>
            </c:numRef>
          </c:val>
          <c:extLst xmlns:c16r2="http://schemas.microsoft.com/office/drawing/2015/06/chart">
            <c:ext xmlns:c16="http://schemas.microsoft.com/office/drawing/2014/chart" uri="{C3380CC4-5D6E-409C-BE32-E72D297353CC}">
              <c16:uniqueId val="{00000008-BC7A-46E0-A72F-2429D52B560E}"/>
            </c:ext>
          </c:extLst>
        </c:ser>
        <c:ser>
          <c:idx val="9"/>
          <c:order val="9"/>
          <c:tx>
            <c:strRef>
              <c:f>'Question 14'!$L$3</c:f>
              <c:strCache>
                <c:ptCount val="1"/>
                <c:pt idx="0">
                  <c:v>9</c:v>
                </c:pt>
              </c:strCache>
            </c:strRef>
          </c:tx>
          <c:spPr>
            <a:solidFill>
              <a:schemeClr val="accent3">
                <a:shade val="53000"/>
              </a:schemeClr>
            </a:solidFill>
            <a:ln>
              <a:noFill/>
            </a:ln>
            <a:effectLst/>
          </c:spPr>
          <c:invertIfNegative val="0"/>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14'!$L$5:$L$9</c:f>
              <c:numCache>
                <c:formatCode>General</c:formatCode>
                <c:ptCount val="5"/>
                <c:pt idx="0">
                  <c:v>1</c:v>
                </c:pt>
                <c:pt idx="1">
                  <c:v>1</c:v>
                </c:pt>
                <c:pt idx="2">
                  <c:v>1</c:v>
                </c:pt>
                <c:pt idx="3">
                  <c:v>0</c:v>
                </c:pt>
                <c:pt idx="4">
                  <c:v>1</c:v>
                </c:pt>
              </c:numCache>
            </c:numRef>
          </c:val>
          <c:extLst xmlns:c16r2="http://schemas.microsoft.com/office/drawing/2015/06/chart">
            <c:ext xmlns:c16="http://schemas.microsoft.com/office/drawing/2014/chart" uri="{C3380CC4-5D6E-409C-BE32-E72D297353CC}">
              <c16:uniqueId val="{00000009-BC7A-46E0-A72F-2429D52B560E}"/>
            </c:ext>
          </c:extLst>
        </c:ser>
        <c:ser>
          <c:idx val="10"/>
          <c:order val="10"/>
          <c:tx>
            <c:strRef>
              <c:f>'Question 14'!$M$3</c:f>
              <c:strCache>
                <c:ptCount val="1"/>
                <c:pt idx="0">
                  <c:v>10 - Excellent</c:v>
                </c:pt>
              </c:strCache>
            </c:strRef>
          </c:tx>
          <c:spPr>
            <a:solidFill>
              <a:schemeClr val="accent3">
                <a:shade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14'!$B$5:$B$9</c:f>
              <c:strCache>
                <c:ptCount val="5"/>
                <c:pt idx="0">
                  <c:v>Chair/seated area</c:v>
                </c:pt>
                <c:pt idx="1">
                  <c:v>Accessible entry to the site</c:v>
                </c:pt>
                <c:pt idx="2">
                  <c:v>Audio description</c:v>
                </c:pt>
                <c:pt idx="3">
                  <c:v>Accessible viewing area for wheelchairs</c:v>
                </c:pt>
                <c:pt idx="4">
                  <c:v>Blue badge parking</c:v>
                </c:pt>
              </c:strCache>
            </c:strRef>
          </c:cat>
          <c:val>
            <c:numRef>
              <c:f>'Question 14'!$M$5:$M$9</c:f>
              <c:numCache>
                <c:formatCode>General</c:formatCode>
                <c:ptCount val="5"/>
                <c:pt idx="0">
                  <c:v>10</c:v>
                </c:pt>
                <c:pt idx="1">
                  <c:v>14</c:v>
                </c:pt>
                <c:pt idx="2">
                  <c:v>1</c:v>
                </c:pt>
                <c:pt idx="3">
                  <c:v>8</c:v>
                </c:pt>
                <c:pt idx="4">
                  <c:v>16</c:v>
                </c:pt>
              </c:numCache>
            </c:numRef>
          </c:val>
          <c:extLst xmlns:c16r2="http://schemas.microsoft.com/office/drawing/2015/06/chart">
            <c:ext xmlns:c16="http://schemas.microsoft.com/office/drawing/2014/chart" uri="{C3380CC4-5D6E-409C-BE32-E72D297353CC}">
              <c16:uniqueId val="{0000000A-BC7A-46E0-A72F-2429D52B560E}"/>
            </c:ext>
          </c:extLst>
        </c:ser>
        <c:dLbls>
          <c:showLegendKey val="0"/>
          <c:showVal val="0"/>
          <c:showCatName val="0"/>
          <c:showSerName val="0"/>
          <c:showPercent val="0"/>
          <c:showBubbleSize val="0"/>
        </c:dLbls>
        <c:gapWidth val="50"/>
        <c:overlap val="100"/>
        <c:axId val="83657088"/>
        <c:axId val="83658624"/>
      </c:barChart>
      <c:catAx>
        <c:axId val="8365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3658624"/>
        <c:crosses val="autoZero"/>
        <c:auto val="1"/>
        <c:lblAlgn val="ctr"/>
        <c:lblOffset val="100"/>
        <c:noMultiLvlLbl val="0"/>
      </c:catAx>
      <c:valAx>
        <c:axId val="83658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3657088"/>
        <c:crosses val="autoZero"/>
        <c:crossBetween val="between"/>
      </c:valAx>
      <c:spPr>
        <a:noFill/>
        <a:ln>
          <a:noFill/>
        </a:ln>
        <a:effectLst/>
      </c:spPr>
    </c:plotArea>
    <c:legend>
      <c:legendPos val="b"/>
      <c:layout>
        <c:manualLayout>
          <c:xMode val="edge"/>
          <c:yMode val="edge"/>
          <c:x val="0.10269265487527059"/>
          <c:y val="0.90176753932202247"/>
          <c:w val="0.89730734512472943"/>
          <c:h val="7.599412230794261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Reversed" id="26">
  <a:schemeClr val="accent6"/>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withinLinearReversed" id="26">
  <a:schemeClr val="accent6"/>
</cs:colorStyle>
</file>

<file path=ppt/charts/colors15.xml><?xml version="1.0" encoding="utf-8"?>
<cs:colorStyle xmlns:cs="http://schemas.microsoft.com/office/drawing/2012/chartStyle" xmlns:a="http://schemas.openxmlformats.org/drawingml/2006/main" meth="withinLinearReversed" id="26">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Reversed" id="26">
  <a:schemeClr val="accent6"/>
</cs:colorStyle>
</file>

<file path=ppt/charts/colors18.xml><?xml version="1.0" encoding="utf-8"?>
<cs:colorStyle xmlns:cs="http://schemas.microsoft.com/office/drawing/2012/chartStyle" xmlns:a="http://schemas.openxmlformats.org/drawingml/2006/main" meth="withinLinearReversed" id="26">
  <a:schemeClr val="accent6"/>
</cs:colorStyle>
</file>

<file path=ppt/charts/colors19.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CD38D-FCDB-4A7C-9FFB-D82B0530FCE5}" type="datetimeFigureOut">
              <a:rPr lang="en-GB" smtClean="0"/>
              <a:t>17/10/2016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0227F-937D-407E-AA8E-AA9A19894308}" type="slidenum">
              <a:rPr lang="en-GB" smtClean="0"/>
              <a:t>‹#›</a:t>
            </a:fld>
            <a:endParaRPr lang="en-GB" dirty="0"/>
          </a:p>
        </p:txBody>
      </p:sp>
    </p:spTree>
    <p:extLst>
      <p:ext uri="{BB962C8B-B14F-4D97-AF65-F5344CB8AC3E}">
        <p14:creationId xmlns:p14="http://schemas.microsoft.com/office/powerpoint/2010/main" val="2002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0227F-937D-407E-AA8E-AA9A19894308}" type="slidenum">
              <a:rPr lang="en-GB" smtClean="0"/>
              <a:t>1</a:t>
            </a:fld>
            <a:endParaRPr lang="en-GB" dirty="0"/>
          </a:p>
        </p:txBody>
      </p:sp>
    </p:spTree>
    <p:extLst>
      <p:ext uri="{BB962C8B-B14F-4D97-AF65-F5344CB8AC3E}">
        <p14:creationId xmlns:p14="http://schemas.microsoft.com/office/powerpoint/2010/main" val="322351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purpl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8C0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28832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11041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6251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256185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84421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29224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182624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2689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424954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yellow">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35991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green">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52163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n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17456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4550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7461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6266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D5E8790-A161-7446-8B8B-EBA779AD0CA6}"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dirty="0"/>
          </a:p>
        </p:txBody>
      </p:sp>
    </p:spTree>
    <p:extLst>
      <p:ext uri="{BB962C8B-B14F-4D97-AF65-F5344CB8AC3E}">
        <p14:creationId xmlns:p14="http://schemas.microsoft.com/office/powerpoint/2010/main" val="22491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D5E8790-A161-7446-8B8B-EBA779AD0CA6}" type="datetimeFigureOut">
              <a:rPr lang="en-US" smtClean="0"/>
              <a:t>10/17/2016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8245C7-5021-714B-9A80-0EC5F6B528D5}" type="slidenum">
              <a:rPr lang="en-US" smtClean="0"/>
              <a:t>‹#›</a:t>
            </a:fld>
            <a:endParaRPr lang="en-US" dirty="0"/>
          </a:p>
        </p:txBody>
      </p:sp>
    </p:spTree>
    <p:extLst>
      <p:ext uri="{BB962C8B-B14F-4D97-AF65-F5344CB8AC3E}">
        <p14:creationId xmlns:p14="http://schemas.microsoft.com/office/powerpoint/2010/main" val="16694617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0.emf"/><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872103" y="659448"/>
            <a:ext cx="3309612" cy="4601811"/>
          </a:xfrm>
          <a:prstGeom prst="rect">
            <a:avLst/>
          </a:prstGeom>
        </p:spPr>
      </p:pic>
      <p:sp>
        <p:nvSpPr>
          <p:cNvPr id="6" name="TextBox 5"/>
          <p:cNvSpPr txBox="1"/>
          <p:nvPr/>
        </p:nvSpPr>
        <p:spPr>
          <a:xfrm>
            <a:off x="-226786" y="172357"/>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a:stretch>
            <a:fillRect/>
          </a:stretch>
        </p:blipFill>
        <p:spPr>
          <a:xfrm>
            <a:off x="565763" y="408465"/>
            <a:ext cx="626665" cy="626665"/>
          </a:xfrm>
          <a:prstGeom prst="rect">
            <a:avLst/>
          </a:prstGeom>
        </p:spPr>
      </p:pic>
      <p:pic>
        <p:nvPicPr>
          <p:cNvPr id="11" name="Picture 10"/>
          <p:cNvPicPr>
            <a:picLocks noChangeAspect="1"/>
          </p:cNvPicPr>
          <p:nvPr/>
        </p:nvPicPr>
        <p:blipFill>
          <a:blip r:embed="rId5"/>
          <a:stretch>
            <a:fillRect/>
          </a:stretch>
        </p:blipFill>
        <p:spPr>
          <a:xfrm>
            <a:off x="4697215" y="-145477"/>
            <a:ext cx="4482193" cy="2571750"/>
          </a:xfrm>
          <a:prstGeom prst="rect">
            <a:avLst/>
          </a:prstGeom>
        </p:spPr>
      </p:pic>
      <p:sp>
        <p:nvSpPr>
          <p:cNvPr id="14" name="Rectangle 13"/>
          <p:cNvSpPr/>
          <p:nvPr/>
        </p:nvSpPr>
        <p:spPr>
          <a:xfrm>
            <a:off x="473826" y="2701135"/>
            <a:ext cx="6412906" cy="2048253"/>
          </a:xfrm>
          <a:prstGeom prst="rect">
            <a:avLst/>
          </a:prstGeom>
        </p:spPr>
        <p:txBody>
          <a:bodyPr wrap="square">
            <a:spAutoFit/>
          </a:bodyPr>
          <a:lstStyle/>
          <a:p>
            <a:pPr>
              <a:lnSpc>
                <a:spcPct val="70000"/>
              </a:lnSpc>
              <a:spcAft>
                <a:spcPts val="1200"/>
              </a:spcAft>
            </a:pPr>
            <a:r>
              <a:rPr lang="en-US" sz="4800" b="1" dirty="0">
                <a:ln w="38100" cmpd="sng">
                  <a:solidFill>
                    <a:schemeClr val="accent4"/>
                  </a:solidFill>
                  <a:prstDash val="solid"/>
                  <a:miter lim="800000"/>
                </a:ln>
                <a:noFill/>
                <a:latin typeface="OCR F-Bold OSF"/>
                <a:cs typeface="OCR F-Bold OSF"/>
              </a:rPr>
              <a:t>PLACE DES ANGES:</a:t>
            </a:r>
          </a:p>
          <a:p>
            <a:pPr>
              <a:lnSpc>
                <a:spcPct val="70000"/>
              </a:lnSpc>
              <a:spcAft>
                <a:spcPts val="1200"/>
              </a:spcAft>
            </a:pPr>
            <a:r>
              <a:rPr lang="en-US" sz="3800" b="1" dirty="0">
                <a:ln w="38100" cmpd="sng">
                  <a:noFill/>
                  <a:prstDash val="solid"/>
                  <a:miter lim="800000"/>
                </a:ln>
                <a:solidFill>
                  <a:schemeClr val="accent4"/>
                </a:solidFill>
                <a:latin typeface="OCR F-Bold OSF"/>
                <a:cs typeface="OCR F-Bold OSF"/>
              </a:rPr>
              <a:t>AUDIENCE ACCESS </a:t>
            </a:r>
            <a:r>
              <a:rPr lang="en-US" sz="3800" b="1" dirty="0" smtClean="0">
                <a:ln w="38100" cmpd="sng">
                  <a:noFill/>
                  <a:prstDash val="solid"/>
                  <a:miter lim="800000"/>
                </a:ln>
                <a:solidFill>
                  <a:schemeClr val="accent4"/>
                </a:solidFill>
                <a:latin typeface="OCR F-Bold OSF"/>
                <a:cs typeface="OCR F-Bold OSF"/>
              </a:rPr>
              <a:t>EVALUATION</a:t>
            </a:r>
            <a:endParaRPr lang="en-US" sz="3800" b="1" dirty="0">
              <a:ln w="38100" cmpd="sng">
                <a:noFill/>
                <a:prstDash val="solid"/>
                <a:miter lim="800000"/>
              </a:ln>
              <a:solidFill>
                <a:schemeClr val="accent4"/>
              </a:solidFill>
              <a:latin typeface="OCR F-Bold OSF"/>
              <a:cs typeface="OCR F-Bold OSF"/>
            </a:endParaRPr>
          </a:p>
          <a:p>
            <a:pPr>
              <a:lnSpc>
                <a:spcPct val="70000"/>
              </a:lnSpc>
              <a:spcAft>
                <a:spcPts val="1200"/>
              </a:spcAft>
            </a:pPr>
            <a:r>
              <a:rPr lang="en-US" sz="2500" b="1" dirty="0">
                <a:ln w="38100" cmpd="sng">
                  <a:noFill/>
                  <a:prstDash val="solid"/>
                  <a:miter lim="800000"/>
                </a:ln>
                <a:solidFill>
                  <a:schemeClr val="accent4"/>
                </a:solidFill>
                <a:latin typeface="OCR F-Bold OSF"/>
              </a:rPr>
              <a:t>October 2016</a:t>
            </a:r>
            <a:endParaRPr lang="en-US" sz="2500" b="1" dirty="0">
              <a:ln w="38100" cmpd="sng">
                <a:noFill/>
                <a:prstDash val="solid"/>
                <a:miter lim="800000"/>
              </a:ln>
              <a:solidFill>
                <a:schemeClr val="accent4"/>
              </a:solidFill>
            </a:endParaRPr>
          </a:p>
        </p:txBody>
      </p:sp>
    </p:spTree>
    <p:extLst>
      <p:ext uri="{BB962C8B-B14F-4D97-AF65-F5344CB8AC3E}">
        <p14:creationId xmlns:p14="http://schemas.microsoft.com/office/powerpoint/2010/main" val="26210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8" name="Rectangle 7"/>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3"/>
                  </a:solidFill>
                  <a:prstDash val="solid"/>
                  <a:miter lim="800000"/>
                </a:ln>
                <a:noFill/>
                <a:latin typeface="OCR F-Bold OSF"/>
              </a:rPr>
              <a:t>ACCESS PROVISIONS</a:t>
            </a:r>
            <a:endParaRPr lang="en-US" sz="4000" b="1" dirty="0">
              <a:ln w="38100" cmpd="sng">
                <a:solidFill>
                  <a:schemeClr val="accent3"/>
                </a:solidFill>
                <a:prstDash val="solid"/>
                <a:miter lim="800000"/>
              </a:ln>
              <a:solidFill>
                <a:schemeClr val="accent4"/>
              </a:solidFill>
            </a:endParaRPr>
          </a:p>
        </p:txBody>
      </p:sp>
      <p:sp>
        <p:nvSpPr>
          <p:cNvPr id="13" name="TextBox 12"/>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32</a:t>
            </a:r>
          </a:p>
        </p:txBody>
      </p:sp>
      <p:graphicFrame>
        <p:nvGraphicFramePr>
          <p:cNvPr id="7" name="Chart 6"/>
          <p:cNvGraphicFramePr>
            <a:graphicFrameLocks/>
          </p:cNvGraphicFramePr>
          <p:nvPr>
            <p:extLst>
              <p:ext uri="{D42A27DB-BD31-4B8C-83A1-F6EECF244321}">
                <p14:modId xmlns:p14="http://schemas.microsoft.com/office/powerpoint/2010/main" val="2776135387"/>
              </p:ext>
            </p:extLst>
          </p:nvPr>
        </p:nvGraphicFramePr>
        <p:xfrm>
          <a:off x="1777115" y="573092"/>
          <a:ext cx="6205994" cy="34265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98180924"/>
              </p:ext>
            </p:extLst>
          </p:nvPr>
        </p:nvGraphicFramePr>
        <p:xfrm>
          <a:off x="7863839" y="771270"/>
          <a:ext cx="609600" cy="261598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xmlns="" val="704103738"/>
                    </a:ext>
                  </a:extLst>
                </a:gridCol>
              </a:tblGrid>
              <a:tr h="435998">
                <a:tc>
                  <a:txBody>
                    <a:bodyPr/>
                    <a:lstStyle/>
                    <a:p>
                      <a:pPr algn="l" fontAlgn="b"/>
                      <a:r>
                        <a:rPr lang="en-GB" sz="1200" b="1" u="none" strike="noStrike" dirty="0">
                          <a:solidFill>
                            <a:schemeClr val="bg1"/>
                          </a:solidFill>
                          <a:effectLst/>
                        </a:rPr>
                        <a:t>Average</a:t>
                      </a:r>
                      <a:endParaRPr lang="en-GB" sz="1200" b="1"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61315047"/>
                  </a:ext>
                </a:extLst>
              </a:tr>
              <a:tr h="435998">
                <a:tc>
                  <a:txBody>
                    <a:bodyPr/>
                    <a:lstStyle/>
                    <a:p>
                      <a:pPr algn="l" fontAlgn="ctr"/>
                      <a:r>
                        <a:rPr lang="en-GB" sz="1200" b="1" u="none" strike="noStrike">
                          <a:solidFill>
                            <a:schemeClr val="bg1"/>
                          </a:solidFill>
                          <a:effectLst/>
                        </a:rPr>
                        <a:t>9.50</a:t>
                      </a:r>
                      <a:endParaRPr lang="en-GB" sz="1200" b="1" i="0" u="none" strike="noStrike">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70273237"/>
                  </a:ext>
                </a:extLst>
              </a:tr>
              <a:tr h="435998">
                <a:tc>
                  <a:txBody>
                    <a:bodyPr/>
                    <a:lstStyle/>
                    <a:p>
                      <a:pPr algn="l" fontAlgn="ctr"/>
                      <a:r>
                        <a:rPr lang="en-GB" sz="1200" b="1" u="none" strike="noStrike">
                          <a:solidFill>
                            <a:schemeClr val="bg1"/>
                          </a:solidFill>
                          <a:effectLst/>
                        </a:rPr>
                        <a:t>9.10</a:t>
                      </a:r>
                      <a:endParaRPr lang="en-GB" sz="1200" b="1" i="0" u="none" strike="noStrike">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46291787"/>
                  </a:ext>
                </a:extLst>
              </a:tr>
              <a:tr h="435998">
                <a:tc>
                  <a:txBody>
                    <a:bodyPr/>
                    <a:lstStyle/>
                    <a:p>
                      <a:pPr algn="l" fontAlgn="ctr"/>
                      <a:r>
                        <a:rPr lang="en-GB" sz="1200" b="1" u="none" strike="noStrike">
                          <a:solidFill>
                            <a:schemeClr val="bg1"/>
                          </a:solidFill>
                          <a:effectLst/>
                        </a:rPr>
                        <a:t>9.00</a:t>
                      </a:r>
                      <a:endParaRPr lang="en-GB" sz="1200" b="1" i="0" u="none" strike="noStrike">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63263337"/>
                  </a:ext>
                </a:extLst>
              </a:tr>
              <a:tr h="435998">
                <a:tc>
                  <a:txBody>
                    <a:bodyPr/>
                    <a:lstStyle/>
                    <a:p>
                      <a:pPr algn="l" fontAlgn="ctr"/>
                      <a:r>
                        <a:rPr lang="en-GB" sz="1200" b="1" u="none" strike="noStrike">
                          <a:solidFill>
                            <a:schemeClr val="bg1"/>
                          </a:solidFill>
                          <a:effectLst/>
                        </a:rPr>
                        <a:t>8.83</a:t>
                      </a:r>
                      <a:endParaRPr lang="en-GB" sz="1200" b="1" i="0" u="none" strike="noStrike">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38753592"/>
                  </a:ext>
                </a:extLst>
              </a:tr>
              <a:tr h="435998">
                <a:tc>
                  <a:txBody>
                    <a:bodyPr/>
                    <a:lstStyle/>
                    <a:p>
                      <a:pPr algn="l" fontAlgn="ctr"/>
                      <a:r>
                        <a:rPr lang="en-GB" sz="1200" b="1" u="none" strike="noStrike" dirty="0">
                          <a:solidFill>
                            <a:schemeClr val="bg1"/>
                          </a:solidFill>
                          <a:effectLst/>
                        </a:rPr>
                        <a:t>7.82</a:t>
                      </a:r>
                      <a:endParaRPr lang="en-GB" sz="1200" b="1"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87782596"/>
                  </a:ext>
                </a:extLst>
              </a:tr>
            </a:tbl>
          </a:graphicData>
        </a:graphic>
      </p:graphicFrame>
    </p:spTree>
    <p:extLst>
      <p:ext uri="{BB962C8B-B14F-4D97-AF65-F5344CB8AC3E}">
        <p14:creationId xmlns:p14="http://schemas.microsoft.com/office/powerpoint/2010/main" val="94224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8" name="Rectangle 7"/>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3"/>
                  </a:solidFill>
                  <a:prstDash val="solid"/>
                  <a:miter lim="800000"/>
                </a:ln>
                <a:noFill/>
                <a:latin typeface="OCR F-Bold OSF"/>
              </a:rPr>
              <a:t>ACCESS PROVISIONS</a:t>
            </a:r>
            <a:endParaRPr lang="en-US" sz="4000" b="1" dirty="0">
              <a:ln w="38100" cmpd="sng">
                <a:solidFill>
                  <a:schemeClr val="accent3"/>
                </a:solidFill>
                <a:prstDash val="solid"/>
                <a:miter lim="800000"/>
              </a:ln>
              <a:solidFill>
                <a:schemeClr val="accent4"/>
              </a:solidFill>
            </a:endParaRPr>
          </a:p>
        </p:txBody>
      </p:sp>
      <p:sp>
        <p:nvSpPr>
          <p:cNvPr id="13" name="TextBox 12"/>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29</a:t>
            </a:r>
          </a:p>
        </p:txBody>
      </p:sp>
      <p:sp>
        <p:nvSpPr>
          <p:cNvPr id="4" name="TextBox 3"/>
          <p:cNvSpPr txBox="1"/>
          <p:nvPr/>
        </p:nvSpPr>
        <p:spPr>
          <a:xfrm>
            <a:off x="2417196" y="1010253"/>
            <a:ext cx="3093058" cy="2862322"/>
          </a:xfrm>
          <a:prstGeom prst="rect">
            <a:avLst/>
          </a:prstGeom>
          <a:noFill/>
        </p:spPr>
        <p:txBody>
          <a:bodyPr wrap="square" rtlCol="0">
            <a:spAutoFit/>
          </a:bodyPr>
          <a:lstStyle/>
          <a:p>
            <a:r>
              <a:rPr lang="en-GB" sz="1200" dirty="0">
                <a:solidFill>
                  <a:schemeClr val="bg1"/>
                </a:solidFill>
              </a:rPr>
              <a:t>Everyone (n=29) said they would use the access provisions provided by Hull 2017 again.</a:t>
            </a:r>
          </a:p>
          <a:p>
            <a:endParaRPr lang="en-GB" sz="1200" dirty="0">
              <a:solidFill>
                <a:schemeClr val="bg1"/>
              </a:solidFill>
            </a:endParaRPr>
          </a:p>
          <a:p>
            <a:r>
              <a:rPr lang="en-GB" sz="1200" dirty="0">
                <a:solidFill>
                  <a:schemeClr val="bg1"/>
                </a:solidFill>
              </a:rPr>
              <a:t>When asked about improvements to the access requirements, 3 people (10%) suggested there should be more seating areas or chairs. A further 3 people felt the disabled area should have been in a different location.</a:t>
            </a:r>
          </a:p>
          <a:p>
            <a:endParaRPr lang="en-GB" sz="1200" dirty="0">
              <a:solidFill>
                <a:schemeClr val="bg1"/>
              </a:solidFill>
            </a:endParaRPr>
          </a:p>
          <a:p>
            <a:r>
              <a:rPr lang="en-GB" sz="1200" dirty="0">
                <a:solidFill>
                  <a:schemeClr val="bg1"/>
                </a:solidFill>
              </a:rPr>
              <a:t>2 people (7%) said there should have been more signage for disabled access and 2 said there had been problems accessing and exiting the car park.</a:t>
            </a:r>
          </a:p>
        </p:txBody>
      </p:sp>
      <p:sp>
        <p:nvSpPr>
          <p:cNvPr id="9" name="TextBox 8"/>
          <p:cNvSpPr txBox="1"/>
          <p:nvPr/>
        </p:nvSpPr>
        <p:spPr>
          <a:xfrm>
            <a:off x="5877338" y="1322315"/>
            <a:ext cx="2590800" cy="1200329"/>
          </a:xfrm>
          <a:prstGeom prst="rect">
            <a:avLst/>
          </a:prstGeom>
          <a:noFill/>
        </p:spPr>
        <p:txBody>
          <a:bodyPr wrap="square" rtlCol="0">
            <a:spAutoFit/>
          </a:bodyPr>
          <a:lstStyle/>
          <a:p>
            <a:r>
              <a:rPr lang="en-GB" sz="1200" i="1" dirty="0">
                <a:solidFill>
                  <a:schemeClr val="bg1"/>
                </a:solidFill>
              </a:rPr>
              <a:t>“The only improvement for our group would possibly have been to have had some chairs available if possible in the areas where the audio description was being presented.”</a:t>
            </a:r>
            <a:r>
              <a:rPr lang="en-GB" sz="1200" dirty="0">
                <a:solidFill>
                  <a:schemeClr val="bg1"/>
                </a:solidFill>
              </a:rPr>
              <a:t> </a:t>
            </a:r>
          </a:p>
        </p:txBody>
      </p:sp>
      <p:sp>
        <p:nvSpPr>
          <p:cNvPr id="5" name="Rectangle 4"/>
          <p:cNvSpPr/>
          <p:nvPr/>
        </p:nvSpPr>
        <p:spPr>
          <a:xfrm>
            <a:off x="5877337" y="2687914"/>
            <a:ext cx="2733925" cy="830997"/>
          </a:xfrm>
          <a:prstGeom prst="rect">
            <a:avLst/>
          </a:prstGeom>
        </p:spPr>
        <p:txBody>
          <a:bodyPr wrap="square">
            <a:spAutoFit/>
          </a:bodyPr>
          <a:lstStyle/>
          <a:p>
            <a:r>
              <a:rPr lang="en-GB" sz="1200" i="1" dirty="0">
                <a:solidFill>
                  <a:schemeClr val="bg1"/>
                </a:solidFill>
              </a:rPr>
              <a:t>“Exit from car park after the event was the only downside - 20 minutes held in the car before we were allowed to leave.”</a:t>
            </a:r>
          </a:p>
        </p:txBody>
      </p:sp>
    </p:spTree>
    <p:extLst>
      <p:ext uri="{BB962C8B-B14F-4D97-AF65-F5344CB8AC3E}">
        <p14:creationId xmlns:p14="http://schemas.microsoft.com/office/powerpoint/2010/main" val="348116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048" y="0"/>
            <a:ext cx="4139952" cy="5178311"/>
          </a:xfrm>
          <a:prstGeom prst="rect">
            <a:avLst/>
          </a:prstGeom>
        </p:spPr>
      </p:pic>
      <p:sp>
        <p:nvSpPr>
          <p:cNvPr id="3" name="Rectangle 2"/>
          <p:cNvSpPr/>
          <p:nvPr/>
        </p:nvSpPr>
        <p:spPr>
          <a:xfrm>
            <a:off x="239934" y="392893"/>
            <a:ext cx="5607893" cy="546945"/>
          </a:xfrm>
          <a:prstGeom prst="rect">
            <a:avLst/>
          </a:prstGeom>
          <a:noFill/>
          <a:ln>
            <a:noFill/>
          </a:ln>
        </p:spPr>
        <p:txBody>
          <a:bodyPr wrap="square">
            <a:spAutoFit/>
          </a:bodyPr>
          <a:lstStyle/>
          <a:p>
            <a:pPr>
              <a:lnSpc>
                <a:spcPct val="70000"/>
              </a:lnSpc>
            </a:pPr>
            <a:r>
              <a:rPr lang="en-US" sz="4000" b="1" dirty="0">
                <a:ln w="38100" cmpd="sng">
                  <a:solidFill>
                    <a:schemeClr val="accent6"/>
                  </a:solidFill>
                  <a:prstDash val="solid"/>
                  <a:miter lim="800000"/>
                </a:ln>
                <a:noFill/>
                <a:latin typeface="OCR F-Bold OSF"/>
                <a:cs typeface="OCR F-Bold OSF"/>
              </a:rPr>
              <a:t>ACCESS PROVISION</a:t>
            </a:r>
            <a:endParaRPr lang="en-US" sz="4000" b="1" dirty="0">
              <a:ln w="38100" cmpd="sng">
                <a:solidFill>
                  <a:schemeClr val="accent6"/>
                </a:solidFill>
                <a:prstDash val="solid"/>
                <a:miter lim="800000"/>
              </a:ln>
              <a:noFill/>
            </a:endParaRPr>
          </a:p>
        </p:txBody>
      </p:sp>
      <p:sp>
        <p:nvSpPr>
          <p:cNvPr id="4" name="TextBox 3"/>
          <p:cNvSpPr txBox="1"/>
          <p:nvPr/>
        </p:nvSpPr>
        <p:spPr>
          <a:xfrm>
            <a:off x="297713" y="1218812"/>
            <a:ext cx="6421139" cy="35548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Over two-thirds of respondents said they’d booked blue badge parking and half said they’d booked a chair in the seated area. The booking process was generally seen as straightforward for both, however a couple of people said they had found it difficult to book a chair in the seated area.</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The seated area had the lowest rating out of all the access provision with 7.8 out of 10 on average. The comments suggest that this was due to the location of the seated area, or the availability of chairs. All other access provisions were rated 8.8 out of 10 or higher on average.</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One of the main comments was to make tickets and information available earlier to give people more planning time. Some also felt that tickets should be available offline.</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Accessible entry and exit, blue badge parking and seated areas appear to be the most critical access provisions in terms of encouraging people to attend events.</a:t>
            </a:r>
          </a:p>
        </p:txBody>
      </p:sp>
    </p:spTree>
    <p:extLst>
      <p:ext uri="{BB962C8B-B14F-4D97-AF65-F5344CB8AC3E}">
        <p14:creationId xmlns:p14="http://schemas.microsoft.com/office/powerpoint/2010/main" val="383667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6" name="Rectangle 5"/>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6"/>
                  </a:solidFill>
                  <a:prstDash val="solid"/>
                  <a:miter lim="800000"/>
                </a:ln>
                <a:noFill/>
                <a:latin typeface="OCR F-Bold OSF"/>
              </a:rPr>
              <a:t>RATING THE EVENT</a:t>
            </a:r>
            <a:endParaRPr lang="en-US" sz="4000" b="1" dirty="0">
              <a:ln w="38100" cmpd="sng">
                <a:solidFill>
                  <a:schemeClr val="accent3"/>
                </a:solidFill>
                <a:prstDash val="solid"/>
                <a:miter lim="800000"/>
              </a:ln>
              <a:solidFill>
                <a:schemeClr val="accent4"/>
              </a:solidFill>
            </a:endParaRPr>
          </a:p>
        </p:txBody>
      </p:sp>
      <p:graphicFrame>
        <p:nvGraphicFramePr>
          <p:cNvPr id="7" name="Chart 6"/>
          <p:cNvGraphicFramePr>
            <a:graphicFrameLocks/>
          </p:cNvGraphicFramePr>
          <p:nvPr>
            <p:extLst>
              <p:ext uri="{D42A27DB-BD31-4B8C-83A1-F6EECF244321}">
                <p14:modId xmlns:p14="http://schemas.microsoft.com/office/powerpoint/2010/main" val="1900322082"/>
              </p:ext>
            </p:extLst>
          </p:nvPr>
        </p:nvGraphicFramePr>
        <p:xfrm>
          <a:off x="1532057" y="254938"/>
          <a:ext cx="6822219" cy="3617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44896001"/>
              </p:ext>
            </p:extLst>
          </p:nvPr>
        </p:nvGraphicFramePr>
        <p:xfrm>
          <a:off x="8274763" y="551685"/>
          <a:ext cx="657960" cy="2875328"/>
        </p:xfrm>
        <a:graphic>
          <a:graphicData uri="http://schemas.openxmlformats.org/drawingml/2006/table">
            <a:tbl>
              <a:tblPr>
                <a:tableStyleId>{5C22544A-7EE6-4342-B048-85BDC9FD1C3A}</a:tableStyleId>
              </a:tblPr>
              <a:tblGrid>
                <a:gridCol w="657960">
                  <a:extLst>
                    <a:ext uri="{9D8B030D-6E8A-4147-A177-3AD203B41FA5}">
                      <a16:colId xmlns:a16="http://schemas.microsoft.com/office/drawing/2014/main" xmlns="" val="3015935339"/>
                    </a:ext>
                  </a:extLst>
                </a:gridCol>
              </a:tblGrid>
              <a:tr h="359416">
                <a:tc>
                  <a:txBody>
                    <a:bodyPr/>
                    <a:lstStyle/>
                    <a:p>
                      <a:pPr algn="l" fontAlgn="b"/>
                      <a:r>
                        <a:rPr lang="en-GB" sz="1100" b="1" i="0" u="none" strike="noStrike" dirty="0">
                          <a:solidFill>
                            <a:schemeClr val="bg1"/>
                          </a:solidFill>
                          <a:effectLst/>
                          <a:latin typeface="+mn-lt"/>
                        </a:rPr>
                        <a:t>Average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36988585"/>
                  </a:ext>
                </a:extLst>
              </a:tr>
              <a:tr h="359416">
                <a:tc>
                  <a:txBody>
                    <a:bodyPr/>
                    <a:lstStyle/>
                    <a:p>
                      <a:pPr algn="l" fontAlgn="b"/>
                      <a:r>
                        <a:rPr lang="en-GB" sz="1100" b="1" u="none" strike="noStrike" dirty="0">
                          <a:solidFill>
                            <a:schemeClr val="bg1"/>
                          </a:solidFill>
                          <a:effectLst/>
                          <a:latin typeface="+mn-lt"/>
                        </a:rPr>
                        <a:t>9.83</a:t>
                      </a:r>
                      <a:endParaRPr lang="en-GB" sz="1100" b="1" i="0" u="none" strike="noStrike" dirty="0">
                        <a:solidFill>
                          <a:schemeClr val="bg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26666744"/>
                  </a:ext>
                </a:extLst>
              </a:tr>
              <a:tr h="359416">
                <a:tc>
                  <a:txBody>
                    <a:bodyPr/>
                    <a:lstStyle/>
                    <a:p>
                      <a:pPr algn="l" fontAlgn="b"/>
                      <a:r>
                        <a:rPr lang="en-GB" sz="1100" b="1" u="none" strike="noStrike" dirty="0">
                          <a:solidFill>
                            <a:schemeClr val="bg1"/>
                          </a:solidFill>
                          <a:effectLst/>
                          <a:latin typeface="+mn-lt"/>
                        </a:rPr>
                        <a:t>9.83</a:t>
                      </a:r>
                      <a:endParaRPr lang="en-GB" sz="1100" b="1" i="0" u="none" strike="noStrike" dirty="0">
                        <a:solidFill>
                          <a:schemeClr val="bg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51199934"/>
                  </a:ext>
                </a:extLst>
              </a:tr>
              <a:tr h="359416">
                <a:tc>
                  <a:txBody>
                    <a:bodyPr/>
                    <a:lstStyle/>
                    <a:p>
                      <a:pPr algn="l" fontAlgn="b"/>
                      <a:r>
                        <a:rPr lang="en-GB" sz="1100" b="1" i="0" u="none" strike="noStrike" dirty="0">
                          <a:solidFill>
                            <a:schemeClr val="bg1"/>
                          </a:solidFill>
                          <a:effectLst/>
                          <a:latin typeface="+mn-lt"/>
                        </a:rPr>
                        <a:t>9.69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552004601"/>
                  </a:ext>
                </a:extLst>
              </a:tr>
              <a:tr h="359416">
                <a:tc>
                  <a:txBody>
                    <a:bodyPr/>
                    <a:lstStyle/>
                    <a:p>
                      <a:pPr algn="l" fontAlgn="b"/>
                      <a:r>
                        <a:rPr lang="en-GB" sz="1100" b="1" u="none" strike="noStrike" dirty="0">
                          <a:solidFill>
                            <a:schemeClr val="bg1"/>
                          </a:solidFill>
                          <a:effectLst/>
                          <a:latin typeface="+mn-lt"/>
                        </a:rPr>
                        <a:t>9.62</a:t>
                      </a:r>
                      <a:endParaRPr lang="en-GB" sz="1100" b="1" i="0" u="none" strike="noStrike" dirty="0">
                        <a:solidFill>
                          <a:schemeClr val="bg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13957598"/>
                  </a:ext>
                </a:extLst>
              </a:tr>
              <a:tr h="359416">
                <a:tc>
                  <a:txBody>
                    <a:bodyPr/>
                    <a:lstStyle/>
                    <a:p>
                      <a:pPr algn="l" fontAlgn="b"/>
                      <a:r>
                        <a:rPr lang="en-GB" sz="1100" b="1" u="none" strike="noStrike" dirty="0">
                          <a:solidFill>
                            <a:schemeClr val="bg1"/>
                          </a:solidFill>
                          <a:effectLst/>
                          <a:latin typeface="+mn-lt"/>
                        </a:rPr>
                        <a:t>9.62</a:t>
                      </a:r>
                      <a:endParaRPr lang="en-GB" sz="1100" b="1" i="0" u="none" strike="noStrike" dirty="0">
                        <a:solidFill>
                          <a:schemeClr val="bg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45330970"/>
                  </a:ext>
                </a:extLst>
              </a:tr>
              <a:tr h="359416">
                <a:tc>
                  <a:txBody>
                    <a:bodyPr/>
                    <a:lstStyle/>
                    <a:p>
                      <a:pPr algn="l" fontAlgn="b"/>
                      <a:r>
                        <a:rPr lang="en-GB" sz="1100" b="1" u="none" strike="noStrike" dirty="0">
                          <a:solidFill>
                            <a:schemeClr val="bg1"/>
                          </a:solidFill>
                          <a:effectLst/>
                          <a:latin typeface="+mn-lt"/>
                        </a:rPr>
                        <a:t>9.48</a:t>
                      </a:r>
                      <a:endParaRPr lang="en-GB" sz="1100" b="1" i="0" u="none" strike="noStrike" dirty="0">
                        <a:solidFill>
                          <a:schemeClr val="bg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80019868"/>
                  </a:ext>
                </a:extLst>
              </a:tr>
              <a:tr h="359416">
                <a:tc>
                  <a:txBody>
                    <a:bodyPr/>
                    <a:lstStyle/>
                    <a:p>
                      <a:pPr algn="l" fontAlgn="b"/>
                      <a:r>
                        <a:rPr lang="en-GB" sz="1100" b="1" u="none" strike="noStrike" dirty="0">
                          <a:solidFill>
                            <a:schemeClr val="bg1"/>
                          </a:solidFill>
                          <a:effectLst/>
                          <a:latin typeface="+mn-lt"/>
                        </a:rPr>
                        <a:t>6.83</a:t>
                      </a:r>
                      <a:endParaRPr lang="en-GB" sz="1100" b="1" i="0" u="none" strike="noStrike" dirty="0">
                        <a:solidFill>
                          <a:schemeClr val="bg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83749084"/>
                  </a:ext>
                </a:extLst>
              </a:tr>
            </a:tbl>
          </a:graphicData>
        </a:graphic>
      </p:graphicFrame>
      <p:sp>
        <p:nvSpPr>
          <p:cNvPr id="3" name="TextBox 2"/>
          <p:cNvSpPr txBox="1"/>
          <p:nvPr/>
        </p:nvSpPr>
        <p:spPr>
          <a:xfrm>
            <a:off x="5307359" y="3940164"/>
            <a:ext cx="3458387" cy="646331"/>
          </a:xfrm>
          <a:prstGeom prst="rect">
            <a:avLst/>
          </a:prstGeom>
          <a:noFill/>
        </p:spPr>
        <p:txBody>
          <a:bodyPr wrap="square" rtlCol="0">
            <a:spAutoFit/>
          </a:bodyPr>
          <a:lstStyle/>
          <a:p>
            <a:r>
              <a:rPr lang="en-GB" sz="1200" dirty="0">
                <a:solidFill>
                  <a:schemeClr val="bg1"/>
                </a:solidFill>
              </a:rPr>
              <a:t>97% said they would be very or extremely likely (9 or 10 out of 10) to recommend this type of event in Hull to friends or family.</a:t>
            </a:r>
          </a:p>
        </p:txBody>
      </p:sp>
      <p:sp>
        <p:nvSpPr>
          <p:cNvPr id="8" name="TextBox 7"/>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29</a:t>
            </a:r>
          </a:p>
        </p:txBody>
      </p:sp>
    </p:spTree>
    <p:extLst>
      <p:ext uri="{BB962C8B-B14F-4D97-AF65-F5344CB8AC3E}">
        <p14:creationId xmlns:p14="http://schemas.microsoft.com/office/powerpoint/2010/main" val="298314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6" name="Rectangle 5"/>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6"/>
                  </a:solidFill>
                  <a:prstDash val="solid"/>
                  <a:miter lim="800000"/>
                </a:ln>
                <a:noFill/>
                <a:latin typeface="OCR F-Bold OSF"/>
              </a:rPr>
              <a:t>RATING THE EVENT</a:t>
            </a:r>
            <a:endParaRPr lang="en-US" sz="4000" b="1" dirty="0">
              <a:ln w="38100" cmpd="sng">
                <a:solidFill>
                  <a:schemeClr val="accent3"/>
                </a:solidFill>
                <a:prstDash val="solid"/>
                <a:miter lim="800000"/>
              </a:ln>
              <a:solidFill>
                <a:schemeClr val="accent4"/>
              </a:solidFill>
            </a:endParaRPr>
          </a:p>
        </p:txBody>
      </p:sp>
      <p:sp>
        <p:nvSpPr>
          <p:cNvPr id="8" name="TextBox 7"/>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29</a:t>
            </a:r>
          </a:p>
        </p:txBody>
      </p:sp>
      <p:graphicFrame>
        <p:nvGraphicFramePr>
          <p:cNvPr id="9" name="Chart 8"/>
          <p:cNvGraphicFramePr>
            <a:graphicFrameLocks/>
          </p:cNvGraphicFramePr>
          <p:nvPr>
            <p:extLst>
              <p:ext uri="{D42A27DB-BD31-4B8C-83A1-F6EECF244321}">
                <p14:modId xmlns:p14="http://schemas.microsoft.com/office/powerpoint/2010/main" val="2345025078"/>
              </p:ext>
            </p:extLst>
          </p:nvPr>
        </p:nvGraphicFramePr>
        <p:xfrm>
          <a:off x="1654233" y="307451"/>
          <a:ext cx="6853663" cy="3922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69793573"/>
              </p:ext>
            </p:extLst>
          </p:nvPr>
        </p:nvGraphicFramePr>
        <p:xfrm>
          <a:off x="8468138" y="382382"/>
          <a:ext cx="675862" cy="3374974"/>
        </p:xfrm>
        <a:graphic>
          <a:graphicData uri="http://schemas.openxmlformats.org/drawingml/2006/table">
            <a:tbl>
              <a:tblPr>
                <a:tableStyleId>{5C22544A-7EE6-4342-B048-85BDC9FD1C3A}</a:tableStyleId>
              </a:tblPr>
              <a:tblGrid>
                <a:gridCol w="675862">
                  <a:extLst>
                    <a:ext uri="{9D8B030D-6E8A-4147-A177-3AD203B41FA5}">
                      <a16:colId xmlns:a16="http://schemas.microsoft.com/office/drawing/2014/main" xmlns="" val="738001801"/>
                    </a:ext>
                  </a:extLst>
                </a:gridCol>
              </a:tblGrid>
              <a:tr h="387110">
                <a:tc>
                  <a:txBody>
                    <a:bodyPr/>
                    <a:lstStyle/>
                    <a:p>
                      <a:pPr algn="l" fontAlgn="b"/>
                      <a:r>
                        <a:rPr lang="en-GB" sz="1100" b="1" u="none" strike="noStrike" dirty="0">
                          <a:solidFill>
                            <a:schemeClr val="bg1"/>
                          </a:solidFill>
                          <a:effectLst/>
                        </a:rPr>
                        <a:t>Average</a:t>
                      </a:r>
                      <a:endParaRPr lang="en-GB" sz="1100" b="1"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06961963"/>
                  </a:ext>
                </a:extLst>
              </a:tr>
              <a:tr h="373483">
                <a:tc>
                  <a:txBody>
                    <a:bodyPr/>
                    <a:lstStyle/>
                    <a:p>
                      <a:pPr algn="l" fontAlgn="b"/>
                      <a:r>
                        <a:rPr lang="en-GB" sz="1000" b="1" i="0" u="none" strike="noStrike">
                          <a:solidFill>
                            <a:schemeClr val="bg1"/>
                          </a:solidFill>
                          <a:effectLst/>
                          <a:latin typeface="+mn-lt"/>
                        </a:rPr>
                        <a:t>3.93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34845219"/>
                  </a:ext>
                </a:extLst>
              </a:tr>
              <a:tr h="373483">
                <a:tc>
                  <a:txBody>
                    <a:bodyPr/>
                    <a:lstStyle/>
                    <a:p>
                      <a:pPr algn="l" fontAlgn="b"/>
                      <a:r>
                        <a:rPr lang="en-GB" sz="1000" b="1" i="0" u="none" strike="noStrike">
                          <a:solidFill>
                            <a:schemeClr val="bg1"/>
                          </a:solidFill>
                          <a:effectLst/>
                          <a:latin typeface="+mn-lt"/>
                        </a:rPr>
                        <a:t>3.76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82471442"/>
                  </a:ext>
                </a:extLst>
              </a:tr>
              <a:tr h="373483">
                <a:tc>
                  <a:txBody>
                    <a:bodyPr/>
                    <a:lstStyle/>
                    <a:p>
                      <a:pPr algn="l" fontAlgn="b"/>
                      <a:r>
                        <a:rPr lang="en-GB" sz="1000" b="1" i="0" u="none" strike="noStrike">
                          <a:solidFill>
                            <a:schemeClr val="bg1"/>
                          </a:solidFill>
                          <a:effectLst/>
                          <a:latin typeface="+mn-lt"/>
                        </a:rPr>
                        <a:t>3.69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37572175"/>
                  </a:ext>
                </a:extLst>
              </a:tr>
              <a:tr h="373483">
                <a:tc>
                  <a:txBody>
                    <a:bodyPr/>
                    <a:lstStyle/>
                    <a:p>
                      <a:pPr algn="l" fontAlgn="b"/>
                      <a:r>
                        <a:rPr lang="en-GB" sz="1000" b="1" i="0" u="none" strike="noStrike">
                          <a:solidFill>
                            <a:schemeClr val="bg1"/>
                          </a:solidFill>
                          <a:effectLst/>
                          <a:latin typeface="+mn-lt"/>
                        </a:rPr>
                        <a:t>3.66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9637687"/>
                  </a:ext>
                </a:extLst>
              </a:tr>
              <a:tr h="373483">
                <a:tc>
                  <a:txBody>
                    <a:bodyPr/>
                    <a:lstStyle/>
                    <a:p>
                      <a:pPr algn="l" fontAlgn="b"/>
                      <a:r>
                        <a:rPr lang="en-GB" sz="1000" b="1" i="0" u="none" strike="noStrike">
                          <a:solidFill>
                            <a:schemeClr val="bg1"/>
                          </a:solidFill>
                          <a:effectLst/>
                          <a:latin typeface="+mn-lt"/>
                        </a:rPr>
                        <a:t>3.55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3644684"/>
                  </a:ext>
                </a:extLst>
              </a:tr>
              <a:tr h="373483">
                <a:tc>
                  <a:txBody>
                    <a:bodyPr/>
                    <a:lstStyle/>
                    <a:p>
                      <a:pPr algn="l" fontAlgn="b"/>
                      <a:r>
                        <a:rPr lang="en-GB" sz="1000" b="1" i="0" u="none" strike="noStrike">
                          <a:solidFill>
                            <a:schemeClr val="bg1"/>
                          </a:solidFill>
                          <a:effectLst/>
                          <a:latin typeface="+mn-lt"/>
                        </a:rPr>
                        <a:t>3.45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96933899"/>
                  </a:ext>
                </a:extLst>
              </a:tr>
              <a:tr h="373483">
                <a:tc>
                  <a:txBody>
                    <a:bodyPr/>
                    <a:lstStyle/>
                    <a:p>
                      <a:pPr algn="l" fontAlgn="b"/>
                      <a:r>
                        <a:rPr lang="en-GB" sz="1000" b="1" i="0" u="none" strike="noStrike">
                          <a:solidFill>
                            <a:schemeClr val="bg1"/>
                          </a:solidFill>
                          <a:effectLst/>
                          <a:latin typeface="+mn-lt"/>
                        </a:rPr>
                        <a:t>3.38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32263527"/>
                  </a:ext>
                </a:extLst>
              </a:tr>
              <a:tr h="373483">
                <a:tc>
                  <a:txBody>
                    <a:bodyPr/>
                    <a:lstStyle/>
                    <a:p>
                      <a:pPr algn="l" fontAlgn="b"/>
                      <a:r>
                        <a:rPr lang="en-GB" sz="1000" b="1" i="0" u="none" strike="noStrike" dirty="0">
                          <a:solidFill>
                            <a:schemeClr val="bg1"/>
                          </a:solidFill>
                          <a:effectLst/>
                          <a:latin typeface="+mn-lt"/>
                        </a:rPr>
                        <a:t>3.10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64217991"/>
                  </a:ext>
                </a:extLst>
              </a:tr>
            </a:tbl>
          </a:graphicData>
        </a:graphic>
      </p:graphicFrame>
    </p:spTree>
    <p:extLst>
      <p:ext uri="{BB962C8B-B14F-4D97-AF65-F5344CB8AC3E}">
        <p14:creationId xmlns:p14="http://schemas.microsoft.com/office/powerpoint/2010/main" val="124678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75114" y="0"/>
            <a:ext cx="4168885" cy="5164038"/>
          </a:xfrm>
          <a:prstGeom prst="rect">
            <a:avLst/>
          </a:prstGeom>
        </p:spPr>
      </p:pic>
      <p:sp>
        <p:nvSpPr>
          <p:cNvPr id="4" name="Rectangle 3"/>
          <p:cNvSpPr/>
          <p:nvPr/>
        </p:nvSpPr>
        <p:spPr>
          <a:xfrm>
            <a:off x="239934" y="392893"/>
            <a:ext cx="5607893" cy="546945"/>
          </a:xfrm>
          <a:prstGeom prst="rect">
            <a:avLst/>
          </a:prstGeom>
        </p:spPr>
        <p:txBody>
          <a:bodyPr wrap="square">
            <a:spAutoFit/>
          </a:bodyPr>
          <a:lstStyle/>
          <a:p>
            <a:pPr>
              <a:lnSpc>
                <a:spcPct val="70000"/>
              </a:lnSpc>
            </a:pPr>
            <a:r>
              <a:rPr lang="en-US" sz="4000" b="1" dirty="0">
                <a:ln w="38100" cmpd="sng">
                  <a:solidFill>
                    <a:srgbClr val="8C01A5"/>
                  </a:solidFill>
                  <a:prstDash val="solid"/>
                  <a:miter lim="800000"/>
                </a:ln>
                <a:noFill/>
                <a:latin typeface="OCR F-Bold OSF"/>
                <a:cs typeface="OCR F-Bold OSF"/>
              </a:rPr>
              <a:t>RATING THE EVENT</a:t>
            </a:r>
            <a:endParaRPr lang="en-US" sz="4000" b="1" dirty="0">
              <a:ln w="38100" cmpd="sng">
                <a:noFill/>
                <a:prstDash val="solid"/>
                <a:miter lim="800000"/>
              </a:ln>
              <a:solidFill>
                <a:schemeClr val="accent4"/>
              </a:solidFill>
            </a:endParaRPr>
          </a:p>
        </p:txBody>
      </p:sp>
      <p:sp>
        <p:nvSpPr>
          <p:cNvPr id="2" name="TextBox 1"/>
          <p:cNvSpPr txBox="1"/>
          <p:nvPr/>
        </p:nvSpPr>
        <p:spPr>
          <a:xfrm>
            <a:off x="391009" y="1353320"/>
            <a:ext cx="6423259" cy="3000821"/>
          </a:xfrm>
          <a:prstGeom prst="rect">
            <a:avLst/>
          </a:prstGeom>
          <a:noFill/>
        </p:spPr>
        <p:txBody>
          <a:bodyPr wrap="square" rtlCol="0">
            <a:spAutoFit/>
          </a:bodyPr>
          <a:lstStyle/>
          <a:p>
            <a:pPr>
              <a:spcAft>
                <a:spcPts val="600"/>
              </a:spcAft>
            </a:pPr>
            <a:r>
              <a:rPr lang="en-GB" sz="1400" dirty="0">
                <a:solidFill>
                  <a:schemeClr val="tx1">
                    <a:lumMod val="65000"/>
                    <a:lumOff val="35000"/>
                  </a:schemeClr>
                </a:solidFill>
                <a:latin typeface="Trebuchet MS" panose="020B0603020202020204" pitchFamily="34" charset="0"/>
              </a:rPr>
              <a:t>Almost everyone said they would be very likely to recommend this type of event to friends and family and in general:</a:t>
            </a:r>
          </a:p>
          <a:p>
            <a:pPr marL="742950" lvl="1"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They would come again</a:t>
            </a:r>
          </a:p>
          <a:p>
            <a:pPr marL="742950" lvl="1"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They felt it was an important event for Hull</a:t>
            </a:r>
          </a:p>
          <a:p>
            <a:pPr marL="742950" lvl="1"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It was interesting and absorbing</a:t>
            </a:r>
          </a:p>
          <a:p>
            <a:pPr marL="742950" lvl="1"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It was well-produced</a:t>
            </a:r>
          </a:p>
          <a:p>
            <a:pPr marL="0" lvl="1">
              <a:spcAft>
                <a:spcPts val="600"/>
              </a:spcAft>
            </a:pPr>
            <a:r>
              <a:rPr lang="en-GB" sz="1400" dirty="0">
                <a:solidFill>
                  <a:schemeClr val="tx1">
                    <a:lumMod val="65000"/>
                    <a:lumOff val="35000"/>
                  </a:schemeClr>
                </a:solidFill>
                <a:latin typeface="Trebuchet MS" panose="020B0603020202020204" pitchFamily="34" charset="0"/>
              </a:rPr>
              <a:t>There was less of a feeling that the event had something to say about the world we live in.</a:t>
            </a:r>
          </a:p>
          <a:p>
            <a:pPr marL="0" lvl="1">
              <a:spcAft>
                <a:spcPts val="600"/>
              </a:spcAft>
            </a:pPr>
            <a:r>
              <a:rPr lang="en-GB" sz="1400" dirty="0">
                <a:solidFill>
                  <a:schemeClr val="tx1">
                    <a:lumMod val="65000"/>
                    <a:lumOff val="35000"/>
                  </a:schemeClr>
                </a:solidFill>
                <a:latin typeface="Trebuchet MS" panose="020B0603020202020204" pitchFamily="34" charset="0"/>
              </a:rPr>
              <a:t>Most agreed it had been an enjoyable experience, they had been welcomed by staff and it had encouraged them to attend similar events in future.</a:t>
            </a:r>
          </a:p>
          <a:p>
            <a:pPr marL="0" lvl="1">
              <a:spcAft>
                <a:spcPts val="600"/>
              </a:spcAft>
            </a:pPr>
            <a:r>
              <a:rPr lang="en-GB" sz="1400" dirty="0">
                <a:solidFill>
                  <a:schemeClr val="tx1">
                    <a:lumMod val="65000"/>
                    <a:lumOff val="35000"/>
                  </a:schemeClr>
                </a:solidFill>
                <a:latin typeface="Trebuchet MS" panose="020B0603020202020204" pitchFamily="34" charset="0"/>
              </a:rPr>
              <a:t>A third also felt that the event had made volunteering look like fun.</a:t>
            </a:r>
          </a:p>
        </p:txBody>
      </p:sp>
    </p:spTree>
    <p:extLst>
      <p:ext uri="{BB962C8B-B14F-4D97-AF65-F5344CB8AC3E}">
        <p14:creationId xmlns:p14="http://schemas.microsoft.com/office/powerpoint/2010/main" val="65778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6" name="Rectangle 5"/>
          <p:cNvSpPr/>
          <p:nvPr/>
        </p:nvSpPr>
        <p:spPr>
          <a:xfrm>
            <a:off x="113412" y="4542132"/>
            <a:ext cx="8949308" cy="524182"/>
          </a:xfrm>
          <a:prstGeom prst="rect">
            <a:avLst/>
          </a:prstGeom>
        </p:spPr>
        <p:txBody>
          <a:bodyPr wrap="square">
            <a:spAutoFit/>
          </a:bodyPr>
          <a:lstStyle/>
          <a:p>
            <a:pPr>
              <a:lnSpc>
                <a:spcPct val="70000"/>
              </a:lnSpc>
            </a:pPr>
            <a:r>
              <a:rPr lang="en-US" sz="3800" b="1" dirty="0">
                <a:ln w="38100" cmpd="sng">
                  <a:solidFill>
                    <a:schemeClr val="accent6"/>
                  </a:solidFill>
                  <a:prstDash val="solid"/>
                  <a:miter lim="800000"/>
                </a:ln>
                <a:noFill/>
                <a:latin typeface="OCR F-Bold OSF"/>
              </a:rPr>
              <a:t>AUDIENCE PROFILE</a:t>
            </a:r>
            <a:endParaRPr lang="en-US" sz="3800" b="1" dirty="0">
              <a:ln w="38100" cmpd="sng">
                <a:solidFill>
                  <a:schemeClr val="accent3"/>
                </a:solidFill>
                <a:prstDash val="solid"/>
                <a:miter lim="800000"/>
              </a:ln>
              <a:solidFill>
                <a:schemeClr val="accent4"/>
              </a:solidFill>
            </a:endParaRPr>
          </a:p>
        </p:txBody>
      </p:sp>
      <p:graphicFrame>
        <p:nvGraphicFramePr>
          <p:cNvPr id="7" name="Chart 6"/>
          <p:cNvGraphicFramePr>
            <a:graphicFrameLocks/>
          </p:cNvGraphicFramePr>
          <p:nvPr>
            <p:extLst>
              <p:ext uri="{D42A27DB-BD31-4B8C-83A1-F6EECF244321}">
                <p14:modId xmlns:p14="http://schemas.microsoft.com/office/powerpoint/2010/main" val="1039312018"/>
              </p:ext>
            </p:extLst>
          </p:nvPr>
        </p:nvGraphicFramePr>
        <p:xfrm>
          <a:off x="1347746" y="492981"/>
          <a:ext cx="4572000" cy="34503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81532" y="556171"/>
            <a:ext cx="2464904" cy="3323987"/>
          </a:xfrm>
          <a:prstGeom prst="rect">
            <a:avLst/>
          </a:prstGeom>
          <a:noFill/>
        </p:spPr>
        <p:txBody>
          <a:bodyPr wrap="square" rtlCol="0">
            <a:spAutoFit/>
          </a:bodyPr>
          <a:lstStyle/>
          <a:p>
            <a:r>
              <a:rPr lang="en-GB" sz="1400" dirty="0">
                <a:solidFill>
                  <a:schemeClr val="bg1"/>
                </a:solidFill>
              </a:rPr>
              <a:t>Everyone living outside of Hull said they had been to Hull before (n=19). 16 classed themselves as a day visitor; only one said they stayed overnight in Hull. This person said they had spent nothing on accommodation and their visit had been partly motivated by the Place des </a:t>
            </a:r>
            <a:r>
              <a:rPr lang="en-GB" sz="1400" dirty="0" err="1">
                <a:solidFill>
                  <a:schemeClr val="bg1"/>
                </a:solidFill>
              </a:rPr>
              <a:t>Anges</a:t>
            </a:r>
            <a:r>
              <a:rPr lang="en-GB" sz="1400" dirty="0">
                <a:solidFill>
                  <a:schemeClr val="bg1"/>
                </a:solidFill>
              </a:rPr>
              <a:t> event.</a:t>
            </a:r>
          </a:p>
          <a:p>
            <a:endParaRPr lang="en-GB" sz="1400" dirty="0">
              <a:solidFill>
                <a:schemeClr val="bg1"/>
              </a:solidFill>
            </a:endParaRPr>
          </a:p>
          <a:p>
            <a:r>
              <a:rPr lang="en-GB" sz="1400" dirty="0">
                <a:solidFill>
                  <a:schemeClr val="bg1"/>
                </a:solidFill>
              </a:rPr>
              <a:t>Of those from outside Hull, 9 (52%) said they were visiting to take in some arts / heritage / culture. </a:t>
            </a:r>
          </a:p>
        </p:txBody>
      </p:sp>
    </p:spTree>
    <p:extLst>
      <p:ext uri="{BB962C8B-B14F-4D97-AF65-F5344CB8AC3E}">
        <p14:creationId xmlns:p14="http://schemas.microsoft.com/office/powerpoint/2010/main" val="9554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2971800" cy="4419600"/>
          </a:xfrm>
          <a:prstGeom prst="rect">
            <a:avLst/>
          </a:prstGeom>
        </p:spPr>
      </p:pic>
      <p:sp>
        <p:nvSpPr>
          <p:cNvPr id="9" name="Rectangle 8"/>
          <p:cNvSpPr/>
          <p:nvPr/>
        </p:nvSpPr>
        <p:spPr>
          <a:xfrm>
            <a:off x="113412" y="4521812"/>
            <a:ext cx="6661099" cy="546945"/>
          </a:xfrm>
          <a:prstGeom prst="rect">
            <a:avLst/>
          </a:prstGeom>
        </p:spPr>
        <p:txBody>
          <a:bodyPr wrap="square">
            <a:spAutoFit/>
          </a:bodyPr>
          <a:lstStyle/>
          <a:p>
            <a:pPr>
              <a:lnSpc>
                <a:spcPct val="70000"/>
              </a:lnSpc>
            </a:pPr>
            <a:r>
              <a:rPr lang="en-US" sz="4000" b="1" dirty="0">
                <a:ln w="38100" cmpd="sng">
                  <a:solidFill>
                    <a:srgbClr val="8C01A5"/>
                  </a:solidFill>
                  <a:prstDash val="solid"/>
                  <a:miter lim="800000"/>
                </a:ln>
                <a:noFill/>
                <a:latin typeface="OCR F-Bold OSF"/>
              </a:rPr>
              <a:t>VISITING HULL</a:t>
            </a:r>
            <a:endParaRPr lang="en-US" sz="4000" b="1" dirty="0">
              <a:ln w="38100" cmpd="sng">
                <a:noFill/>
                <a:prstDash val="solid"/>
                <a:miter lim="800000"/>
              </a:ln>
              <a:solidFill>
                <a:schemeClr val="accent4"/>
              </a:solidFill>
            </a:endParaRPr>
          </a:p>
        </p:txBody>
      </p:sp>
      <p:sp>
        <p:nvSpPr>
          <p:cNvPr id="8" name="TextBox 7"/>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17</a:t>
            </a:r>
          </a:p>
        </p:txBody>
      </p:sp>
      <p:graphicFrame>
        <p:nvGraphicFramePr>
          <p:cNvPr id="10" name="Chart 9"/>
          <p:cNvGraphicFramePr>
            <a:graphicFrameLocks/>
          </p:cNvGraphicFramePr>
          <p:nvPr>
            <p:extLst>
              <p:ext uri="{D42A27DB-BD31-4B8C-83A1-F6EECF244321}">
                <p14:modId xmlns:p14="http://schemas.microsoft.com/office/powerpoint/2010/main" val="3500428486"/>
              </p:ext>
            </p:extLst>
          </p:nvPr>
        </p:nvGraphicFramePr>
        <p:xfrm>
          <a:off x="1800968" y="445271"/>
          <a:ext cx="6062871" cy="3713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13707378"/>
              </p:ext>
            </p:extLst>
          </p:nvPr>
        </p:nvGraphicFramePr>
        <p:xfrm>
          <a:off x="6998913" y="626268"/>
          <a:ext cx="965200" cy="2896719"/>
        </p:xfrm>
        <a:graphic>
          <a:graphicData uri="http://schemas.openxmlformats.org/drawingml/2006/table">
            <a:tbl>
              <a:tblPr>
                <a:tableStyleId>{5C22544A-7EE6-4342-B048-85BDC9FD1C3A}</a:tableStyleId>
              </a:tblPr>
              <a:tblGrid>
                <a:gridCol w="965200">
                  <a:extLst>
                    <a:ext uri="{9D8B030D-6E8A-4147-A177-3AD203B41FA5}">
                      <a16:colId xmlns:a16="http://schemas.microsoft.com/office/drawing/2014/main" xmlns="" val="3108207993"/>
                    </a:ext>
                  </a:extLst>
                </a:gridCol>
              </a:tblGrid>
              <a:tr h="413817">
                <a:tc>
                  <a:txBody>
                    <a:bodyPr/>
                    <a:lstStyle/>
                    <a:p>
                      <a:pPr algn="ctr" fontAlgn="b"/>
                      <a:r>
                        <a:rPr lang="en-GB" sz="1200" b="1" u="none" strike="noStrike" dirty="0">
                          <a:solidFill>
                            <a:schemeClr val="bg1"/>
                          </a:solidFill>
                          <a:effectLst/>
                        </a:rPr>
                        <a:t>Average</a:t>
                      </a:r>
                      <a:endParaRPr lang="en-GB" sz="1200" b="1"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03857233"/>
                  </a:ext>
                </a:extLst>
              </a:tr>
              <a:tr h="413817">
                <a:tc>
                  <a:txBody>
                    <a:bodyPr/>
                    <a:lstStyle/>
                    <a:p>
                      <a:pPr algn="ctr" fontAlgn="b"/>
                      <a:r>
                        <a:rPr lang="en-GB" sz="1200" b="1" u="none" strike="noStrike" dirty="0">
                          <a:solidFill>
                            <a:schemeClr val="bg1"/>
                          </a:solidFill>
                          <a:effectLst/>
                        </a:rPr>
                        <a:t>5.0</a:t>
                      </a:r>
                      <a:endParaRPr lang="en-GB" sz="1200" b="1"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80103286"/>
                  </a:ext>
                </a:extLst>
              </a:tr>
              <a:tr h="413817">
                <a:tc>
                  <a:txBody>
                    <a:bodyPr/>
                    <a:lstStyle/>
                    <a:p>
                      <a:pPr algn="ctr" fontAlgn="b"/>
                      <a:r>
                        <a:rPr lang="en-GB" sz="1200" b="1" u="none" strike="noStrike" dirty="0">
                          <a:solidFill>
                            <a:schemeClr val="bg1"/>
                          </a:solidFill>
                          <a:effectLst/>
                        </a:rPr>
                        <a:t>5.0</a:t>
                      </a:r>
                      <a:endParaRPr lang="en-GB" sz="1200" b="1"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09403801"/>
                  </a:ext>
                </a:extLst>
              </a:tr>
              <a:tr h="413817">
                <a:tc>
                  <a:txBody>
                    <a:bodyPr/>
                    <a:lstStyle/>
                    <a:p>
                      <a:pPr algn="ctr" fontAlgn="b"/>
                      <a:r>
                        <a:rPr lang="en-GB" sz="1200" b="1" u="none" strike="noStrike">
                          <a:solidFill>
                            <a:schemeClr val="bg1"/>
                          </a:solidFill>
                          <a:effectLst/>
                        </a:rPr>
                        <a:t>4.9</a:t>
                      </a:r>
                      <a:endParaRPr lang="en-GB" sz="1200" b="1" i="0" u="none" strike="noStrike">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54701162"/>
                  </a:ext>
                </a:extLst>
              </a:tr>
              <a:tr h="413817">
                <a:tc>
                  <a:txBody>
                    <a:bodyPr/>
                    <a:lstStyle/>
                    <a:p>
                      <a:pPr algn="ctr" fontAlgn="b"/>
                      <a:r>
                        <a:rPr lang="en-GB" sz="1200" b="1" u="none" strike="noStrike">
                          <a:solidFill>
                            <a:schemeClr val="bg1"/>
                          </a:solidFill>
                          <a:effectLst/>
                        </a:rPr>
                        <a:t>4.9</a:t>
                      </a:r>
                      <a:endParaRPr lang="en-GB" sz="1200" b="1" i="0" u="none" strike="noStrike">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55209148"/>
                  </a:ext>
                </a:extLst>
              </a:tr>
              <a:tr h="413817">
                <a:tc>
                  <a:txBody>
                    <a:bodyPr/>
                    <a:lstStyle/>
                    <a:p>
                      <a:pPr algn="ctr" fontAlgn="b"/>
                      <a:r>
                        <a:rPr lang="en-GB" sz="1200" b="1" u="none" strike="noStrike" dirty="0">
                          <a:solidFill>
                            <a:schemeClr val="bg1"/>
                          </a:solidFill>
                          <a:effectLst/>
                        </a:rPr>
                        <a:t>4.5</a:t>
                      </a:r>
                      <a:endParaRPr lang="en-GB" sz="1200" b="1"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335889206"/>
                  </a:ext>
                </a:extLst>
              </a:tr>
              <a:tr h="413817">
                <a:tc>
                  <a:txBody>
                    <a:bodyPr/>
                    <a:lstStyle/>
                    <a:p>
                      <a:pPr algn="ctr" fontAlgn="b"/>
                      <a:r>
                        <a:rPr lang="en-GB" sz="1200" b="1" u="none" strike="noStrike" dirty="0">
                          <a:solidFill>
                            <a:schemeClr val="bg1"/>
                          </a:solidFill>
                          <a:effectLst/>
                        </a:rPr>
                        <a:t>4.3</a:t>
                      </a:r>
                      <a:endParaRPr lang="en-GB" sz="1200" b="1"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14740098"/>
                  </a:ext>
                </a:extLst>
              </a:tr>
            </a:tbl>
          </a:graphicData>
        </a:graphic>
      </p:graphicFrame>
    </p:spTree>
    <p:extLst>
      <p:ext uri="{BB962C8B-B14F-4D97-AF65-F5344CB8AC3E}">
        <p14:creationId xmlns:p14="http://schemas.microsoft.com/office/powerpoint/2010/main" val="4531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6" name="Rectangle 5"/>
          <p:cNvSpPr/>
          <p:nvPr/>
        </p:nvSpPr>
        <p:spPr>
          <a:xfrm>
            <a:off x="113412" y="4542132"/>
            <a:ext cx="8949308" cy="524182"/>
          </a:xfrm>
          <a:prstGeom prst="rect">
            <a:avLst/>
          </a:prstGeom>
        </p:spPr>
        <p:txBody>
          <a:bodyPr wrap="square">
            <a:spAutoFit/>
          </a:bodyPr>
          <a:lstStyle/>
          <a:p>
            <a:pPr>
              <a:lnSpc>
                <a:spcPct val="70000"/>
              </a:lnSpc>
            </a:pPr>
            <a:r>
              <a:rPr lang="en-US" sz="3800" b="1" dirty="0">
                <a:ln w="38100" cmpd="sng">
                  <a:solidFill>
                    <a:schemeClr val="accent6"/>
                  </a:solidFill>
                  <a:prstDash val="solid"/>
                  <a:miter lim="800000"/>
                </a:ln>
                <a:noFill/>
                <a:latin typeface="OCR F-Bold OSF"/>
              </a:rPr>
              <a:t>AUDIENCE PROFILE</a:t>
            </a:r>
            <a:endParaRPr lang="en-US" sz="3800" b="1" dirty="0">
              <a:ln w="38100" cmpd="sng">
                <a:solidFill>
                  <a:schemeClr val="accent3"/>
                </a:solidFill>
                <a:prstDash val="solid"/>
                <a:miter lim="800000"/>
              </a:ln>
              <a:solidFill>
                <a:schemeClr val="accent4"/>
              </a:solidFill>
            </a:endParaRPr>
          </a:p>
        </p:txBody>
      </p:sp>
      <p:graphicFrame>
        <p:nvGraphicFramePr>
          <p:cNvPr id="8" name="Chart 7"/>
          <p:cNvGraphicFramePr>
            <a:graphicFrameLocks/>
          </p:cNvGraphicFramePr>
          <p:nvPr>
            <p:extLst>
              <p:ext uri="{D42A27DB-BD31-4B8C-83A1-F6EECF244321}">
                <p14:modId xmlns:p14="http://schemas.microsoft.com/office/powerpoint/2010/main" val="2690363129"/>
              </p:ext>
            </p:extLst>
          </p:nvPr>
        </p:nvGraphicFramePr>
        <p:xfrm>
          <a:off x="1319278" y="93784"/>
          <a:ext cx="3813377" cy="2327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187492143"/>
              </p:ext>
            </p:extLst>
          </p:nvPr>
        </p:nvGraphicFramePr>
        <p:xfrm>
          <a:off x="5132656" y="49142"/>
          <a:ext cx="3368249" cy="24428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808539994"/>
              </p:ext>
            </p:extLst>
          </p:nvPr>
        </p:nvGraphicFramePr>
        <p:xfrm>
          <a:off x="1319278" y="2219119"/>
          <a:ext cx="3925962" cy="24433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1122562928"/>
              </p:ext>
            </p:extLst>
          </p:nvPr>
        </p:nvGraphicFramePr>
        <p:xfrm>
          <a:off x="4904210" y="2219119"/>
          <a:ext cx="4158510" cy="24983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6024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6" name="Rectangle 5"/>
          <p:cNvSpPr/>
          <p:nvPr/>
        </p:nvSpPr>
        <p:spPr>
          <a:xfrm>
            <a:off x="113412" y="4542132"/>
            <a:ext cx="8949308" cy="524182"/>
          </a:xfrm>
          <a:prstGeom prst="rect">
            <a:avLst/>
          </a:prstGeom>
        </p:spPr>
        <p:txBody>
          <a:bodyPr wrap="square">
            <a:spAutoFit/>
          </a:bodyPr>
          <a:lstStyle/>
          <a:p>
            <a:pPr>
              <a:lnSpc>
                <a:spcPct val="70000"/>
              </a:lnSpc>
            </a:pPr>
            <a:r>
              <a:rPr lang="en-US" sz="3800" b="1" dirty="0">
                <a:ln w="38100" cmpd="sng">
                  <a:solidFill>
                    <a:schemeClr val="accent6"/>
                  </a:solidFill>
                  <a:prstDash val="solid"/>
                  <a:miter lim="800000"/>
                </a:ln>
                <a:noFill/>
                <a:latin typeface="OCR F-Bold OSF"/>
              </a:rPr>
              <a:t>AUDIENCE PROFILE</a:t>
            </a:r>
            <a:endParaRPr lang="en-US" sz="3800" b="1" dirty="0">
              <a:ln w="38100" cmpd="sng">
                <a:solidFill>
                  <a:schemeClr val="accent3"/>
                </a:solidFill>
                <a:prstDash val="solid"/>
                <a:miter lim="800000"/>
              </a:ln>
              <a:solidFill>
                <a:schemeClr val="accent4"/>
              </a:solidFill>
            </a:endParaRPr>
          </a:p>
        </p:txBody>
      </p:sp>
      <p:graphicFrame>
        <p:nvGraphicFramePr>
          <p:cNvPr id="12" name="Chart 11"/>
          <p:cNvGraphicFramePr>
            <a:graphicFrameLocks/>
          </p:cNvGraphicFramePr>
          <p:nvPr>
            <p:extLst>
              <p:ext uri="{D42A27DB-BD31-4B8C-83A1-F6EECF244321}">
                <p14:modId xmlns:p14="http://schemas.microsoft.com/office/powerpoint/2010/main" val="1625087265"/>
              </p:ext>
            </p:extLst>
          </p:nvPr>
        </p:nvGraphicFramePr>
        <p:xfrm>
          <a:off x="1757238" y="1548165"/>
          <a:ext cx="4317559" cy="2477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6536269"/>
              </p:ext>
            </p:extLst>
          </p:nvPr>
        </p:nvGraphicFramePr>
        <p:xfrm>
          <a:off x="6488044" y="664127"/>
          <a:ext cx="2011900" cy="3509010"/>
        </p:xfrm>
        <a:graphic>
          <a:graphicData uri="http://schemas.openxmlformats.org/drawingml/2006/table">
            <a:tbl>
              <a:tblPr>
                <a:tableStyleId>{5C22544A-7EE6-4342-B048-85BDC9FD1C3A}</a:tableStyleId>
              </a:tblPr>
              <a:tblGrid>
                <a:gridCol w="965200">
                  <a:extLst>
                    <a:ext uri="{9D8B030D-6E8A-4147-A177-3AD203B41FA5}">
                      <a16:colId xmlns:a16="http://schemas.microsoft.com/office/drawing/2014/main" xmlns="" val="3815070906"/>
                    </a:ext>
                  </a:extLst>
                </a:gridCol>
                <a:gridCol w="1046700">
                  <a:extLst>
                    <a:ext uri="{9D8B030D-6E8A-4147-A177-3AD203B41FA5}">
                      <a16:colId xmlns:a16="http://schemas.microsoft.com/office/drawing/2014/main" xmlns="" val="586350183"/>
                    </a:ext>
                  </a:extLst>
                </a:gridCol>
              </a:tblGrid>
              <a:tr h="165100">
                <a:tc>
                  <a:txBody>
                    <a:bodyPr/>
                    <a:lstStyle/>
                    <a:p>
                      <a:pPr algn="l" fontAlgn="b"/>
                      <a:r>
                        <a:rPr lang="en-GB" sz="1400" b="1" u="none" strike="noStrike" dirty="0">
                          <a:solidFill>
                            <a:schemeClr val="bg1"/>
                          </a:solidFill>
                          <a:effectLst/>
                        </a:rPr>
                        <a:t>Age group</a:t>
                      </a:r>
                      <a:endParaRPr lang="en-GB" sz="1400" b="1"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dirty="0">
                          <a:solidFill>
                            <a:schemeClr val="bg1"/>
                          </a:solidFill>
                          <a:effectLst/>
                        </a:rPr>
                        <a:t>Total number</a:t>
                      </a:r>
                      <a:endParaRPr lang="en-GB" sz="1400" b="1"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6705115"/>
                  </a:ext>
                </a:extLst>
              </a:tr>
              <a:tr h="165100">
                <a:tc>
                  <a:txBody>
                    <a:bodyPr/>
                    <a:lstStyle/>
                    <a:p>
                      <a:pPr algn="l" fontAlgn="b"/>
                      <a:r>
                        <a:rPr lang="en-GB" sz="1400" u="none" strike="noStrike" dirty="0">
                          <a:solidFill>
                            <a:schemeClr val="bg1"/>
                          </a:solidFill>
                          <a:effectLst/>
                        </a:rPr>
                        <a:t>0-2 years</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0</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79692202"/>
                  </a:ext>
                </a:extLst>
              </a:tr>
              <a:tr h="165100">
                <a:tc>
                  <a:txBody>
                    <a:bodyPr/>
                    <a:lstStyle/>
                    <a:p>
                      <a:pPr algn="l" fontAlgn="b"/>
                      <a:r>
                        <a:rPr lang="en-GB" sz="1400" u="none" strike="noStrike">
                          <a:solidFill>
                            <a:schemeClr val="bg1"/>
                          </a:solidFill>
                          <a:effectLst/>
                        </a:rPr>
                        <a:t>3-5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1</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8161882"/>
                  </a:ext>
                </a:extLst>
              </a:tr>
              <a:tr h="165100">
                <a:tc>
                  <a:txBody>
                    <a:bodyPr/>
                    <a:lstStyle/>
                    <a:p>
                      <a:pPr algn="l" fontAlgn="b"/>
                      <a:r>
                        <a:rPr lang="en-GB" sz="1400" u="none" strike="noStrike">
                          <a:solidFill>
                            <a:schemeClr val="bg1"/>
                          </a:solidFill>
                          <a:effectLst/>
                        </a:rPr>
                        <a:t>6-10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2</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64065490"/>
                  </a:ext>
                </a:extLst>
              </a:tr>
              <a:tr h="165100">
                <a:tc>
                  <a:txBody>
                    <a:bodyPr/>
                    <a:lstStyle/>
                    <a:p>
                      <a:pPr algn="l" fontAlgn="b"/>
                      <a:r>
                        <a:rPr lang="en-GB" sz="1400" u="none" strike="noStrike">
                          <a:solidFill>
                            <a:schemeClr val="bg1"/>
                          </a:solidFill>
                          <a:effectLst/>
                        </a:rPr>
                        <a:t>11-15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16</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01133762"/>
                  </a:ext>
                </a:extLst>
              </a:tr>
              <a:tr h="165100">
                <a:tc>
                  <a:txBody>
                    <a:bodyPr/>
                    <a:lstStyle/>
                    <a:p>
                      <a:pPr algn="l" fontAlgn="b"/>
                      <a:r>
                        <a:rPr lang="en-GB" sz="1400" u="none" strike="noStrike">
                          <a:solidFill>
                            <a:schemeClr val="bg1"/>
                          </a:solidFill>
                          <a:effectLst/>
                        </a:rPr>
                        <a:t>16-17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4</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07757188"/>
                  </a:ext>
                </a:extLst>
              </a:tr>
              <a:tr h="165100">
                <a:tc>
                  <a:txBody>
                    <a:bodyPr/>
                    <a:lstStyle/>
                    <a:p>
                      <a:pPr algn="l" fontAlgn="b"/>
                      <a:r>
                        <a:rPr lang="en-GB" sz="1400" u="none" strike="noStrike">
                          <a:solidFill>
                            <a:schemeClr val="bg1"/>
                          </a:solidFill>
                          <a:effectLst/>
                        </a:rPr>
                        <a:t>18-19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1</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47521120"/>
                  </a:ext>
                </a:extLst>
              </a:tr>
              <a:tr h="165100">
                <a:tc>
                  <a:txBody>
                    <a:bodyPr/>
                    <a:lstStyle/>
                    <a:p>
                      <a:pPr algn="l" fontAlgn="b"/>
                      <a:r>
                        <a:rPr lang="en-GB" sz="1400" u="none" strike="noStrike">
                          <a:solidFill>
                            <a:schemeClr val="bg1"/>
                          </a:solidFill>
                          <a:effectLst/>
                        </a:rPr>
                        <a:t>20-24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5</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81308115"/>
                  </a:ext>
                </a:extLst>
              </a:tr>
              <a:tr h="165100">
                <a:tc>
                  <a:txBody>
                    <a:bodyPr/>
                    <a:lstStyle/>
                    <a:p>
                      <a:pPr algn="l" fontAlgn="b"/>
                      <a:r>
                        <a:rPr lang="en-GB" sz="1400" u="none" strike="noStrike">
                          <a:solidFill>
                            <a:schemeClr val="bg1"/>
                          </a:solidFill>
                          <a:effectLst/>
                        </a:rPr>
                        <a:t>25-29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2</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39287830"/>
                  </a:ext>
                </a:extLst>
              </a:tr>
              <a:tr h="165100">
                <a:tc>
                  <a:txBody>
                    <a:bodyPr/>
                    <a:lstStyle/>
                    <a:p>
                      <a:pPr algn="l" fontAlgn="b"/>
                      <a:r>
                        <a:rPr lang="en-GB" sz="1400" u="none" strike="noStrike">
                          <a:solidFill>
                            <a:schemeClr val="bg1"/>
                          </a:solidFill>
                          <a:effectLst/>
                        </a:rPr>
                        <a:t>30-34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9</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43785397"/>
                  </a:ext>
                </a:extLst>
              </a:tr>
              <a:tr h="165100">
                <a:tc>
                  <a:txBody>
                    <a:bodyPr/>
                    <a:lstStyle/>
                    <a:p>
                      <a:pPr algn="l" fontAlgn="b"/>
                      <a:r>
                        <a:rPr lang="en-GB" sz="1400" u="none" strike="noStrike">
                          <a:solidFill>
                            <a:schemeClr val="bg1"/>
                          </a:solidFill>
                          <a:effectLst/>
                        </a:rPr>
                        <a:t>35-44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13</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50486621"/>
                  </a:ext>
                </a:extLst>
              </a:tr>
              <a:tr h="165100">
                <a:tc>
                  <a:txBody>
                    <a:bodyPr/>
                    <a:lstStyle/>
                    <a:p>
                      <a:pPr algn="l" fontAlgn="b"/>
                      <a:r>
                        <a:rPr lang="en-GB" sz="1400" u="none" strike="noStrike">
                          <a:solidFill>
                            <a:schemeClr val="bg1"/>
                          </a:solidFill>
                          <a:effectLst/>
                        </a:rPr>
                        <a:t>45-54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13</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20426976"/>
                  </a:ext>
                </a:extLst>
              </a:tr>
              <a:tr h="165100">
                <a:tc>
                  <a:txBody>
                    <a:bodyPr/>
                    <a:lstStyle/>
                    <a:p>
                      <a:pPr algn="l" fontAlgn="b"/>
                      <a:r>
                        <a:rPr lang="en-GB" sz="1400" u="none" strike="noStrike">
                          <a:solidFill>
                            <a:schemeClr val="bg1"/>
                          </a:solidFill>
                          <a:effectLst/>
                        </a:rPr>
                        <a:t>55-64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31</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31986878"/>
                  </a:ext>
                </a:extLst>
              </a:tr>
              <a:tr h="165100">
                <a:tc>
                  <a:txBody>
                    <a:bodyPr/>
                    <a:lstStyle/>
                    <a:p>
                      <a:pPr algn="l" fontAlgn="b"/>
                      <a:r>
                        <a:rPr lang="en-GB" sz="1400" u="none" strike="noStrike">
                          <a:solidFill>
                            <a:schemeClr val="bg1"/>
                          </a:solidFill>
                          <a:effectLst/>
                        </a:rPr>
                        <a:t>65-74 years</a:t>
                      </a:r>
                      <a:endParaRPr lang="en-GB" sz="1400" b="0" i="0" u="none" strike="noStrike">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25</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03955682"/>
                  </a:ext>
                </a:extLst>
              </a:tr>
              <a:tr h="165100">
                <a:tc>
                  <a:txBody>
                    <a:bodyPr/>
                    <a:lstStyle/>
                    <a:p>
                      <a:pPr algn="l" fontAlgn="b"/>
                      <a:r>
                        <a:rPr lang="en-GB" sz="1400" u="none" strike="noStrike" dirty="0">
                          <a:solidFill>
                            <a:schemeClr val="bg1"/>
                          </a:solidFill>
                          <a:effectLst/>
                        </a:rPr>
                        <a:t>75+ years</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1400" u="none" strike="noStrike" dirty="0">
                          <a:solidFill>
                            <a:schemeClr val="bg1"/>
                          </a:solidFill>
                          <a:effectLst/>
                        </a:rPr>
                        <a:t>17</a:t>
                      </a:r>
                      <a:endParaRPr lang="en-GB" sz="1400" b="0" i="0" u="none" strike="noStrike" dirty="0">
                        <a:solidFill>
                          <a:schemeClr val="bg1"/>
                        </a:solidFill>
                        <a:effectLst/>
                        <a:latin typeface="Microsoft Sans Serif" panose="020B0604020202020204" pitchFamily="34" charset="0"/>
                      </a:endParaRPr>
                    </a:p>
                  </a:txBody>
                  <a:tcPr marL="6350" marR="6350" marT="635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34514555"/>
                  </a:ext>
                </a:extLst>
              </a:tr>
            </a:tbl>
          </a:graphicData>
        </a:graphic>
      </p:graphicFrame>
      <p:sp>
        <p:nvSpPr>
          <p:cNvPr id="3" name="TextBox 2"/>
          <p:cNvSpPr txBox="1"/>
          <p:nvPr/>
        </p:nvSpPr>
        <p:spPr>
          <a:xfrm>
            <a:off x="1983955" y="722786"/>
            <a:ext cx="4250246" cy="523220"/>
          </a:xfrm>
          <a:prstGeom prst="rect">
            <a:avLst/>
          </a:prstGeom>
          <a:noFill/>
        </p:spPr>
        <p:txBody>
          <a:bodyPr wrap="square" rtlCol="0">
            <a:spAutoFit/>
          </a:bodyPr>
          <a:lstStyle/>
          <a:p>
            <a:r>
              <a:rPr lang="en-GB" sz="1400" dirty="0">
                <a:solidFill>
                  <a:schemeClr val="bg1"/>
                </a:solidFill>
              </a:rPr>
              <a:t>The average size of each party was 5. This was broken down into the age groups shown in the table opposite.</a:t>
            </a:r>
          </a:p>
        </p:txBody>
      </p:sp>
    </p:spTree>
    <p:extLst>
      <p:ext uri="{BB962C8B-B14F-4D97-AF65-F5344CB8AC3E}">
        <p14:creationId xmlns:p14="http://schemas.microsoft.com/office/powerpoint/2010/main" val="249949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62160" cy="5164037"/>
          </a:xfrm>
          <a:prstGeom prst="rect">
            <a:avLst/>
          </a:prstGeom>
        </p:spPr>
      </p:pic>
      <p:pic>
        <p:nvPicPr>
          <p:cNvPr id="2" name="Picture 1"/>
          <p:cNvPicPr>
            <a:picLocks noChangeAspect="1"/>
          </p:cNvPicPr>
          <p:nvPr/>
        </p:nvPicPr>
        <p:blipFill>
          <a:blip r:embed="rId3"/>
          <a:stretch>
            <a:fillRect/>
          </a:stretch>
        </p:blipFill>
        <p:spPr>
          <a:xfrm>
            <a:off x="531127" y="465124"/>
            <a:ext cx="629769" cy="629769"/>
          </a:xfrm>
          <a:prstGeom prst="rect">
            <a:avLst/>
          </a:prstGeom>
        </p:spPr>
      </p:pic>
      <p:sp>
        <p:nvSpPr>
          <p:cNvPr id="8" name="Rectangle 7"/>
          <p:cNvSpPr/>
          <p:nvPr/>
        </p:nvSpPr>
        <p:spPr>
          <a:xfrm>
            <a:off x="3733084" y="527572"/>
            <a:ext cx="5607893" cy="546945"/>
          </a:xfrm>
          <a:prstGeom prst="rect">
            <a:avLst/>
          </a:prstGeom>
        </p:spPr>
        <p:txBody>
          <a:bodyPr wrap="square">
            <a:spAutoFit/>
          </a:bodyPr>
          <a:lstStyle/>
          <a:p>
            <a:pPr>
              <a:lnSpc>
                <a:spcPct val="70000"/>
              </a:lnSpc>
            </a:pPr>
            <a:r>
              <a:rPr lang="en-US" sz="4000" b="1" dirty="0">
                <a:ln w="38100" cmpd="sng">
                  <a:solidFill>
                    <a:srgbClr val="8C01A5"/>
                  </a:solidFill>
                  <a:prstDash val="solid"/>
                  <a:miter lim="800000"/>
                </a:ln>
                <a:noFill/>
                <a:latin typeface="OCR F-Bold OSF"/>
                <a:cs typeface="OCR F-Bold OSF"/>
              </a:rPr>
              <a:t>AUDIENCE ACCESS</a:t>
            </a:r>
            <a:endParaRPr lang="en-US" sz="4000" b="1" dirty="0">
              <a:ln w="38100" cmpd="sng">
                <a:noFill/>
                <a:prstDash val="solid"/>
                <a:miter lim="800000"/>
              </a:ln>
              <a:solidFill>
                <a:schemeClr val="accent4"/>
              </a:solidFill>
            </a:endParaRPr>
          </a:p>
        </p:txBody>
      </p:sp>
      <p:sp>
        <p:nvSpPr>
          <p:cNvPr id="6" name="TextBox 5"/>
          <p:cNvSpPr txBox="1"/>
          <p:nvPr/>
        </p:nvSpPr>
        <p:spPr>
          <a:xfrm>
            <a:off x="3733084" y="1055869"/>
            <a:ext cx="5189852" cy="39857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solidFill>
                  <a:schemeClr val="accent2"/>
                </a:solidFill>
                <a:latin typeface="Trebuchet MS" panose="020B0603020202020204" pitchFamily="34" charset="0"/>
              </a:rPr>
              <a:t>The survey was issued on </a:t>
            </a:r>
            <a:r>
              <a:rPr lang="en-GB" sz="1400" dirty="0" smtClean="0">
                <a:solidFill>
                  <a:schemeClr val="accent2"/>
                </a:solidFill>
                <a:latin typeface="Trebuchet MS" panose="020B0603020202020204" pitchFamily="34" charset="0"/>
              </a:rPr>
              <a:t>12 July and remained open until 4 August 2016</a:t>
            </a:r>
            <a:endParaRPr lang="en-GB" sz="1400" dirty="0">
              <a:solidFill>
                <a:schemeClr val="accent2"/>
              </a:solidFill>
              <a:latin typeface="Trebuchet MS" panose="020B0603020202020204" pitchFamily="34" charset="0"/>
            </a:endParaRPr>
          </a:p>
          <a:p>
            <a:pPr marL="285750" indent="-285750">
              <a:spcAft>
                <a:spcPts val="600"/>
              </a:spcAft>
              <a:buFont typeface="Arial" panose="020B0604020202020204" pitchFamily="34" charset="0"/>
              <a:buChar char="•"/>
            </a:pPr>
            <a:r>
              <a:rPr lang="en-GB" sz="1400" dirty="0">
                <a:solidFill>
                  <a:schemeClr val="accent2"/>
                </a:solidFill>
                <a:latin typeface="Trebuchet MS" panose="020B0603020202020204" pitchFamily="34" charset="0"/>
              </a:rPr>
              <a:t>The survey sought to gain feedback on access to the </a:t>
            </a:r>
            <a:r>
              <a:rPr lang="en-GB" sz="1400" i="1" dirty="0">
                <a:solidFill>
                  <a:schemeClr val="accent2"/>
                </a:solidFill>
                <a:latin typeface="Trebuchet MS" panose="020B0603020202020204" pitchFamily="34" charset="0"/>
              </a:rPr>
              <a:t>Place Des </a:t>
            </a:r>
            <a:r>
              <a:rPr lang="en-GB" sz="1400" i="1" dirty="0" err="1">
                <a:solidFill>
                  <a:schemeClr val="accent2"/>
                </a:solidFill>
                <a:latin typeface="Trebuchet MS" panose="020B0603020202020204" pitchFamily="34" charset="0"/>
              </a:rPr>
              <a:t>Anges</a:t>
            </a:r>
            <a:r>
              <a:rPr lang="en-GB" sz="1400" i="1" dirty="0">
                <a:solidFill>
                  <a:schemeClr val="accent2"/>
                </a:solidFill>
                <a:latin typeface="Trebuchet MS" panose="020B0603020202020204" pitchFamily="34" charset="0"/>
              </a:rPr>
              <a:t> </a:t>
            </a:r>
            <a:r>
              <a:rPr lang="en-GB" sz="1400" dirty="0">
                <a:solidFill>
                  <a:schemeClr val="accent2"/>
                </a:solidFill>
                <a:latin typeface="Trebuchet MS" panose="020B0603020202020204" pitchFamily="34" charset="0"/>
              </a:rPr>
              <a:t>event at Queens Gardens in </a:t>
            </a:r>
            <a:r>
              <a:rPr lang="en-GB" sz="1400" dirty="0" smtClean="0">
                <a:solidFill>
                  <a:schemeClr val="accent2"/>
                </a:solidFill>
                <a:latin typeface="Trebuchet MS" panose="020B0603020202020204" pitchFamily="34" charset="0"/>
              </a:rPr>
              <a:t>Hull, as well as more general feedback on the event itself, as per the audience/visitor survey reported on separately</a:t>
            </a:r>
            <a:endParaRPr lang="en-GB" sz="1400" dirty="0">
              <a:solidFill>
                <a:schemeClr val="accent2"/>
              </a:solidFill>
              <a:latin typeface="Trebuchet MS" panose="020B0603020202020204" pitchFamily="34" charset="0"/>
            </a:endParaRPr>
          </a:p>
          <a:p>
            <a:pPr marL="285750" indent="-285750">
              <a:spcAft>
                <a:spcPts val="600"/>
              </a:spcAft>
              <a:buFont typeface="Arial" panose="020B0604020202020204" pitchFamily="34" charset="0"/>
              <a:buChar char="•"/>
            </a:pPr>
            <a:r>
              <a:rPr lang="en-GB" sz="1400" dirty="0">
                <a:solidFill>
                  <a:schemeClr val="accent2"/>
                </a:solidFill>
                <a:latin typeface="Trebuchet MS" panose="020B0603020202020204" pitchFamily="34" charset="0"/>
              </a:rPr>
              <a:t>The survey was conducted </a:t>
            </a:r>
            <a:r>
              <a:rPr lang="en-GB" sz="1400" dirty="0" smtClean="0">
                <a:solidFill>
                  <a:schemeClr val="accent2"/>
                </a:solidFill>
                <a:latin typeface="Trebuchet MS" panose="020B0603020202020204" pitchFamily="34" charset="0"/>
              </a:rPr>
              <a:t>online via Survey Monkey, with respondents invited to take part via email. Those invited were from community groups with who Hull 2017’s Audience Engagement Manager had consulted, and those who has requested access provisions when booking tickets via the Hull 2017 website</a:t>
            </a:r>
            <a:endParaRPr lang="en-GB" sz="1400" dirty="0">
              <a:solidFill>
                <a:schemeClr val="accent2"/>
              </a:solidFill>
              <a:latin typeface="Trebuchet MS" panose="020B0603020202020204" pitchFamily="34" charset="0"/>
            </a:endParaRPr>
          </a:p>
          <a:p>
            <a:pPr marL="285750" indent="-285750">
              <a:spcAft>
                <a:spcPts val="600"/>
              </a:spcAft>
              <a:buFont typeface="Arial" panose="020B0604020202020204" pitchFamily="34" charset="0"/>
              <a:buChar char="•"/>
            </a:pPr>
            <a:r>
              <a:rPr lang="en-GB" sz="1400" dirty="0">
                <a:solidFill>
                  <a:schemeClr val="accent2"/>
                </a:solidFill>
                <a:latin typeface="Trebuchet MS" panose="020B0603020202020204" pitchFamily="34" charset="0"/>
              </a:rPr>
              <a:t>32 responded to the audience access survey, at least in part (a response rate of </a:t>
            </a:r>
            <a:r>
              <a:rPr lang="en-GB" sz="1400" dirty="0" smtClean="0">
                <a:solidFill>
                  <a:schemeClr val="accent2"/>
                </a:solidFill>
                <a:latin typeface="Trebuchet MS" panose="020B0603020202020204" pitchFamily="34" charset="0"/>
              </a:rPr>
              <a:t>57%) </a:t>
            </a:r>
            <a:r>
              <a:rPr lang="en-GB" sz="1400" dirty="0">
                <a:solidFill>
                  <a:schemeClr val="accent2"/>
                </a:solidFill>
                <a:latin typeface="Trebuchet MS" panose="020B0603020202020204" pitchFamily="34" charset="0"/>
              </a:rPr>
              <a:t>- at a confidence level of 95%, this gives a margin of error of </a:t>
            </a:r>
            <a:r>
              <a:rPr lang="en-GB" sz="1400" dirty="0" smtClean="0">
                <a:solidFill>
                  <a:schemeClr val="accent2"/>
                </a:solidFill>
                <a:latin typeface="Trebuchet MS" panose="020B0603020202020204" pitchFamily="34" charset="0"/>
              </a:rPr>
              <a:t>+/-11, </a:t>
            </a:r>
            <a:r>
              <a:rPr lang="en-GB" sz="1400" dirty="0">
                <a:solidFill>
                  <a:schemeClr val="accent2"/>
                </a:solidFill>
                <a:latin typeface="Trebuchet MS" panose="020B0603020202020204" pitchFamily="34" charset="0"/>
              </a:rPr>
              <a:t>e.g. if 50% of respondents gave a particular answer we can be confident the true value is between </a:t>
            </a:r>
            <a:r>
              <a:rPr lang="en-GB" sz="1400" dirty="0" smtClean="0">
                <a:solidFill>
                  <a:schemeClr val="accent2"/>
                </a:solidFill>
                <a:latin typeface="Trebuchet MS" panose="020B0603020202020204" pitchFamily="34" charset="0"/>
              </a:rPr>
              <a:t>39% </a:t>
            </a:r>
            <a:r>
              <a:rPr lang="en-GB" sz="1400" dirty="0">
                <a:solidFill>
                  <a:schemeClr val="accent2"/>
                </a:solidFill>
                <a:latin typeface="Trebuchet MS" panose="020B0603020202020204" pitchFamily="34" charset="0"/>
              </a:rPr>
              <a:t>and </a:t>
            </a:r>
            <a:r>
              <a:rPr lang="en-GB" sz="1400" dirty="0" smtClean="0">
                <a:solidFill>
                  <a:schemeClr val="accent2"/>
                </a:solidFill>
                <a:latin typeface="Trebuchet MS" panose="020B0603020202020204" pitchFamily="34" charset="0"/>
              </a:rPr>
              <a:t>61%.</a:t>
            </a:r>
            <a:endParaRPr lang="en-GB" sz="1400" dirty="0">
              <a:solidFill>
                <a:schemeClr val="accent2"/>
              </a:solidFill>
              <a:latin typeface="Trebuchet MS" panose="020B0603020202020204" pitchFamily="34" charset="0"/>
            </a:endParaRPr>
          </a:p>
        </p:txBody>
      </p:sp>
    </p:spTree>
    <p:extLst>
      <p:ext uri="{BB962C8B-B14F-4D97-AF65-F5344CB8AC3E}">
        <p14:creationId xmlns:p14="http://schemas.microsoft.com/office/powerpoint/2010/main" val="413695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2971800" cy="4419600"/>
          </a:xfrm>
          <a:prstGeom prst="rect">
            <a:avLst/>
          </a:prstGeom>
        </p:spPr>
      </p:pic>
      <p:sp>
        <p:nvSpPr>
          <p:cNvPr id="9" name="Rectangle 8"/>
          <p:cNvSpPr/>
          <p:nvPr/>
        </p:nvSpPr>
        <p:spPr>
          <a:xfrm>
            <a:off x="113412" y="4521812"/>
            <a:ext cx="6661099" cy="546945"/>
          </a:xfrm>
          <a:prstGeom prst="rect">
            <a:avLst/>
          </a:prstGeom>
        </p:spPr>
        <p:txBody>
          <a:bodyPr wrap="square">
            <a:spAutoFit/>
          </a:bodyPr>
          <a:lstStyle/>
          <a:p>
            <a:pPr>
              <a:lnSpc>
                <a:spcPct val="70000"/>
              </a:lnSpc>
            </a:pPr>
            <a:r>
              <a:rPr lang="en-US" sz="4000" b="1" dirty="0">
                <a:ln w="38100" cmpd="sng">
                  <a:solidFill>
                    <a:srgbClr val="8C01A5"/>
                  </a:solidFill>
                  <a:prstDash val="solid"/>
                  <a:miter lim="800000"/>
                </a:ln>
                <a:noFill/>
                <a:latin typeface="OCR F-Bold OSF"/>
              </a:rPr>
              <a:t>OTHER EVENTS</a:t>
            </a:r>
            <a:endParaRPr lang="en-US" sz="4000" b="1" dirty="0">
              <a:ln w="38100" cmpd="sng">
                <a:noFill/>
                <a:prstDash val="solid"/>
                <a:miter lim="800000"/>
              </a:ln>
              <a:solidFill>
                <a:schemeClr val="accent4"/>
              </a:solidFill>
            </a:endParaRPr>
          </a:p>
        </p:txBody>
      </p:sp>
      <p:sp>
        <p:nvSpPr>
          <p:cNvPr id="8" name="TextBox 7"/>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29</a:t>
            </a:r>
          </a:p>
        </p:txBody>
      </p:sp>
      <p:graphicFrame>
        <p:nvGraphicFramePr>
          <p:cNvPr id="7" name="Chart 6"/>
          <p:cNvGraphicFramePr>
            <a:graphicFrameLocks/>
          </p:cNvGraphicFramePr>
          <p:nvPr>
            <p:extLst>
              <p:ext uri="{D42A27DB-BD31-4B8C-83A1-F6EECF244321}">
                <p14:modId xmlns:p14="http://schemas.microsoft.com/office/powerpoint/2010/main" val="2094735918"/>
              </p:ext>
            </p:extLst>
          </p:nvPr>
        </p:nvGraphicFramePr>
        <p:xfrm>
          <a:off x="1886989" y="436298"/>
          <a:ext cx="6816436" cy="3674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297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048" y="0"/>
            <a:ext cx="4139952" cy="5178311"/>
          </a:xfrm>
          <a:prstGeom prst="rect">
            <a:avLst/>
          </a:prstGeom>
        </p:spPr>
      </p:pic>
      <p:sp>
        <p:nvSpPr>
          <p:cNvPr id="3" name="Rectangle 2"/>
          <p:cNvSpPr/>
          <p:nvPr/>
        </p:nvSpPr>
        <p:spPr>
          <a:xfrm>
            <a:off x="239934" y="392893"/>
            <a:ext cx="5607893" cy="546945"/>
          </a:xfrm>
          <a:prstGeom prst="rect">
            <a:avLst/>
          </a:prstGeom>
          <a:noFill/>
          <a:ln>
            <a:noFill/>
          </a:ln>
        </p:spPr>
        <p:txBody>
          <a:bodyPr wrap="square">
            <a:spAutoFit/>
          </a:bodyPr>
          <a:lstStyle/>
          <a:p>
            <a:pPr>
              <a:lnSpc>
                <a:spcPct val="70000"/>
              </a:lnSpc>
            </a:pPr>
            <a:r>
              <a:rPr lang="en-US" sz="4000" b="1" dirty="0">
                <a:ln w="38100" cmpd="sng">
                  <a:solidFill>
                    <a:schemeClr val="accent6"/>
                  </a:solidFill>
                  <a:prstDash val="solid"/>
                  <a:miter lim="800000"/>
                </a:ln>
                <a:noFill/>
                <a:latin typeface="OCR F-Bold OSF"/>
                <a:cs typeface="OCR F-Bold OSF"/>
              </a:rPr>
              <a:t>AUDIENCE PROFILE</a:t>
            </a:r>
            <a:endParaRPr lang="en-US" sz="4000" b="1" dirty="0">
              <a:ln w="38100" cmpd="sng">
                <a:solidFill>
                  <a:schemeClr val="accent6"/>
                </a:solidFill>
                <a:prstDash val="solid"/>
                <a:miter lim="800000"/>
              </a:ln>
              <a:noFill/>
            </a:endParaRPr>
          </a:p>
        </p:txBody>
      </p:sp>
      <p:sp>
        <p:nvSpPr>
          <p:cNvPr id="4" name="TextBox 3"/>
          <p:cNvSpPr txBox="1"/>
          <p:nvPr/>
        </p:nvSpPr>
        <p:spPr>
          <a:xfrm>
            <a:off x="239934" y="1431440"/>
            <a:ext cx="6303989" cy="24776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Most respondents said they were from Hull or the East Riding, and 17% said they were from further afield.</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Satisfaction levels with transport, accommodation and visitor welcome were high. Only the city centre signposting elicited a small amount of negative feedback.</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Respondents tended to be older, female and White British. The average group size was 5 people.</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62% had also visited the theatre in the last 12 months, and over half had been to a museum or historical attraction. 14% said they had not visited or taken part in any cultural event or activity in the last 12 months.</a:t>
            </a:r>
          </a:p>
        </p:txBody>
      </p:sp>
    </p:spTree>
    <p:extLst>
      <p:ext uri="{BB962C8B-B14F-4D97-AF65-F5344CB8AC3E}">
        <p14:creationId xmlns:p14="http://schemas.microsoft.com/office/powerpoint/2010/main" val="296841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2971800" cy="4419600"/>
          </a:xfrm>
          <a:prstGeom prst="rect">
            <a:avLst/>
          </a:prstGeom>
        </p:spPr>
      </p:pic>
      <p:sp>
        <p:nvSpPr>
          <p:cNvPr id="9" name="Rectangle 8"/>
          <p:cNvSpPr/>
          <p:nvPr/>
        </p:nvSpPr>
        <p:spPr>
          <a:xfrm>
            <a:off x="113412" y="4521812"/>
            <a:ext cx="6661099" cy="546945"/>
          </a:xfrm>
          <a:prstGeom prst="rect">
            <a:avLst/>
          </a:prstGeom>
        </p:spPr>
        <p:txBody>
          <a:bodyPr wrap="square">
            <a:spAutoFit/>
          </a:bodyPr>
          <a:lstStyle/>
          <a:p>
            <a:pPr>
              <a:lnSpc>
                <a:spcPct val="70000"/>
              </a:lnSpc>
            </a:pPr>
            <a:r>
              <a:rPr lang="en-US" sz="4000" b="1" dirty="0">
                <a:ln w="38100" cmpd="sng">
                  <a:solidFill>
                    <a:srgbClr val="8C01A5"/>
                  </a:solidFill>
                  <a:prstDash val="solid"/>
                  <a:miter lim="800000"/>
                </a:ln>
                <a:noFill/>
                <a:latin typeface="OCR F-Bold OSF"/>
              </a:rPr>
              <a:t>VISITOR MOTIVATIONS</a:t>
            </a:r>
            <a:endParaRPr lang="en-US" sz="4000" b="1" dirty="0">
              <a:ln w="38100" cmpd="sng">
                <a:noFill/>
                <a:prstDash val="solid"/>
                <a:miter lim="800000"/>
              </a:ln>
              <a:solidFill>
                <a:schemeClr val="accent4"/>
              </a:solidFill>
            </a:endParaRPr>
          </a:p>
        </p:txBody>
      </p:sp>
      <p:graphicFrame>
        <p:nvGraphicFramePr>
          <p:cNvPr id="6" name="Chart 5"/>
          <p:cNvGraphicFramePr>
            <a:graphicFrameLocks/>
          </p:cNvGraphicFramePr>
          <p:nvPr>
            <p:extLst>
              <p:ext uri="{D42A27DB-BD31-4B8C-83A1-F6EECF244321}">
                <p14:modId xmlns:p14="http://schemas.microsoft.com/office/powerpoint/2010/main" val="836290978"/>
              </p:ext>
            </p:extLst>
          </p:nvPr>
        </p:nvGraphicFramePr>
        <p:xfrm>
          <a:off x="1928191" y="267368"/>
          <a:ext cx="2293951" cy="37352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806231702"/>
              </p:ext>
            </p:extLst>
          </p:nvPr>
        </p:nvGraphicFramePr>
        <p:xfrm>
          <a:off x="4659464" y="267367"/>
          <a:ext cx="4230094" cy="383550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32</a:t>
            </a:r>
          </a:p>
        </p:txBody>
      </p:sp>
    </p:spTree>
    <p:extLst>
      <p:ext uri="{BB962C8B-B14F-4D97-AF65-F5344CB8AC3E}">
        <p14:creationId xmlns:p14="http://schemas.microsoft.com/office/powerpoint/2010/main" val="155397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2971800" cy="4419600"/>
          </a:xfrm>
          <a:prstGeom prst="rect">
            <a:avLst/>
          </a:prstGeom>
        </p:spPr>
      </p:pic>
      <p:sp>
        <p:nvSpPr>
          <p:cNvPr id="9" name="Rectangle 8"/>
          <p:cNvSpPr/>
          <p:nvPr/>
        </p:nvSpPr>
        <p:spPr>
          <a:xfrm>
            <a:off x="113412" y="4521812"/>
            <a:ext cx="6661099" cy="546945"/>
          </a:xfrm>
          <a:prstGeom prst="rect">
            <a:avLst/>
          </a:prstGeom>
        </p:spPr>
        <p:txBody>
          <a:bodyPr wrap="square">
            <a:spAutoFit/>
          </a:bodyPr>
          <a:lstStyle/>
          <a:p>
            <a:pPr>
              <a:lnSpc>
                <a:spcPct val="70000"/>
              </a:lnSpc>
            </a:pPr>
            <a:r>
              <a:rPr lang="en-US" sz="4000" b="1" dirty="0">
                <a:ln w="38100" cmpd="sng">
                  <a:solidFill>
                    <a:srgbClr val="8C01A5"/>
                  </a:solidFill>
                  <a:prstDash val="solid"/>
                  <a:miter lim="800000"/>
                </a:ln>
                <a:noFill/>
                <a:latin typeface="OCR F-Bold OSF"/>
              </a:rPr>
              <a:t>VISITOR ROUTES</a:t>
            </a:r>
            <a:endParaRPr lang="en-US" sz="4000" b="1" dirty="0">
              <a:ln w="38100" cmpd="sng">
                <a:noFill/>
                <a:prstDash val="solid"/>
                <a:miter lim="800000"/>
              </a:ln>
              <a:solidFill>
                <a:schemeClr val="accent4"/>
              </a:solidFill>
            </a:endParaRPr>
          </a:p>
        </p:txBody>
      </p:sp>
      <p:graphicFrame>
        <p:nvGraphicFramePr>
          <p:cNvPr id="8" name="Chart 7"/>
          <p:cNvGraphicFramePr>
            <a:graphicFrameLocks/>
          </p:cNvGraphicFramePr>
          <p:nvPr>
            <p:extLst>
              <p:ext uri="{D42A27DB-BD31-4B8C-83A1-F6EECF244321}">
                <p14:modId xmlns:p14="http://schemas.microsoft.com/office/powerpoint/2010/main" val="1200681701"/>
              </p:ext>
            </p:extLst>
          </p:nvPr>
        </p:nvGraphicFramePr>
        <p:xfrm>
          <a:off x="1962978" y="428957"/>
          <a:ext cx="6727797" cy="36889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32</a:t>
            </a:r>
          </a:p>
        </p:txBody>
      </p:sp>
    </p:spTree>
    <p:extLst>
      <p:ext uri="{BB962C8B-B14F-4D97-AF65-F5344CB8AC3E}">
        <p14:creationId xmlns:p14="http://schemas.microsoft.com/office/powerpoint/2010/main" val="119631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7" name="TextBox 6"/>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30</a:t>
            </a:r>
          </a:p>
        </p:txBody>
      </p:sp>
      <p:sp>
        <p:nvSpPr>
          <p:cNvPr id="10" name="Rectangle 9"/>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3"/>
                  </a:solidFill>
                  <a:prstDash val="solid"/>
                  <a:miter lim="800000"/>
                </a:ln>
                <a:noFill/>
                <a:latin typeface="OCR F-Bold OSF"/>
              </a:rPr>
              <a:t>ACCESS PROVISIONS</a:t>
            </a:r>
            <a:endParaRPr lang="en-US" sz="4000" b="1" dirty="0">
              <a:ln w="38100" cmpd="sng">
                <a:solidFill>
                  <a:schemeClr val="accent3"/>
                </a:solidFill>
                <a:prstDash val="solid"/>
                <a:miter lim="800000"/>
              </a:ln>
              <a:solidFill>
                <a:schemeClr val="accent4"/>
              </a:solidFill>
            </a:endParaRPr>
          </a:p>
        </p:txBody>
      </p:sp>
      <p:graphicFrame>
        <p:nvGraphicFramePr>
          <p:cNvPr id="8" name="Chart 7"/>
          <p:cNvGraphicFramePr>
            <a:graphicFrameLocks/>
          </p:cNvGraphicFramePr>
          <p:nvPr>
            <p:extLst>
              <p:ext uri="{D42A27DB-BD31-4B8C-83A1-F6EECF244321}">
                <p14:modId xmlns:p14="http://schemas.microsoft.com/office/powerpoint/2010/main" val="2678009950"/>
              </p:ext>
            </p:extLst>
          </p:nvPr>
        </p:nvGraphicFramePr>
        <p:xfrm>
          <a:off x="1808703" y="500932"/>
          <a:ext cx="7134330" cy="3593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274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75114" y="0"/>
            <a:ext cx="4168885" cy="5164038"/>
          </a:xfrm>
          <a:prstGeom prst="rect">
            <a:avLst/>
          </a:prstGeom>
        </p:spPr>
      </p:pic>
      <p:sp>
        <p:nvSpPr>
          <p:cNvPr id="4" name="Rectangle 3"/>
          <p:cNvSpPr/>
          <p:nvPr/>
        </p:nvSpPr>
        <p:spPr>
          <a:xfrm>
            <a:off x="239934" y="392893"/>
            <a:ext cx="5607893" cy="977832"/>
          </a:xfrm>
          <a:prstGeom prst="rect">
            <a:avLst/>
          </a:prstGeom>
        </p:spPr>
        <p:txBody>
          <a:bodyPr wrap="square">
            <a:spAutoFit/>
          </a:bodyPr>
          <a:lstStyle/>
          <a:p>
            <a:pPr>
              <a:lnSpc>
                <a:spcPct val="70000"/>
              </a:lnSpc>
            </a:pPr>
            <a:r>
              <a:rPr lang="en-US" sz="4000" b="1" dirty="0">
                <a:ln w="38100" cmpd="sng">
                  <a:solidFill>
                    <a:srgbClr val="8C01A5"/>
                  </a:solidFill>
                  <a:prstDash val="solid"/>
                  <a:miter lim="800000"/>
                </a:ln>
                <a:noFill/>
                <a:latin typeface="OCR F-Bold OSF"/>
                <a:cs typeface="OCR F-Bold OSF"/>
              </a:rPr>
              <a:t>PRE-EVENT INFORMATION</a:t>
            </a:r>
            <a:endParaRPr lang="en-US" sz="4000" b="1" dirty="0">
              <a:ln w="38100" cmpd="sng">
                <a:noFill/>
                <a:prstDash val="solid"/>
                <a:miter lim="800000"/>
              </a:ln>
              <a:solidFill>
                <a:schemeClr val="accent4"/>
              </a:solidFill>
            </a:endParaRPr>
          </a:p>
        </p:txBody>
      </p:sp>
      <p:sp>
        <p:nvSpPr>
          <p:cNvPr id="2" name="TextBox 1"/>
          <p:cNvSpPr txBox="1"/>
          <p:nvPr/>
        </p:nvSpPr>
        <p:spPr>
          <a:xfrm>
            <a:off x="304802" y="1451826"/>
            <a:ext cx="6315737" cy="33393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The vast majority of people said they wanted to attend Place des </a:t>
            </a:r>
            <a:r>
              <a:rPr lang="en-GB" sz="1400" dirty="0" err="1">
                <a:solidFill>
                  <a:schemeClr val="tx1">
                    <a:lumMod val="65000"/>
                    <a:lumOff val="35000"/>
                  </a:schemeClr>
                </a:solidFill>
                <a:latin typeface="Trebuchet MS" panose="020B0603020202020204" pitchFamily="34" charset="0"/>
              </a:rPr>
              <a:t>Anges</a:t>
            </a:r>
            <a:r>
              <a:rPr lang="en-GB" sz="1400" dirty="0">
                <a:solidFill>
                  <a:schemeClr val="tx1">
                    <a:lumMod val="65000"/>
                    <a:lumOff val="35000"/>
                  </a:schemeClr>
                </a:solidFill>
                <a:latin typeface="Trebuchet MS" panose="020B0603020202020204" pitchFamily="34" charset="0"/>
              </a:rPr>
              <a:t> ‘because it’s a unique experience not to be missed’. Around half said they wanted to come because of its association with Hull City of Culture. 31% said it was because it was good value / affordable. </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Most people knew that Places des </a:t>
            </a:r>
            <a:r>
              <a:rPr lang="en-GB" sz="1400" dirty="0" err="1">
                <a:solidFill>
                  <a:schemeClr val="tx1">
                    <a:lumMod val="65000"/>
                    <a:lumOff val="35000"/>
                  </a:schemeClr>
                </a:solidFill>
                <a:latin typeface="Trebuchet MS" panose="020B0603020202020204" pitchFamily="34" charset="0"/>
              </a:rPr>
              <a:t>Anges</a:t>
            </a:r>
            <a:r>
              <a:rPr lang="en-GB" sz="1400" dirty="0">
                <a:solidFill>
                  <a:schemeClr val="tx1">
                    <a:lumMod val="65000"/>
                    <a:lumOff val="35000"/>
                  </a:schemeClr>
                </a:solidFill>
                <a:latin typeface="Trebuchet MS" panose="020B0603020202020204" pitchFamily="34" charset="0"/>
              </a:rPr>
              <a:t> was associated with the Yorkshire Festival (78%) and Amy Johnson festival (69%) prior to arrival.</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Respondents found out about the event through a variety of different sources. The highest proportion - 38% - heard about it via the press, whilst word of mouth, the Hull 2017 website and social media were also frequently cited.</a:t>
            </a:r>
          </a:p>
          <a:p>
            <a:pPr marL="285750" indent="-285750">
              <a:spcAft>
                <a:spcPts val="600"/>
              </a:spcAft>
              <a:buFont typeface="Arial" panose="020B0604020202020204" pitchFamily="34" charset="0"/>
              <a:buChar char="•"/>
            </a:pPr>
            <a:r>
              <a:rPr lang="en-GB" sz="1400" dirty="0">
                <a:solidFill>
                  <a:schemeClr val="tx1">
                    <a:lumMod val="65000"/>
                    <a:lumOff val="35000"/>
                  </a:schemeClr>
                </a:solidFill>
                <a:latin typeface="Trebuchet MS" panose="020B0603020202020204" pitchFamily="34" charset="0"/>
              </a:rPr>
              <a:t>Over half of respondents said they’d heard about the access provision for the event via the Hull 2017 website. Some also heard via a Hull 2017 staff member or volunteer, social media or by email (after booking tickets).</a:t>
            </a:r>
          </a:p>
        </p:txBody>
      </p:sp>
    </p:spTree>
    <p:extLst>
      <p:ext uri="{BB962C8B-B14F-4D97-AF65-F5344CB8AC3E}">
        <p14:creationId xmlns:p14="http://schemas.microsoft.com/office/powerpoint/2010/main" val="70404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8" name="Rectangle 7"/>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3"/>
                  </a:solidFill>
                  <a:prstDash val="solid"/>
                  <a:miter lim="800000"/>
                </a:ln>
                <a:noFill/>
                <a:latin typeface="OCR F-Bold OSF"/>
              </a:rPr>
              <a:t>BOOKING ACCESS PROVISION</a:t>
            </a:r>
            <a:endParaRPr lang="en-US" sz="4000" b="1" dirty="0">
              <a:ln w="38100" cmpd="sng">
                <a:solidFill>
                  <a:schemeClr val="accent3"/>
                </a:solidFill>
                <a:prstDash val="solid"/>
                <a:miter lim="800000"/>
              </a:ln>
              <a:solidFill>
                <a:schemeClr val="accent4"/>
              </a:solidFill>
            </a:endParaRPr>
          </a:p>
        </p:txBody>
      </p:sp>
      <p:graphicFrame>
        <p:nvGraphicFramePr>
          <p:cNvPr id="11" name="Chart 10"/>
          <p:cNvGraphicFramePr>
            <a:graphicFrameLocks/>
          </p:cNvGraphicFramePr>
          <p:nvPr>
            <p:extLst>
              <p:ext uri="{D42A27DB-BD31-4B8C-83A1-F6EECF244321}">
                <p14:modId xmlns:p14="http://schemas.microsoft.com/office/powerpoint/2010/main" val="4255288518"/>
              </p:ext>
            </p:extLst>
          </p:nvPr>
        </p:nvGraphicFramePr>
        <p:xfrm>
          <a:off x="5398273" y="203219"/>
          <a:ext cx="3642359" cy="4036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75021106"/>
              </p:ext>
            </p:extLst>
          </p:nvPr>
        </p:nvGraphicFramePr>
        <p:xfrm>
          <a:off x="5676570" y="919104"/>
          <a:ext cx="2359076" cy="313347"/>
        </p:xfrm>
        <a:graphic>
          <a:graphicData uri="http://schemas.openxmlformats.org/drawingml/2006/table">
            <a:tbl>
              <a:tblPr>
                <a:tableStyleId>{5C22544A-7EE6-4342-B048-85BDC9FD1C3A}</a:tableStyleId>
              </a:tblPr>
              <a:tblGrid>
                <a:gridCol w="896449">
                  <a:extLst>
                    <a:ext uri="{9D8B030D-6E8A-4147-A177-3AD203B41FA5}">
                      <a16:colId xmlns:a16="http://schemas.microsoft.com/office/drawing/2014/main" xmlns="" val="470423972"/>
                    </a:ext>
                  </a:extLst>
                </a:gridCol>
                <a:gridCol w="740031">
                  <a:extLst>
                    <a:ext uri="{9D8B030D-6E8A-4147-A177-3AD203B41FA5}">
                      <a16:colId xmlns:a16="http://schemas.microsoft.com/office/drawing/2014/main" xmlns="" val="1738196248"/>
                    </a:ext>
                  </a:extLst>
                </a:gridCol>
                <a:gridCol w="722596">
                  <a:extLst>
                    <a:ext uri="{9D8B030D-6E8A-4147-A177-3AD203B41FA5}">
                      <a16:colId xmlns:a16="http://schemas.microsoft.com/office/drawing/2014/main" xmlns="" val="2757026537"/>
                    </a:ext>
                  </a:extLst>
                </a:gridCol>
              </a:tblGrid>
              <a:tr h="313347">
                <a:tc>
                  <a:txBody>
                    <a:bodyPr/>
                    <a:lstStyle/>
                    <a:p>
                      <a:pPr algn="ctr" fontAlgn="ctr"/>
                      <a:r>
                        <a:rPr lang="en-GB" sz="1000" u="none" strike="noStrike" dirty="0">
                          <a:solidFill>
                            <a:schemeClr val="bg1"/>
                          </a:solidFill>
                          <a:effectLst/>
                        </a:rPr>
                        <a:t>Ave=9.5</a:t>
                      </a:r>
                      <a:endParaRPr lang="en-GB" sz="1000" b="0"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u="none" strike="noStrike" dirty="0">
                          <a:solidFill>
                            <a:schemeClr val="bg1"/>
                          </a:solidFill>
                          <a:effectLst/>
                        </a:rPr>
                        <a:t>Ave=8.7</a:t>
                      </a:r>
                      <a:endParaRPr lang="en-GB" sz="1000" b="0"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u="none" strike="noStrike" dirty="0">
                          <a:solidFill>
                            <a:schemeClr val="bg1"/>
                          </a:solidFill>
                          <a:effectLst/>
                        </a:rPr>
                        <a:t>Ave=8.4</a:t>
                      </a:r>
                      <a:endParaRPr lang="en-GB" sz="1000" b="0" i="0" u="none" strike="noStrike" dirty="0">
                        <a:solidFill>
                          <a:schemeClr val="bg1"/>
                        </a:solidFill>
                        <a:effectLst/>
                        <a:latin typeface="Microsoft Sans Serif"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5659554"/>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465776659"/>
              </p:ext>
            </p:extLst>
          </p:nvPr>
        </p:nvGraphicFramePr>
        <p:xfrm>
          <a:off x="1642375" y="421419"/>
          <a:ext cx="3661998" cy="3513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180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7" name="TextBox 6"/>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32</a:t>
            </a:r>
          </a:p>
        </p:txBody>
      </p:sp>
      <p:sp>
        <p:nvSpPr>
          <p:cNvPr id="10" name="Rectangle 9"/>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3"/>
                  </a:solidFill>
                  <a:prstDash val="solid"/>
                  <a:miter lim="800000"/>
                </a:ln>
                <a:noFill/>
                <a:latin typeface="OCR F-Bold OSF"/>
              </a:rPr>
              <a:t>BOOKING ACCESS</a:t>
            </a:r>
            <a:endParaRPr lang="en-US" sz="4000" b="1" dirty="0">
              <a:ln w="38100" cmpd="sng">
                <a:solidFill>
                  <a:schemeClr val="accent3"/>
                </a:solidFill>
                <a:prstDash val="solid"/>
                <a:miter lim="800000"/>
              </a:ln>
              <a:solidFill>
                <a:schemeClr val="accent4"/>
              </a:solidFill>
            </a:endParaRPr>
          </a:p>
        </p:txBody>
      </p:sp>
      <p:sp>
        <p:nvSpPr>
          <p:cNvPr id="4" name="TextBox 3"/>
          <p:cNvSpPr txBox="1"/>
          <p:nvPr/>
        </p:nvSpPr>
        <p:spPr>
          <a:xfrm>
            <a:off x="1876939" y="349702"/>
            <a:ext cx="7068278" cy="4070345"/>
          </a:xfrm>
          <a:prstGeom prst="rect">
            <a:avLst/>
          </a:prstGeom>
          <a:noFill/>
        </p:spPr>
        <p:txBody>
          <a:bodyPr wrap="square" rtlCol="0">
            <a:spAutoFit/>
          </a:bodyPr>
          <a:lstStyle/>
          <a:p>
            <a:r>
              <a:rPr lang="en-GB" sz="1100" b="1" dirty="0">
                <a:solidFill>
                  <a:schemeClr val="bg1"/>
                </a:solidFill>
              </a:rPr>
              <a:t>There were 6 negative comments and suggestions about how to improve the booking procedure for access provisions (19% of all respondents). They were as follows:</a:t>
            </a:r>
          </a:p>
          <a:p>
            <a:endParaRPr lang="en-GB" sz="1100" dirty="0">
              <a:solidFill>
                <a:schemeClr val="bg1"/>
              </a:solidFill>
            </a:endParaRPr>
          </a:p>
          <a:p>
            <a:pPr marL="171450" indent="-171450">
              <a:spcBef>
                <a:spcPts val="300"/>
              </a:spcBef>
              <a:spcAft>
                <a:spcPts val="300"/>
              </a:spcAft>
              <a:buFont typeface="Arial" panose="020B0604020202020204" pitchFamily="34" charset="0"/>
              <a:buChar char="•"/>
            </a:pPr>
            <a:r>
              <a:rPr lang="en-GB" sz="1100" i="1" dirty="0">
                <a:solidFill>
                  <a:schemeClr val="bg1"/>
                </a:solidFill>
              </a:rPr>
              <a:t>“Make your website accessible to people with visual impairments. Inform HERIB and various talking newspapers about events coming up and what accessibility will be available (</a:t>
            </a:r>
            <a:r>
              <a:rPr lang="en-GB" sz="1100" i="1" dirty="0" smtClean="0">
                <a:solidFill>
                  <a:schemeClr val="bg1"/>
                </a:solidFill>
              </a:rPr>
              <a:t>i.e. </a:t>
            </a:r>
            <a:r>
              <a:rPr lang="en-GB" sz="1100" i="1" dirty="0">
                <a:solidFill>
                  <a:schemeClr val="bg1"/>
                </a:solidFill>
              </a:rPr>
              <a:t>audio description) and we will promote on your behalf.”</a:t>
            </a:r>
          </a:p>
          <a:p>
            <a:pPr marL="171450" indent="-171450">
              <a:spcBef>
                <a:spcPts val="300"/>
              </a:spcBef>
              <a:spcAft>
                <a:spcPts val="300"/>
              </a:spcAft>
              <a:buFont typeface="Arial" panose="020B0604020202020204" pitchFamily="34" charset="0"/>
              <a:buChar char="•"/>
            </a:pPr>
            <a:r>
              <a:rPr lang="en-GB" sz="1100" i="1" dirty="0">
                <a:solidFill>
                  <a:schemeClr val="bg1"/>
                </a:solidFill>
              </a:rPr>
              <a:t>“It would have been helpful to have more publicity about the event. It wasn't easy to get tickets and a lot of people missed out.”</a:t>
            </a:r>
          </a:p>
          <a:p>
            <a:pPr marL="171450" indent="-171450">
              <a:spcBef>
                <a:spcPts val="300"/>
              </a:spcBef>
              <a:spcAft>
                <a:spcPts val="300"/>
              </a:spcAft>
              <a:buFont typeface="Arial" panose="020B0604020202020204" pitchFamily="34" charset="0"/>
              <a:buChar char="•"/>
            </a:pPr>
            <a:r>
              <a:rPr lang="en-GB" sz="1100" i="1" dirty="0">
                <a:solidFill>
                  <a:schemeClr val="bg1"/>
                </a:solidFill>
              </a:rPr>
              <a:t>“Apart from seeing it on the </a:t>
            </a:r>
            <a:r>
              <a:rPr lang="en-GB" sz="1100" i="1" dirty="0" smtClean="0">
                <a:solidFill>
                  <a:schemeClr val="bg1"/>
                </a:solidFill>
              </a:rPr>
              <a:t>Hull Daily </a:t>
            </a:r>
            <a:r>
              <a:rPr lang="en-GB" sz="1100" i="1" dirty="0">
                <a:solidFill>
                  <a:schemeClr val="bg1"/>
                </a:solidFill>
              </a:rPr>
              <a:t>M</a:t>
            </a:r>
            <a:r>
              <a:rPr lang="en-GB" sz="1100" i="1" dirty="0" smtClean="0">
                <a:solidFill>
                  <a:schemeClr val="bg1"/>
                </a:solidFill>
              </a:rPr>
              <a:t>ail website, </a:t>
            </a:r>
            <a:r>
              <a:rPr lang="en-GB" sz="1100" i="1" dirty="0">
                <a:solidFill>
                  <a:schemeClr val="bg1"/>
                </a:solidFill>
              </a:rPr>
              <a:t>would not have </a:t>
            </a:r>
            <a:r>
              <a:rPr lang="en-GB" sz="1100" i="1" dirty="0" smtClean="0">
                <a:solidFill>
                  <a:schemeClr val="bg1"/>
                </a:solidFill>
              </a:rPr>
              <a:t>known </a:t>
            </a:r>
            <a:r>
              <a:rPr lang="en-GB" sz="1100" i="1" dirty="0">
                <a:solidFill>
                  <a:schemeClr val="bg1"/>
                </a:solidFill>
              </a:rPr>
              <a:t>about it until the tickets had been sold out. Also think it is not good that tickets only available online as many people cannot access them.”</a:t>
            </a:r>
          </a:p>
          <a:p>
            <a:pPr marL="171450" indent="-171450">
              <a:spcBef>
                <a:spcPts val="300"/>
              </a:spcBef>
              <a:spcAft>
                <a:spcPts val="300"/>
              </a:spcAft>
              <a:buFont typeface="Arial" panose="020B0604020202020204" pitchFamily="34" charset="0"/>
              <a:buChar char="•"/>
            </a:pPr>
            <a:r>
              <a:rPr lang="en-GB" sz="1100" i="1" dirty="0">
                <a:solidFill>
                  <a:schemeClr val="bg1"/>
                </a:solidFill>
              </a:rPr>
              <a:t>“My only worry was that we did not receive extra booking provisions (seating) till the day before.”</a:t>
            </a:r>
          </a:p>
          <a:p>
            <a:pPr marL="171450" indent="-171450">
              <a:spcBef>
                <a:spcPts val="300"/>
              </a:spcBef>
              <a:spcAft>
                <a:spcPts val="300"/>
              </a:spcAft>
              <a:buFont typeface="Arial" panose="020B0604020202020204" pitchFamily="34" charset="0"/>
              <a:buChar char="•"/>
            </a:pPr>
            <a:r>
              <a:rPr lang="en-GB" sz="1100" i="1" dirty="0">
                <a:solidFill>
                  <a:schemeClr val="bg1"/>
                </a:solidFill>
              </a:rPr>
              <a:t>“I would have liked the information about the situation of the car park earlier. When I looked up </a:t>
            </a:r>
            <a:r>
              <a:rPr lang="en-GB" sz="1100" i="1" dirty="0" err="1">
                <a:solidFill>
                  <a:schemeClr val="bg1"/>
                </a:solidFill>
              </a:rPr>
              <a:t>Lowgate</a:t>
            </a:r>
            <a:r>
              <a:rPr lang="en-GB" sz="1100" i="1" dirty="0">
                <a:solidFill>
                  <a:schemeClr val="bg1"/>
                </a:solidFill>
              </a:rPr>
              <a:t> car park the site showed me an area behind the courts which made me apprehensive as to whether I would get there on time negotiating the drop kerbs I would have to find for my electric scooter."</a:t>
            </a:r>
          </a:p>
          <a:p>
            <a:pPr marL="171450" indent="-171450">
              <a:spcBef>
                <a:spcPts val="300"/>
              </a:spcBef>
              <a:spcAft>
                <a:spcPts val="300"/>
              </a:spcAft>
              <a:buFont typeface="Arial" panose="020B0604020202020204" pitchFamily="34" charset="0"/>
              <a:buChar char="•"/>
            </a:pPr>
            <a:r>
              <a:rPr lang="en-GB" sz="1100" i="1" dirty="0">
                <a:solidFill>
                  <a:schemeClr val="bg1"/>
                </a:solidFill>
              </a:rPr>
              <a:t>“I would have liked to have gone, but in the end all the tickets had been reserved.  I was able to get tickets for my elderly mother and friend as they had seats.  Being able to get 6 tickets was too many and people were greedy with them, snapping up all 6 when they were not needed.  I do know someone who signed up with different email addresses and ended up with 30 tickets and I also know people who would loved to have attended but all tickets had gone.”</a:t>
            </a:r>
          </a:p>
        </p:txBody>
      </p:sp>
    </p:spTree>
    <p:extLst>
      <p:ext uri="{BB962C8B-B14F-4D97-AF65-F5344CB8AC3E}">
        <p14:creationId xmlns:p14="http://schemas.microsoft.com/office/powerpoint/2010/main" val="55677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graphicFrame>
        <p:nvGraphicFramePr>
          <p:cNvPr id="3" name="Chart 2"/>
          <p:cNvGraphicFramePr>
            <a:graphicFrameLocks/>
          </p:cNvGraphicFramePr>
          <p:nvPr/>
        </p:nvGraphicFramePr>
        <p:xfrm>
          <a:off x="2286000" y="120015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579185791"/>
              </p:ext>
            </p:extLst>
          </p:nvPr>
        </p:nvGraphicFramePr>
        <p:xfrm>
          <a:off x="1940118" y="525449"/>
          <a:ext cx="6743138" cy="352126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7863839" y="4699425"/>
            <a:ext cx="1208599" cy="369332"/>
          </a:xfrm>
          <a:prstGeom prst="rect">
            <a:avLst/>
          </a:prstGeom>
          <a:noFill/>
        </p:spPr>
        <p:txBody>
          <a:bodyPr wrap="square" rtlCol="0">
            <a:spAutoFit/>
          </a:bodyPr>
          <a:lstStyle/>
          <a:p>
            <a:pPr algn="r"/>
            <a:r>
              <a:rPr lang="en-GB" dirty="0">
                <a:solidFill>
                  <a:schemeClr val="bg1"/>
                </a:solidFill>
              </a:rPr>
              <a:t>Base: 32</a:t>
            </a:r>
          </a:p>
        </p:txBody>
      </p:sp>
      <p:sp>
        <p:nvSpPr>
          <p:cNvPr id="10" name="Rectangle 9"/>
          <p:cNvSpPr/>
          <p:nvPr/>
        </p:nvSpPr>
        <p:spPr>
          <a:xfrm>
            <a:off x="113412" y="4521812"/>
            <a:ext cx="8569844" cy="546945"/>
          </a:xfrm>
          <a:prstGeom prst="rect">
            <a:avLst/>
          </a:prstGeom>
        </p:spPr>
        <p:txBody>
          <a:bodyPr wrap="square">
            <a:spAutoFit/>
          </a:bodyPr>
          <a:lstStyle/>
          <a:p>
            <a:pPr>
              <a:lnSpc>
                <a:spcPct val="70000"/>
              </a:lnSpc>
            </a:pPr>
            <a:r>
              <a:rPr lang="en-US" sz="4000" b="1" dirty="0">
                <a:ln w="38100" cmpd="sng">
                  <a:solidFill>
                    <a:schemeClr val="accent3"/>
                  </a:solidFill>
                  <a:prstDash val="solid"/>
                  <a:miter lim="800000"/>
                </a:ln>
                <a:noFill/>
                <a:latin typeface="OCR F-Bold OSF"/>
              </a:rPr>
              <a:t>ACCESS PROVISIONS</a:t>
            </a:r>
            <a:endParaRPr lang="en-US" sz="4000" b="1" dirty="0">
              <a:ln w="38100" cmpd="sng">
                <a:solidFill>
                  <a:schemeClr val="accent3"/>
                </a:solidFill>
                <a:prstDash val="solid"/>
                <a:miter lim="800000"/>
              </a:ln>
              <a:solidFill>
                <a:schemeClr val="accent4"/>
              </a:solidFill>
            </a:endParaRPr>
          </a:p>
        </p:txBody>
      </p:sp>
    </p:spTree>
    <p:extLst>
      <p:ext uri="{BB962C8B-B14F-4D97-AF65-F5344CB8AC3E}">
        <p14:creationId xmlns:p14="http://schemas.microsoft.com/office/powerpoint/2010/main" val="2815148724"/>
      </p:ext>
    </p:extLst>
  </p:cSld>
  <p:clrMapOvr>
    <a:masterClrMapping/>
  </p:clrMapOvr>
</p:sld>
</file>

<file path=ppt/theme/theme1.xml><?xml version="1.0" encoding="utf-8"?>
<a:theme xmlns:a="http://schemas.openxmlformats.org/drawingml/2006/main" name="Office Theme">
  <a:themeElements>
    <a:clrScheme name="HULL CITY OF CULTURE">
      <a:dk1>
        <a:sysClr val="windowText" lastClr="000000"/>
      </a:dk1>
      <a:lt1>
        <a:sysClr val="window" lastClr="FFFFFF"/>
      </a:lt1>
      <a:dk2>
        <a:srgbClr val="1F497D"/>
      </a:dk2>
      <a:lt2>
        <a:srgbClr val="EEECE1"/>
      </a:lt2>
      <a:accent1>
        <a:srgbClr val="21B5D6"/>
      </a:accent1>
      <a:accent2>
        <a:srgbClr val="8C00A6"/>
      </a:accent2>
      <a:accent3>
        <a:srgbClr val="F7DD18"/>
      </a:accent3>
      <a:accent4>
        <a:srgbClr val="EB3EA8"/>
      </a:accent4>
      <a:accent5>
        <a:srgbClr val="E62E52"/>
      </a:accent5>
      <a:accent6>
        <a:srgbClr val="85D2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7" ma:contentTypeDescription="Create a new document." ma:contentTypeScope="" ma:versionID="650a5805a8f4832949c60d9316ae5209">
  <xsd:schema xmlns:xsd="http://www.w3.org/2001/XMLSchema" xmlns:xs="http://www.w3.org/2001/XMLSchema" xmlns:p="http://schemas.microsoft.com/office/2006/metadata/properties" xmlns:ns2="80129174-c05c-43cc-8e32-21fcbdfe51bb" xmlns:ns3="958b15ed-c521-4290-b073-2e98d4cc1d7f" targetNamespace="http://schemas.microsoft.com/office/2006/metadata/properties" ma:root="true" ma:fieldsID="6ebc4b8222adc2c1fc5cfad827d59a8e" ns2:_="" ns3:_="">
    <xsd:import namespace="80129174-c05c-43cc-8e32-21fcbdfe51bb"/>
    <xsd:import namespace="958b15ed-c521-4290-b073-2e98d4cc1d7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F3F44-5505-4792-B169-CA0589FD498F}">
  <ds:schemaRef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80129174-c05c-43cc-8e32-21fcbdfe51b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81ADEE2-5949-43A1-98FA-2E717FE73C2E}"/>
</file>

<file path=customXml/itemProps3.xml><?xml version="1.0" encoding="utf-8"?>
<ds:datastoreItem xmlns:ds="http://schemas.openxmlformats.org/officeDocument/2006/customXml" ds:itemID="{DB58100D-55D7-46EA-A668-6A385D0CB5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4409</TotalTime>
  <Words>1729</Words>
  <Application>Microsoft Office PowerPoint</Application>
  <PresentationFormat>On-screen Show (16:9)</PresentationFormat>
  <Paragraphs>169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Jaywing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Leedham</dc:creator>
  <cp:lastModifiedBy>Unwin Elinor</cp:lastModifiedBy>
  <cp:revision>158</cp:revision>
  <dcterms:created xsi:type="dcterms:W3CDTF">2015-10-22T08:17:16Z</dcterms:created>
  <dcterms:modified xsi:type="dcterms:W3CDTF">2016-10-18T09:06:08Z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