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4" r:id="rId2"/>
    <p:sldMasterId id="2147483706" r:id="rId3"/>
    <p:sldMasterId id="2147483718" r:id="rId4"/>
    <p:sldMasterId id="2147483730" r:id="rId5"/>
    <p:sldMasterId id="2147483742" r:id="rId6"/>
    <p:sldMasterId id="2147483754" r:id="rId7"/>
    <p:sldMasterId id="2147483766" r:id="rId8"/>
    <p:sldMasterId id="2147483778" r:id="rId9"/>
    <p:sldMasterId id="2147483790" r:id="rId10"/>
    <p:sldMasterId id="2147483802" r:id="rId11"/>
  </p:sldMasterIdLst>
  <p:notesMasterIdLst>
    <p:notesMasterId r:id="rId29"/>
  </p:notesMasterIdLst>
  <p:handoutMasterIdLst>
    <p:handoutMasterId r:id="rId30"/>
  </p:handoutMasterIdLst>
  <p:sldIdLst>
    <p:sldId id="513" r:id="rId12"/>
    <p:sldId id="520" r:id="rId13"/>
    <p:sldId id="539" r:id="rId14"/>
    <p:sldId id="555" r:id="rId15"/>
    <p:sldId id="332" r:id="rId16"/>
    <p:sldId id="400" r:id="rId17"/>
    <p:sldId id="523" r:id="rId18"/>
    <p:sldId id="522" r:id="rId19"/>
    <p:sldId id="534" r:id="rId20"/>
    <p:sldId id="535" r:id="rId21"/>
    <p:sldId id="536" r:id="rId22"/>
    <p:sldId id="537" r:id="rId23"/>
    <p:sldId id="544" r:id="rId24"/>
    <p:sldId id="546" r:id="rId25"/>
    <p:sldId id="554" r:id="rId26"/>
    <p:sldId id="553" r:id="rId27"/>
    <p:sldId id="529" r:id="rId2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1A5"/>
    <a:srgbClr val="FEDC22"/>
    <a:srgbClr val="12B5D6"/>
    <a:srgbClr val="E34350"/>
    <a:srgbClr val="EE4865"/>
    <a:srgbClr val="F86BBE"/>
    <a:srgbClr val="8512BE"/>
    <a:srgbClr val="990099"/>
    <a:srgbClr val="F15CB7"/>
    <a:srgbClr val="85D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743" autoAdjust="0"/>
  </p:normalViewPr>
  <p:slideViewPr>
    <p:cSldViewPr snapToGrid="0" snapToObjects="1">
      <p:cViewPr>
        <p:scale>
          <a:sx n="110" d="100"/>
          <a:sy n="110" d="100"/>
        </p:scale>
        <p:origin x="-792" y="-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25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33" Type="http://schemas.openxmlformats.org/officeDocument/2006/relationships/viewProps" Target="viewProps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8" Type="http://schemas.openxmlformats.org/officeDocument/2006/relationships/customXml" Target="../customXml/item3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4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32" Type="http://schemas.openxmlformats.org/officeDocument/2006/relationships/presProps" Target="presProps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37" Type="http://schemas.openxmlformats.org/officeDocument/2006/relationships/customXml" Target="../customXml/item2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36" Type="http://schemas.openxmlformats.org/officeDocument/2006/relationships/customXml" Target="../customXml/item1.xml"/><Relationship Id="rId31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30" Type="http://schemas.openxmlformats.org/officeDocument/2006/relationships/handoutMaster" Target="handoutMasters/handoutMaster1.xml"/><Relationship Id="rId9" Type="http://schemas.openxmlformats.org/officeDocument/2006/relationships/slideMaster" Target="slideMasters/slideMaster9.xml"/><Relationship Id="rId35" Type="http://schemas.openxmlformats.org/officeDocument/2006/relationships/tableStyles" Target="tableStyles.xml"/><Relationship Id="rId14" Type="http://schemas.openxmlformats.org/officeDocument/2006/relationships/slide" Target="slides/slide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B8FD4-C7D0-4A50-8D77-16A02BE54957}" type="datetimeFigureOut">
              <a:rPr lang="en-GB" smtClean="0"/>
              <a:t>14/09/16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5A21E-19EE-4968-A6AE-D3F65A4CF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4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64CF2-C508-467B-8B40-89DBA2810D0B}" type="datetimeFigureOut">
              <a:rPr lang="en-GB" smtClean="0"/>
              <a:t>14/09/16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97D6F-E1D6-4468-B1AB-F8CD72934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7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1B2-ADB2-CA48-B0F8-6CA834DDDDA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6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C01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8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576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717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1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245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773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59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16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071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098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086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9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36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4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65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206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071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9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C01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232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047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69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950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9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124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05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665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834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95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918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72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691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408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055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12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9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585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C01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6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4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9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5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6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B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50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2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68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6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8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24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8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80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91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3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D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9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2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68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32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80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71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4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06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3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5D1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3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39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42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04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41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39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88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60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4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5C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91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3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7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21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88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2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18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75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36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4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507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5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8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03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1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328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556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7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84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2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5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8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59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45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866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91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14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9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40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809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53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277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221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746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85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487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57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6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871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97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82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2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85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443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973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41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477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007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033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777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694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1.xml"/><Relationship Id="rId18" Type="http://schemas.openxmlformats.org/officeDocument/2006/relationships/theme" Target="../theme/theme11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A840-9413-534E-BB8B-0F73A7F24329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76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8790-A161-7446-8B8B-EBA779AD0C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45C7-5021-714B-9A80-0EC5F6B52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0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8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70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8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14/09/16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9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ll 2017 Everyone Back to Ours Graphic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923" y="1"/>
            <a:ext cx="2600081" cy="23138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373" y="1689351"/>
            <a:ext cx="6357090" cy="135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600" b="1" dirty="0" smtClean="0">
                <a:solidFill>
                  <a:prstClr val="white"/>
                </a:solidFill>
                <a:ea typeface="Calibri"/>
                <a:cs typeface="Times New Roman"/>
              </a:rPr>
              <a:t>MADE IN HULL</a:t>
            </a:r>
            <a:endParaRPr lang="en-GB" sz="3600" b="1" dirty="0">
              <a:solidFill>
                <a:prstClr val="white"/>
              </a:solidFill>
              <a:ea typeface="Calibri"/>
              <a:cs typeface="Times New Roman"/>
            </a:endParaRPr>
          </a:p>
          <a:p>
            <a:r>
              <a:rPr lang="en-GB" sz="1600" b="1" i="1" dirty="0" smtClean="0">
                <a:solidFill>
                  <a:prstClr val="white"/>
                </a:solidFill>
                <a:ea typeface="Calibri"/>
                <a:cs typeface="Times New Roman"/>
              </a:rPr>
              <a:t>Niccy Hallifax, Opening Lead Producer</a:t>
            </a:r>
          </a:p>
          <a:p>
            <a:r>
              <a:rPr lang="en-GB" sz="1600" b="1" i="1" dirty="0" smtClean="0">
                <a:solidFill>
                  <a:prstClr val="white"/>
                </a:solidFill>
                <a:ea typeface="Calibri"/>
                <a:cs typeface="Times New Roman"/>
              </a:rPr>
              <a:t>Chris Clay, Technical Director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7610" y="4478277"/>
            <a:ext cx="4732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prstClr val="white"/>
                </a:solidFill>
                <a:cs typeface="Times New Roman"/>
              </a:rPr>
              <a:t> September 2016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3132" y="-178130"/>
            <a:ext cx="3279452" cy="231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93793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Location Three: </a:t>
            </a:r>
            <a:r>
              <a:rPr lang="en-GB" sz="2800" b="1" dirty="0" err="1" smtClean="0">
                <a:solidFill>
                  <a:schemeClr val="accent2"/>
                </a:solidFill>
                <a:latin typeface="+mn-lt"/>
              </a:rPr>
              <a:t>Oriel</a:t>
            </a:r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 House. (in discussion)</a:t>
            </a:r>
            <a:endParaRPr lang="en-GB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80" y="910297"/>
            <a:ext cx="413320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THE DIGNITY OF LABOUR </a:t>
            </a:r>
            <a:endParaRPr lang="en-GB" sz="1200" b="1" dirty="0" smtClean="0"/>
          </a:p>
          <a:p>
            <a:r>
              <a:rPr lang="en-GB" sz="1200" dirty="0" smtClean="0"/>
              <a:t>A </a:t>
            </a:r>
            <a:r>
              <a:rPr lang="en-GB" sz="1200" dirty="0"/>
              <a:t>hard working city- a city of great inventiveness, manufacturing and international trade / the fight for worker’s rights / the decline of manual labour industries- the despair of dole / a future power house of ideas</a:t>
            </a:r>
          </a:p>
          <a:p>
            <a:r>
              <a:rPr lang="en-GB" sz="1200" dirty="0"/>
              <a:t>We turn a place of frustration, anger &amp; despair into a place of beauty &amp; creative energy</a:t>
            </a:r>
          </a:p>
          <a:p>
            <a:r>
              <a:rPr lang="en-GB" sz="1200" i="1" dirty="0"/>
              <a:t> </a:t>
            </a:r>
            <a:endParaRPr lang="en-GB" sz="1200" dirty="0"/>
          </a:p>
          <a:p>
            <a:r>
              <a:rPr lang="en-GB" sz="1200" i="1" dirty="0"/>
              <a:t>Possible elements:</a:t>
            </a:r>
            <a:endParaRPr lang="en-GB" sz="1200" dirty="0"/>
          </a:p>
          <a:p>
            <a:r>
              <a:rPr lang="en-GB" sz="1200" dirty="0"/>
              <a:t>Production lines- </a:t>
            </a:r>
            <a:r>
              <a:rPr lang="en-GB" sz="1200" dirty="0" err="1"/>
              <a:t>inc</a:t>
            </a:r>
            <a:r>
              <a:rPr lang="en-GB" sz="1200" dirty="0"/>
              <a:t> caravans, fish, peas, household &amp; medical </a:t>
            </a:r>
          </a:p>
          <a:p>
            <a:r>
              <a:rPr lang="en-GB" sz="1200" dirty="0"/>
              <a:t>Products- retro and current</a:t>
            </a:r>
          </a:p>
          <a:p>
            <a:r>
              <a:rPr lang="en-GB" sz="1200" dirty="0"/>
              <a:t>Film, photo &amp; press archive of work on docks, fishing &amp; other</a:t>
            </a:r>
          </a:p>
          <a:p>
            <a:r>
              <a:rPr lang="en-GB" sz="1200" dirty="0"/>
              <a:t>19</a:t>
            </a:r>
            <a:r>
              <a:rPr lang="en-GB" sz="1200" baseline="30000" dirty="0"/>
              <a:t>th</a:t>
            </a:r>
            <a:r>
              <a:rPr lang="en-GB" sz="1200" dirty="0"/>
              <a:t> C, 60s &amp; 70s </a:t>
            </a:r>
            <a:r>
              <a:rPr lang="en-GB" sz="1200" dirty="0" err="1"/>
              <a:t>dockers</a:t>
            </a:r>
            <a:r>
              <a:rPr lang="en-GB" sz="1200" dirty="0"/>
              <a:t> strike archive</a:t>
            </a:r>
          </a:p>
          <a:p>
            <a:r>
              <a:rPr lang="en-GB" sz="1200" dirty="0"/>
              <a:t>Big Lil- headscarf wives campaign</a:t>
            </a:r>
          </a:p>
          <a:p>
            <a:r>
              <a:rPr lang="en-GB" sz="1200" dirty="0"/>
              <a:t>Decline of industry – </a:t>
            </a:r>
            <a:r>
              <a:rPr lang="en-GB" sz="1200" dirty="0" smtClean="0"/>
              <a:t>fishing and docks</a:t>
            </a:r>
            <a:endParaRPr lang="en-GB" sz="1200" dirty="0"/>
          </a:p>
          <a:p>
            <a:r>
              <a:rPr lang="en-GB" sz="1200" dirty="0"/>
              <a:t>Spoken audio </a:t>
            </a:r>
            <a:r>
              <a:rPr lang="en-GB" sz="1200" dirty="0" smtClean="0"/>
              <a:t>sound bites</a:t>
            </a:r>
            <a:r>
              <a:rPr lang="en-GB" sz="1200" dirty="0"/>
              <a:t>- sanctions, lost ambitions &amp; dreams</a:t>
            </a:r>
          </a:p>
          <a:p>
            <a:r>
              <a:rPr lang="en-GB" sz="1200" dirty="0" smtClean="0"/>
              <a:t>Reaffirming of the docks, most whit goods in the UK come through Hull docks, the building </a:t>
            </a:r>
            <a:r>
              <a:rPr lang="en-GB" sz="1200" dirty="0"/>
              <a:t>the Humber Bridge</a:t>
            </a:r>
          </a:p>
          <a:p>
            <a:r>
              <a:rPr lang="en-GB" sz="1200" dirty="0"/>
              <a:t>Siemens- wind power- our future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44551" y="1039102"/>
            <a:ext cx="3899449" cy="3691373"/>
            <a:chOff x="5244551" y="1316182"/>
            <a:chExt cx="3899449" cy="3691373"/>
          </a:xfrm>
        </p:grpSpPr>
        <p:pic>
          <p:nvPicPr>
            <p:cNvPr id="4" name="Picture 3" descr="Screen Shot 2016-08-31 at 11.32.18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551" y="3729182"/>
              <a:ext cx="1809444" cy="1278373"/>
            </a:xfrm>
            <a:prstGeom prst="rect">
              <a:avLst/>
            </a:prstGeom>
          </p:spPr>
        </p:pic>
        <p:pic>
          <p:nvPicPr>
            <p:cNvPr id="5" name="Picture 4" descr="Screen Shot 2016-08-31 at 11.33.28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3995" y="3547758"/>
              <a:ext cx="2090005" cy="1459797"/>
            </a:xfrm>
            <a:prstGeom prst="rect">
              <a:avLst/>
            </a:prstGeom>
          </p:spPr>
        </p:pic>
        <p:pic>
          <p:nvPicPr>
            <p:cNvPr id="8" name="Picture 7" descr="Screen Shot 2016-08-31 at 11.34.10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7163" y="2864324"/>
              <a:ext cx="3886837" cy="1083217"/>
            </a:xfrm>
            <a:prstGeom prst="rect">
              <a:avLst/>
            </a:prstGeom>
          </p:spPr>
        </p:pic>
        <p:pic>
          <p:nvPicPr>
            <p:cNvPr id="9" name="Picture 8" descr="WIN_20160908_11_15_02_Pro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57163" y="1316182"/>
              <a:ext cx="3886837" cy="154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83874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Location Four: The Underpass.</a:t>
            </a:r>
            <a:endParaRPr lang="en-GB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80" y="1014202"/>
            <a:ext cx="3590565" cy="360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Hull People Love to Party</a:t>
            </a:r>
            <a:r>
              <a:rPr lang="en-GB" sz="1200" dirty="0"/>
              <a:t>. </a:t>
            </a:r>
          </a:p>
          <a:p>
            <a:r>
              <a:rPr lang="en-GB" sz="1200" dirty="0"/>
              <a:t>A sound &amp; light installation with live performance portraying the culture of Hull’s clubbing scene and the people’s passion to party. A sound &amp; light driven event with flash-mob performances, where the public can participate or pass through, where dance styles and fashions can move through time, or mix and morph, with a music soundtrack incorporating spoken word </a:t>
            </a:r>
            <a:r>
              <a:rPr lang="en-GB" sz="1200" dirty="0" smtClean="0"/>
              <a:t>sound bite </a:t>
            </a:r>
            <a:r>
              <a:rPr lang="en-GB" sz="1200" dirty="0"/>
              <a:t>mash-ups referencing Hull’s clubbing experience &amp; the social and political context. </a:t>
            </a:r>
          </a:p>
          <a:p>
            <a:r>
              <a:rPr lang="en-GB" sz="1200" dirty="0"/>
              <a:t> </a:t>
            </a:r>
          </a:p>
          <a:p>
            <a:r>
              <a:rPr lang="en-GB" sz="1200" i="1" dirty="0"/>
              <a:t>Possible elements:</a:t>
            </a:r>
            <a:endParaRPr lang="en-GB" sz="1200" dirty="0"/>
          </a:p>
          <a:p>
            <a:pPr lvl="0"/>
            <a:r>
              <a:rPr lang="en-GB" sz="1200" dirty="0"/>
              <a:t>Hulls clubbing scene over time- from dance hall to disco, house party &amp; rave, the Tower, LA’s, the Silhouette &amp; Fuel</a:t>
            </a:r>
          </a:p>
          <a:p>
            <a:pPr lvl="0"/>
            <a:r>
              <a:rPr lang="en-GB" sz="1200" dirty="0"/>
              <a:t>Dance &amp; fashion styles over the decades</a:t>
            </a:r>
          </a:p>
          <a:p>
            <a:pPr lvl="0"/>
            <a:r>
              <a:rPr lang="en-GB" sz="1200" dirty="0"/>
              <a:t>The changing social &amp; political </a:t>
            </a:r>
            <a:r>
              <a:rPr lang="en-GB" sz="1200" dirty="0" smtClean="0"/>
              <a:t>context and the emergence of the festival culture in Hull.</a:t>
            </a:r>
            <a:endParaRPr lang="en-GB" sz="1200" dirty="0"/>
          </a:p>
        </p:txBody>
      </p:sp>
      <p:pic>
        <p:nvPicPr>
          <p:cNvPr id="4" name="Picture 3" descr="IMG_017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789" y="921842"/>
            <a:ext cx="4787211" cy="1606616"/>
          </a:xfrm>
          <a:prstGeom prst="rect">
            <a:avLst/>
          </a:prstGeom>
        </p:spPr>
      </p:pic>
      <p:pic>
        <p:nvPicPr>
          <p:cNvPr id="5" name="Picture 4" descr="Screen Shot 2016-08-31 at 11.52.3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89" y="2528458"/>
            <a:ext cx="2456614" cy="1391227"/>
          </a:xfrm>
          <a:prstGeom prst="rect">
            <a:avLst/>
          </a:prstGeom>
        </p:spPr>
      </p:pic>
      <p:pic>
        <p:nvPicPr>
          <p:cNvPr id="7" name="Picture 6" descr="Screen Shot 2016-08-31 at 11.23.2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402" y="2528458"/>
            <a:ext cx="2330597" cy="1377560"/>
          </a:xfrm>
          <a:prstGeom prst="rect">
            <a:avLst/>
          </a:prstGeom>
        </p:spPr>
      </p:pic>
      <p:pic>
        <p:nvPicPr>
          <p:cNvPr id="6" name="Picture 5" descr="Screen Shot 2016-08-31 at 11.25.1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789" y="3613733"/>
            <a:ext cx="4787210" cy="13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874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Location Five: The Deep.</a:t>
            </a:r>
            <a:endParaRPr lang="en-GB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80" y="1164287"/>
            <a:ext cx="4029293" cy="341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DEPARTURES &amp; ARRIVALS- HULLS CONNECTIVITY- THE FLOW OF PEOPLE INTO AND THROUGH THE CITY</a:t>
            </a:r>
            <a:endParaRPr lang="en-GB" sz="1200" dirty="0"/>
          </a:p>
          <a:p>
            <a:r>
              <a:rPr lang="en-GB" sz="1200" dirty="0"/>
              <a:t> </a:t>
            </a:r>
          </a:p>
          <a:p>
            <a:r>
              <a:rPr lang="en-GB" sz="1200" b="1" dirty="0"/>
              <a:t>Migrations- </a:t>
            </a:r>
            <a:r>
              <a:rPr lang="en-GB" sz="1200" dirty="0"/>
              <a:t>The flows of people over time, through and into the city:</a:t>
            </a:r>
          </a:p>
          <a:p>
            <a:r>
              <a:rPr lang="en-GB" sz="1200" b="1" dirty="0"/>
              <a:t>Fleeing </a:t>
            </a:r>
            <a:r>
              <a:rPr lang="en-GB" sz="1200" dirty="0"/>
              <a:t>war, persecution, poverty. Seeking refuge and freedom. (17</a:t>
            </a:r>
            <a:r>
              <a:rPr lang="en-GB" sz="1200" baseline="30000" dirty="0"/>
              <a:t>th</a:t>
            </a:r>
            <a:r>
              <a:rPr lang="en-GB" sz="1200" dirty="0"/>
              <a:t> C </a:t>
            </a:r>
            <a:r>
              <a:rPr lang="en-GB" sz="1200" dirty="0" err="1"/>
              <a:t>Hugenots</a:t>
            </a:r>
            <a:r>
              <a:rPr lang="en-GB" sz="1200" dirty="0"/>
              <a:t>, 19</a:t>
            </a:r>
            <a:r>
              <a:rPr lang="en-GB" sz="1200" baseline="30000" dirty="0"/>
              <a:t>th</a:t>
            </a:r>
            <a:r>
              <a:rPr lang="en-GB" sz="1200" dirty="0"/>
              <a:t> C Jews from Eastern Europe, children fleeing the Spanish Civil War, </a:t>
            </a:r>
            <a:r>
              <a:rPr lang="en-GB" sz="1200" dirty="0" err="1"/>
              <a:t>Kosovans</a:t>
            </a:r>
            <a:r>
              <a:rPr lang="en-GB" sz="1200" dirty="0"/>
              <a:t>, Afghans, Iraqis, Congolese, </a:t>
            </a:r>
            <a:r>
              <a:rPr lang="en-GB" sz="1200" dirty="0" err="1"/>
              <a:t>Eritrians</a:t>
            </a:r>
            <a:r>
              <a:rPr lang="en-GB" sz="1200" dirty="0"/>
              <a:t>, Syrians </a:t>
            </a:r>
          </a:p>
          <a:p>
            <a:r>
              <a:rPr lang="en-GB" sz="1200" b="1" dirty="0"/>
              <a:t>Seeking work</a:t>
            </a:r>
            <a:r>
              <a:rPr lang="en-GB" sz="1200" dirty="0"/>
              <a:t> – the Irish to build Hull docks, </a:t>
            </a:r>
            <a:r>
              <a:rPr lang="en-GB" sz="1200" dirty="0" err="1"/>
              <a:t>Brixham</a:t>
            </a:r>
            <a:r>
              <a:rPr lang="en-GB" sz="1200" dirty="0"/>
              <a:t> fishermen, young men from Scandinavia, incomers like Larkin who came for a new job as University Librarian, and many more</a:t>
            </a:r>
          </a:p>
          <a:p>
            <a:r>
              <a:rPr lang="en-GB" sz="1200" dirty="0"/>
              <a:t>The transit route from the riverside to Lazarus Hotel to the Station / </a:t>
            </a:r>
            <a:r>
              <a:rPr lang="en-GB" sz="1200" dirty="0" err="1"/>
              <a:t>Brexit</a:t>
            </a:r>
            <a:r>
              <a:rPr lang="en-GB" sz="1200" dirty="0"/>
              <a:t>- the tension between a welcoming and insular city </a:t>
            </a:r>
            <a:endParaRPr lang="en-GB" sz="1200" dirty="0" smtClean="0"/>
          </a:p>
          <a:p>
            <a:endParaRPr lang="en-GB" sz="1200" dirty="0"/>
          </a:p>
          <a:p>
            <a:r>
              <a:rPr lang="en-GB" sz="1200" dirty="0" smtClean="0"/>
              <a:t>Arrivals and Departures now and the port &amp; station.</a:t>
            </a:r>
            <a:endParaRPr lang="en-GB" sz="1200" dirty="0"/>
          </a:p>
        </p:txBody>
      </p:sp>
      <p:pic>
        <p:nvPicPr>
          <p:cNvPr id="4" name="Picture 3" descr="IMG_002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272" y="1063228"/>
            <a:ext cx="4629727" cy="1446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364" y="2509888"/>
            <a:ext cx="2447635" cy="1260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272" y="2509888"/>
            <a:ext cx="2182092" cy="1099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272" y="3609015"/>
            <a:ext cx="4629727" cy="9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874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Location Six: Zebedee’s Yard.</a:t>
            </a:r>
            <a:endParaRPr lang="en-GB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80" y="1210467"/>
            <a:ext cx="3994656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PHYSICAL HULL- Hull’s Sporting Achievements &amp; the cultural interplay with Dance</a:t>
            </a:r>
            <a:endParaRPr lang="en-GB" sz="1200" dirty="0"/>
          </a:p>
          <a:p>
            <a:r>
              <a:rPr lang="en-GB" sz="1200" dirty="0"/>
              <a:t>Film animation &amp; soundscapes portraying Hull’s shakers and movers in team &amp; solo sports, the tribal allegiances of local fans, and the physical &amp; cultural interplay between sport and dance. Where the playing field is the stage, and the human body is the vehicle, celebrating strength, stamina and the beauty of movement- from the corps de ballet &amp; principal dancer, to the boxer in the ring, to the team on the pitch.</a:t>
            </a:r>
          </a:p>
          <a:p>
            <a:r>
              <a:rPr lang="en-GB" sz="1000" dirty="0"/>
              <a:t> </a:t>
            </a:r>
          </a:p>
          <a:p>
            <a:r>
              <a:rPr lang="en-GB" sz="1000" i="1" dirty="0"/>
              <a:t>Possible elements:</a:t>
            </a:r>
            <a:endParaRPr lang="en-GB" sz="1000" dirty="0"/>
          </a:p>
          <a:p>
            <a:pPr lvl="0"/>
            <a:r>
              <a:rPr lang="en-GB" sz="1000" dirty="0"/>
              <a:t>Craven Park dog-track, the Speedway, football, rugby, boxing</a:t>
            </a:r>
          </a:p>
          <a:p>
            <a:pPr lvl="0"/>
            <a:r>
              <a:rPr lang="en-GB" sz="1000" dirty="0"/>
              <a:t>Dance forms&amp; Hull dancers </a:t>
            </a:r>
            <a:r>
              <a:rPr lang="en-GB" sz="1000" dirty="0" err="1"/>
              <a:t>Xander</a:t>
            </a:r>
            <a:r>
              <a:rPr lang="en-GB" sz="1000" dirty="0"/>
              <a:t> Parish &amp; Kevin O Hare</a:t>
            </a:r>
          </a:p>
          <a:p>
            <a:pPr lvl="0"/>
            <a:r>
              <a:rPr lang="en-GB" sz="1000" dirty="0"/>
              <a:t>The interplay of movement between sport and dance- players, fans &amp; audiences</a:t>
            </a:r>
          </a:p>
          <a:p>
            <a:pPr lvl="0"/>
            <a:r>
              <a:rPr lang="en-GB" sz="1000" dirty="0"/>
              <a:t>A two rugby team town- east &amp; west Hull – the </a:t>
            </a:r>
            <a:r>
              <a:rPr lang="en-GB" sz="1000" dirty="0" err="1"/>
              <a:t>dockers</a:t>
            </a:r>
            <a:r>
              <a:rPr lang="en-GB" sz="1000" dirty="0"/>
              <a:t> &amp; fishing communities’ allegiances- Clive Sullivan- the Hull rugby derby of 1980</a:t>
            </a:r>
          </a:p>
          <a:p>
            <a:r>
              <a:rPr lang="en-GB" sz="1200" dirty="0"/>
              <a:t> </a:t>
            </a:r>
          </a:p>
        </p:txBody>
      </p:sp>
      <p:pic>
        <p:nvPicPr>
          <p:cNvPr id="4" name="Picture 3" descr="IMG_005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637" y="1063228"/>
            <a:ext cx="4537363" cy="1527560"/>
          </a:xfrm>
          <a:prstGeom prst="rect">
            <a:avLst/>
          </a:prstGeom>
        </p:spPr>
      </p:pic>
      <p:pic>
        <p:nvPicPr>
          <p:cNvPr id="5" name="Picture 4" descr="Screen Shot 2016-08-31 at 11.35.1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582" y="2589066"/>
            <a:ext cx="1364417" cy="929757"/>
          </a:xfrm>
          <a:prstGeom prst="rect">
            <a:avLst/>
          </a:prstGeom>
        </p:spPr>
      </p:pic>
      <p:pic>
        <p:nvPicPr>
          <p:cNvPr id="6" name="Picture 5" descr="Screen Shot 2016-08-31 at 11.54.09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636" y="3486741"/>
            <a:ext cx="4537363" cy="1189182"/>
          </a:xfrm>
          <a:prstGeom prst="rect">
            <a:avLst/>
          </a:prstGeom>
        </p:spPr>
      </p:pic>
      <p:pic>
        <p:nvPicPr>
          <p:cNvPr id="7" name="Picture 6" descr="Screen Shot 2016-08-31 at 11.56.5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653" y="2589067"/>
            <a:ext cx="1480929" cy="919388"/>
          </a:xfrm>
          <a:prstGeom prst="rect">
            <a:avLst/>
          </a:prstGeom>
        </p:spPr>
      </p:pic>
      <p:pic>
        <p:nvPicPr>
          <p:cNvPr id="8" name="Picture 7" descr="Screen Shot 2016-08-31 at 11.58.5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637" y="2545772"/>
            <a:ext cx="1692017" cy="9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06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Location 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even: Roaming &amp; Fruit Humber Street.</a:t>
            </a:r>
            <a:endParaRPr lang="en-GB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80" y="1510637"/>
            <a:ext cx="3310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Pot Luck at Fruit</a:t>
            </a:r>
            <a:endParaRPr lang="en-GB" sz="1200" dirty="0"/>
          </a:p>
          <a:p>
            <a:r>
              <a:rPr lang="en-GB" sz="1200" dirty="0"/>
              <a:t>A 2 week programme of nightly events at Fruit including music- stand-ups- films- guest performers each night- celebs from Hull (the thing I remember about Hull) – bands from Hull.</a:t>
            </a:r>
          </a:p>
          <a:p>
            <a:r>
              <a:rPr lang="en-GB" sz="1200" dirty="0"/>
              <a:t>Prescott, Lucy Beaumont, Jarvis Cocker, Alan Johnson, </a:t>
            </a:r>
            <a:r>
              <a:rPr lang="en-GB" sz="1200" dirty="0" err="1"/>
              <a:t>Pinky</a:t>
            </a:r>
            <a:r>
              <a:rPr lang="en-GB" sz="1200" dirty="0"/>
              <a:t>, Bud Sugar</a:t>
            </a:r>
          </a:p>
          <a:p>
            <a:r>
              <a:rPr lang="en-GB" sz="1200" dirty="0"/>
              <a:t> </a:t>
            </a:r>
            <a:endParaRPr lang="en-GB" sz="1200" dirty="0" smtClean="0"/>
          </a:p>
          <a:p>
            <a:r>
              <a:rPr lang="en-GB" sz="1200" b="1" dirty="0" smtClean="0"/>
              <a:t>Other activity on Humber street</a:t>
            </a:r>
            <a:endParaRPr lang="en-GB" sz="1200" b="1" dirty="0"/>
          </a:p>
          <a:p>
            <a:r>
              <a:rPr lang="en-GB" sz="1200" dirty="0" smtClean="0"/>
              <a:t>Street roaming activity through artists looking at the modern Hull with festivals and the spoken word, music &amp; film.</a:t>
            </a:r>
            <a:endParaRPr lang="en-GB" sz="1200" dirty="0"/>
          </a:p>
          <a:p>
            <a:r>
              <a:rPr lang="en-GB" sz="1200" dirty="0"/>
              <a:t>New art exhibition </a:t>
            </a:r>
            <a:r>
              <a:rPr lang="en-GB" sz="1200" dirty="0" smtClean="0"/>
              <a:t>space with an exhibition of Alec Gills a photographers work. 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44" y="1164287"/>
            <a:ext cx="2528455" cy="1893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79" y="1164286"/>
            <a:ext cx="2820265" cy="1893901"/>
          </a:xfrm>
          <a:prstGeom prst="rect">
            <a:avLst/>
          </a:prstGeom>
        </p:spPr>
      </p:pic>
      <p:pic>
        <p:nvPicPr>
          <p:cNvPr id="7" name="Picture 6" descr="Screen Shot 2016-08-31 at 11.25.2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5279" y="3058188"/>
            <a:ext cx="5348721" cy="17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06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026" y="3009282"/>
            <a:ext cx="7979155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3500" b="1" dirty="0" smtClean="0">
                <a:solidFill>
                  <a:srgbClr val="8C01A5"/>
                </a:solidFill>
                <a:latin typeface="Arial Black" panose="020B0A04020102020204" pitchFamily="34" charset="0"/>
                <a:cs typeface="OCR F-Bold OSF"/>
              </a:rPr>
              <a:t>TECHNICAL CONSIDERATIONS</a:t>
            </a:r>
            <a:endParaRPr lang="en-US" sz="3500" b="1" dirty="0" smtClean="0">
              <a:solidFill>
                <a:srgbClr val="8C01A5"/>
              </a:solidFill>
              <a:latin typeface="Arial Black" panose="020B0A04020102020204" pitchFamily="34" charset="0"/>
              <a:cs typeface="OCR F-Bold OSF"/>
            </a:endParaRPr>
          </a:p>
        </p:txBody>
      </p:sp>
    </p:spTree>
    <p:extLst>
      <p:ext uri="{BB962C8B-B14F-4D97-AF65-F5344CB8AC3E}">
        <p14:creationId xmlns:p14="http://schemas.microsoft.com/office/powerpoint/2010/main" val="427421102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14526" y="1683828"/>
            <a:ext cx="8136904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a robust budget along side production and design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for the correct licences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 permissions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 artists and start to create a media and marketing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Check facts and footage used and clear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 a series of story strands across the event pieces.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82287" y="963412"/>
            <a:ext cx="8303702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127" y="511834"/>
            <a:ext cx="8303702" cy="698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Next steps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 descr="SHAPE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824" y="-1"/>
            <a:ext cx="2695434" cy="12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3261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ll 2017 Everyone Invit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31" y="3135550"/>
            <a:ext cx="8553954" cy="14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256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61" y="322975"/>
            <a:ext cx="1228072" cy="6920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1694749"/>
            <a:ext cx="6523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first and opening event of our year as UK City of culture, and the first of the season Made in Hull will be a large scale and comprehensive celebration of the heritage and culture of the city, and a statement of intent of the way we intend to (re)position the </a:t>
            </a:r>
            <a:r>
              <a:rPr lang="en-US" sz="2000" dirty="0" smtClean="0">
                <a:solidFill>
                  <a:schemeClr val="bg1"/>
                </a:solidFill>
              </a:rPr>
              <a:t>city &amp; to engage </a:t>
            </a:r>
            <a:r>
              <a:rPr lang="en-US" sz="2000" dirty="0">
                <a:solidFill>
                  <a:schemeClr val="bg1"/>
                </a:solidFill>
              </a:rPr>
              <a:t>in meaningful ways with its </a:t>
            </a:r>
            <a:r>
              <a:rPr lang="en-US" sz="2000" dirty="0" smtClean="0">
                <a:solidFill>
                  <a:schemeClr val="bg1"/>
                </a:solidFill>
              </a:rPr>
              <a:t>communities. Over 7 days, all are invited</a:t>
            </a:r>
            <a:r>
              <a:rPr lang="is-IS" sz="2000" dirty="0" smtClean="0">
                <a:solidFill>
                  <a:schemeClr val="bg1"/>
                </a:solidFill>
              </a:rPr>
              <a:t>….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790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84772" y="1194021"/>
            <a:ext cx="8024449" cy="37692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sz="145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3527" y="664233"/>
            <a:ext cx="8120526" cy="45157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CORE CREATIVE TEAM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8237" y="2309512"/>
            <a:ext cx="1467584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Sean McAllister</a:t>
            </a: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Creative Director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155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Screen Shot 2016-09-01 at 17.29.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54" y="1204737"/>
            <a:ext cx="1341303" cy="1310409"/>
          </a:xfrm>
          <a:prstGeom prst="rect">
            <a:avLst/>
          </a:prstGeom>
        </p:spPr>
      </p:pic>
      <p:pic>
        <p:nvPicPr>
          <p:cNvPr id="8" name="Picture 7" descr="Screen Shot 2016-09-01 at 17.00.5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957" y="1204737"/>
            <a:ext cx="1325698" cy="1311888"/>
          </a:xfrm>
          <a:prstGeom prst="rect">
            <a:avLst/>
          </a:prstGeom>
        </p:spPr>
      </p:pic>
      <p:pic>
        <p:nvPicPr>
          <p:cNvPr id="9" name="Picture 8" descr="Screen Shot 2016-09-01 at 17.01.5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655" y="1204737"/>
            <a:ext cx="1212273" cy="1320144"/>
          </a:xfrm>
          <a:prstGeom prst="rect">
            <a:avLst/>
          </a:prstGeom>
        </p:spPr>
      </p:pic>
      <p:pic>
        <p:nvPicPr>
          <p:cNvPr id="11" name="Picture 10" descr="Screen Shot 2016-09-01 at 17.29.07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7920" y="1216284"/>
            <a:ext cx="1317663" cy="1308598"/>
          </a:xfrm>
          <a:prstGeom prst="rect">
            <a:avLst/>
          </a:prstGeom>
        </p:spPr>
      </p:pic>
      <p:pic>
        <p:nvPicPr>
          <p:cNvPr id="12" name="Picture 11" descr="Screen Shot 2016-09-01 at 17.35.3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285" y="1146433"/>
            <a:ext cx="1467805" cy="13687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08312" y="2300282"/>
            <a:ext cx="1467584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Rupert Creed</a:t>
            </a: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Writer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155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01352" y="2311827"/>
            <a:ext cx="146758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Ala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Lloyd</a:t>
            </a: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3D &amp; Environmental Designer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155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0612" y="2325687"/>
            <a:ext cx="1467584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Durham </a:t>
            </a:r>
            <a:r>
              <a:rPr lang="en-GB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Marenghi</a:t>
            </a:r>
            <a:endParaRPr lang="en-GB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Lighting Designer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155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7472" y="2325687"/>
            <a:ext cx="146758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Dan Jones</a:t>
            </a: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Composer &amp; Sound Designer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155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4772" y="3068807"/>
            <a:ext cx="82192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Working with Sean McAllister a documentary director the project </a:t>
            </a:r>
            <a:r>
              <a:rPr lang="en-US" sz="1400" dirty="0" smtClean="0">
                <a:solidFill>
                  <a:srgbClr val="000000"/>
                </a:solidFill>
              </a:rPr>
              <a:t>the 7 day event  </a:t>
            </a:r>
            <a:r>
              <a:rPr lang="en-US" sz="1400" dirty="0">
                <a:solidFill>
                  <a:srgbClr val="000000"/>
                </a:solidFill>
              </a:rPr>
              <a:t>captures Hull's history, culture and residents in a dramatic and thematic way by using some of the  heritage buildings and structures as a canvas to hold the conversation about Hull and celebrate </a:t>
            </a:r>
            <a:r>
              <a:rPr lang="en-US" sz="1400" dirty="0" smtClean="0">
                <a:solidFill>
                  <a:srgbClr val="000000"/>
                </a:solidFill>
              </a:rPr>
              <a:t>through 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The core creative </a:t>
            </a:r>
            <a:r>
              <a:rPr lang="en-US" sz="1400" dirty="0" smtClean="0">
                <a:solidFill>
                  <a:srgbClr val="000000"/>
                </a:solidFill>
              </a:rPr>
              <a:t>team are </a:t>
            </a:r>
            <a:r>
              <a:rPr lang="en-US" sz="1400" dirty="0">
                <a:solidFill>
                  <a:srgbClr val="000000"/>
                </a:solidFill>
              </a:rPr>
              <a:t>experts in their fields and are currently in the process of </a:t>
            </a:r>
            <a:r>
              <a:rPr lang="en-US" sz="1400" dirty="0" smtClean="0">
                <a:solidFill>
                  <a:srgbClr val="000000"/>
                </a:solidFill>
              </a:rPr>
              <a:t>commissioning </a:t>
            </a:r>
            <a:r>
              <a:rPr lang="en-US" sz="1400" dirty="0">
                <a:solidFill>
                  <a:srgbClr val="000000"/>
                </a:solidFill>
              </a:rPr>
              <a:t>several local and national artists to create a response on and around the Old town and Marina area of the </a:t>
            </a:r>
            <a:r>
              <a:rPr lang="en-US" sz="1400" dirty="0" smtClean="0">
                <a:solidFill>
                  <a:srgbClr val="000000"/>
                </a:solidFill>
              </a:rPr>
              <a:t>city as well as looking at the project and ensuring coherence and cohesion between sites.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1384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84772" y="1194021"/>
            <a:ext cx="8024449" cy="37692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sz="145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4772" y="664233"/>
            <a:ext cx="8219281" cy="4005012"/>
            <a:chOff x="484772" y="664233"/>
            <a:chExt cx="8219281" cy="4005012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583527" y="664233"/>
              <a:ext cx="8120526" cy="451579"/>
            </a:xfrm>
            <a:prstGeom prst="rect">
              <a:avLst/>
            </a:prstGeom>
          </p:spPr>
          <p:txBody>
            <a:bodyPr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70000"/>
                </a:lnSpc>
              </a:pPr>
              <a:r>
                <a:rPr lang="en-GB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CORE </a:t>
              </a:r>
              <a:r>
                <a:rPr lang="en-GB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PRODUCTION TEAM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4772" y="3068807"/>
              <a:ext cx="821928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Working </a:t>
              </a:r>
              <a:r>
                <a:rPr lang="en-US" sz="1400" dirty="0">
                  <a:solidFill>
                    <a:srgbClr val="000000"/>
                  </a:solidFill>
                </a:rPr>
                <a:t>with </a:t>
              </a:r>
              <a:r>
                <a:rPr lang="en-US" sz="1400" dirty="0" smtClean="0">
                  <a:solidFill>
                    <a:srgbClr val="000000"/>
                  </a:solidFill>
                </a:rPr>
                <a:t>Niccy Hallifax the Producer and Chris </a:t>
              </a:r>
              <a:r>
                <a:rPr lang="en-US" sz="1400" dirty="0" smtClean="0">
                  <a:solidFill>
                    <a:srgbClr val="000000"/>
                  </a:solidFill>
                </a:rPr>
                <a:t>Clay </a:t>
              </a:r>
              <a:r>
                <a:rPr lang="en-US" sz="1400" dirty="0" smtClean="0">
                  <a:solidFill>
                    <a:srgbClr val="000000"/>
                  </a:solidFill>
                </a:rPr>
                <a:t>the technical director with the production and technical </a:t>
              </a:r>
              <a:r>
                <a:rPr lang="en-US" sz="1400" dirty="0" smtClean="0">
                  <a:solidFill>
                    <a:srgbClr val="000000"/>
                  </a:solidFill>
                </a:rPr>
                <a:t>production </a:t>
              </a:r>
              <a:r>
                <a:rPr lang="en-US" sz="1400" dirty="0" smtClean="0">
                  <a:solidFill>
                    <a:srgbClr val="000000"/>
                  </a:solidFill>
                </a:rPr>
                <a:t>team are working with ground </a:t>
              </a:r>
              <a:r>
                <a:rPr lang="en-US" sz="1400" dirty="0" smtClean="0">
                  <a:solidFill>
                    <a:srgbClr val="000000"/>
                  </a:solidFill>
                </a:rPr>
                <a:t>control have been brought in to manage and help deliver the technical and operations aspects of the overall project for the Opening.</a:t>
              </a:r>
              <a:endParaRPr lang="en-US" sz="1400" dirty="0">
                <a:solidFill>
                  <a:srgbClr val="000000"/>
                </a:solidFill>
              </a:endParaRPr>
            </a:p>
            <a:p>
              <a:endParaRPr lang="en-US" sz="1400" dirty="0">
                <a:solidFill>
                  <a:srgbClr val="000000"/>
                </a:solidFill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This team will work with the core creative team in tandem to ensure that all the artists visions are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realised</a:t>
              </a:r>
              <a:r>
                <a:rPr lang="en-US" sz="1400" dirty="0" smtClean="0">
                  <a:solidFill>
                    <a:srgbClr val="000000"/>
                  </a:solidFill>
                </a:rPr>
                <a:t> as well as ensuring that the event is smooth running and operationally delivered in a befitting manner with the correct licenses and permissions etc.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6" descr="Screen Shot 2016-09-13 at 08.34.4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342" y="1275489"/>
            <a:ext cx="1326469" cy="13568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82227" y="2424962"/>
            <a:ext cx="1467584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Chris Clay</a:t>
            </a: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Technical  Director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155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Picture 19" descr="Screen Shot 2016-09-13 at 08.36.3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46" y="1287034"/>
            <a:ext cx="1352300" cy="1345330"/>
          </a:xfrm>
          <a:prstGeom prst="rect">
            <a:avLst/>
          </a:prstGeom>
        </p:spPr>
      </p:pic>
      <p:pic>
        <p:nvPicPr>
          <p:cNvPr id="21" name="Picture 20" descr="Screen Shot 2016-09-13 at 08.36.2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629" y="1287035"/>
            <a:ext cx="1184213" cy="134533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89127" y="2415732"/>
            <a:ext cx="1467584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Jon Drape</a:t>
            </a: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Ground Control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155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11477" y="2429592"/>
            <a:ext cx="1467584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Kate Doyle</a:t>
            </a: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Ground Control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155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11" descr="Screen Shot 2016-09-01 at 17.30.05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07" y="1275489"/>
            <a:ext cx="1532120" cy="13104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1375" y="2398130"/>
            <a:ext cx="1467584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Niccy Hallifax</a:t>
            </a:r>
          </a:p>
          <a:p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Creative Producer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155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7441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14526" y="1672283"/>
            <a:ext cx="8136904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5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kick off a year long programme that really does showcase the City as the national cultural centre for </a:t>
            </a:r>
            <a:r>
              <a:rPr lang="en-GB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en-GB" sz="15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unlock Hulls heritage and show its prospects in a dynamic &amp; inclusive way using the buildings as canvases &amp; the people as the live performance.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connect individuals and communities  &amp; build the cultural input into the UK psyche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uncover and celebrate the intangible things which make Hull unique: the “Spirit of Hull”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82287" y="963412"/>
            <a:ext cx="8303702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127" y="511834"/>
            <a:ext cx="8303702" cy="698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Project Aims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 descr="SHAPE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824" y="-1"/>
            <a:ext cx="2695434" cy="12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0206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887" y="426720"/>
            <a:ext cx="654410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3000" b="1" dirty="0" smtClean="0">
                <a:solidFill>
                  <a:srgbClr val="8C01A5"/>
                </a:solidFill>
                <a:latin typeface="Arial Black" panose="020B0A04020102020204" pitchFamily="34" charset="0"/>
                <a:cs typeface="OCR F-Bold OSF"/>
              </a:rPr>
              <a:t>Key Themes: Opening</a:t>
            </a:r>
            <a:r>
              <a:rPr lang="is-IS" sz="3000" b="1" dirty="0" smtClean="0">
                <a:solidFill>
                  <a:srgbClr val="8C01A5"/>
                </a:solidFill>
                <a:latin typeface="Arial Black" panose="020B0A04020102020204" pitchFamily="34" charset="0"/>
                <a:cs typeface="OCR F-Bold OSF"/>
              </a:rPr>
              <a:t>….</a:t>
            </a:r>
            <a:endParaRPr lang="en-US" sz="2800" b="1" dirty="0" smtClean="0">
              <a:solidFill>
                <a:srgbClr val="8C01A5"/>
              </a:solidFill>
              <a:latin typeface="Arial Black" panose="020B0A04020102020204" pitchFamily="34" charset="0"/>
              <a:cs typeface="OCR F-Bold OS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249" y="1255267"/>
            <a:ext cx="8622751" cy="302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 smtClean="0">
                <a:latin typeface="+mj-lt"/>
              </a:rPr>
              <a:t>The </a:t>
            </a:r>
            <a:r>
              <a:rPr lang="en-GB" sz="1600" dirty="0">
                <a:latin typeface="+mj-lt"/>
              </a:rPr>
              <a:t>story of a city and its people over the past </a:t>
            </a:r>
            <a:r>
              <a:rPr lang="en-GB" sz="1600" dirty="0" smtClean="0">
                <a:latin typeface="+mj-lt"/>
              </a:rPr>
              <a:t>70 </a:t>
            </a:r>
            <a:r>
              <a:rPr lang="en-GB" sz="1600" dirty="0">
                <a:latin typeface="+mj-lt"/>
              </a:rPr>
              <a:t>years- told on its buildings, shop windows, streets, skyline and public spaces through projected film, image, sound, words, light and live </a:t>
            </a:r>
            <a:r>
              <a:rPr lang="en-GB" sz="1600" dirty="0" smtClean="0">
                <a:latin typeface="+mj-lt"/>
              </a:rPr>
              <a:t>performance.</a:t>
            </a:r>
          </a:p>
          <a:p>
            <a:pPr lvl="0"/>
            <a:endParaRPr lang="en-GB" sz="1600" dirty="0" smtClean="0">
              <a:latin typeface="+mj-lt"/>
            </a:endParaRPr>
          </a:p>
          <a:p>
            <a:pPr lvl="0"/>
            <a:endParaRPr lang="en-GB" sz="1600" dirty="0">
              <a:latin typeface="+mj-lt"/>
            </a:endParaRPr>
          </a:p>
          <a:p>
            <a:pPr lvl="0"/>
            <a:endParaRPr lang="en-GB" sz="1600" dirty="0">
              <a:latin typeface="+mj-lt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1600" dirty="0">
                <a:latin typeface="+mj-lt"/>
              </a:rPr>
              <a:t>Significant shared events and </a:t>
            </a:r>
            <a:r>
              <a:rPr lang="en-GB" sz="1600" dirty="0" smtClean="0">
                <a:latin typeface="+mj-lt"/>
              </a:rPr>
              <a:t>achievements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dirty="0" smtClean="0">
                <a:latin typeface="+mj-lt"/>
              </a:rPr>
              <a:t>Connectivity </a:t>
            </a:r>
            <a:r>
              <a:rPr lang="en-GB" sz="1600" dirty="0">
                <a:latin typeface="+mj-lt"/>
              </a:rPr>
              <a:t>&amp; insularity. </a:t>
            </a:r>
            <a:endParaRPr lang="en-GB" sz="1600" dirty="0" smtClean="0">
              <a:latin typeface="+mj-lt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1600" dirty="0" smtClean="0">
                <a:latin typeface="+mj-lt"/>
              </a:rPr>
              <a:t>The </a:t>
            </a:r>
            <a:r>
              <a:rPr lang="en-GB" sz="1600" dirty="0">
                <a:latin typeface="+mj-lt"/>
              </a:rPr>
              <a:t>community’s values &amp; attitudes- </a:t>
            </a:r>
            <a:r>
              <a:rPr lang="en-GB" sz="1600" dirty="0" smtClean="0">
                <a:latin typeface="+mj-lt"/>
              </a:rPr>
              <a:t>innovators </a:t>
            </a:r>
            <a:r>
              <a:rPr lang="en-GB" sz="1600" dirty="0">
                <a:latin typeface="+mj-lt"/>
              </a:rPr>
              <a:t>&amp; achievers- its humour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dirty="0">
                <a:latin typeface="+mj-lt"/>
              </a:rPr>
              <a:t>Hull people at work </a:t>
            </a:r>
            <a:r>
              <a:rPr lang="en-GB" sz="1600" dirty="0" smtClean="0">
                <a:latin typeface="+mj-lt"/>
              </a:rPr>
              <a:t>Hull </a:t>
            </a:r>
            <a:r>
              <a:rPr lang="en-GB" sz="1600" dirty="0">
                <a:latin typeface="+mj-lt"/>
              </a:rPr>
              <a:t>people at play </a:t>
            </a:r>
            <a:endParaRPr lang="en-GB" sz="1600" dirty="0" smtClean="0">
              <a:latin typeface="+mj-lt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1600" dirty="0" smtClean="0">
                <a:latin typeface="+mj-lt"/>
              </a:rPr>
              <a:t>The </a:t>
            </a:r>
            <a:r>
              <a:rPr lang="en-GB" sz="1600" dirty="0">
                <a:latin typeface="+mj-lt"/>
              </a:rPr>
              <a:t>Characters of Hull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dirty="0">
                <a:latin typeface="+mj-lt"/>
              </a:rPr>
              <a:t>Dead Bod- a local folklore </a:t>
            </a:r>
            <a:r>
              <a:rPr lang="en-GB" sz="1600" dirty="0" smtClean="0">
                <a:latin typeface="+mj-lt"/>
              </a:rPr>
              <a:t>icon.</a:t>
            </a:r>
            <a:endParaRPr lang="en-GB" sz="1550" b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  <a:p>
            <a:pPr lvl="0"/>
            <a:endParaRPr lang="en-GB" sz="145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5425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026" y="3009282"/>
            <a:ext cx="7979155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3500" b="1" dirty="0" smtClean="0">
                <a:solidFill>
                  <a:srgbClr val="8C01A5"/>
                </a:solidFill>
                <a:latin typeface="Arial Black" panose="020B0A04020102020204" pitchFamily="34" charset="0"/>
                <a:cs typeface="OCR F-Bold OSF"/>
              </a:rPr>
              <a:t>LOCATIONS, ARTISTS</a:t>
            </a:r>
            <a:endParaRPr lang="en-GB" sz="3500" b="1" dirty="0">
              <a:solidFill>
                <a:srgbClr val="8C01A5"/>
              </a:solidFill>
              <a:latin typeface="Arial Black" panose="020B0A04020102020204" pitchFamily="34" charset="0"/>
              <a:cs typeface="OCR F-Bold OSF"/>
            </a:endParaRPr>
          </a:p>
          <a:p>
            <a:pPr>
              <a:lnSpc>
                <a:spcPct val="70000"/>
              </a:lnSpc>
            </a:pPr>
            <a:r>
              <a:rPr lang="en-GB" sz="3500" b="1" dirty="0" smtClean="0">
                <a:solidFill>
                  <a:srgbClr val="8C01A5"/>
                </a:solidFill>
                <a:latin typeface="Arial Black" panose="020B0A04020102020204" pitchFamily="34" charset="0"/>
                <a:cs typeface="OCR F-Bold OSF"/>
              </a:rPr>
              <a:t>Phase 1 &amp; 2.</a:t>
            </a:r>
            <a:endParaRPr lang="en-US" sz="3500" b="1" dirty="0" smtClean="0">
              <a:solidFill>
                <a:srgbClr val="8C01A5"/>
              </a:solidFill>
              <a:latin typeface="Arial Black" panose="020B0A04020102020204" pitchFamily="34" charset="0"/>
              <a:cs typeface="OCR F-Bold OSF"/>
            </a:endParaRPr>
          </a:p>
        </p:txBody>
      </p:sp>
    </p:spTree>
    <p:extLst>
      <p:ext uri="{BB962C8B-B14F-4D97-AF65-F5344CB8AC3E}">
        <p14:creationId xmlns:p14="http://schemas.microsoft.com/office/powerpoint/2010/main" val="374481051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735" y="2463949"/>
            <a:ext cx="2453266" cy="159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Location One: Queen Victoria Square.</a:t>
            </a:r>
            <a:endParaRPr lang="en-GB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" name="Picture 2" descr="IMG_006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819" y="1063228"/>
            <a:ext cx="4745181" cy="1400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980" y="1245102"/>
            <a:ext cx="3590565" cy="360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The ‘big theme’ story of Hull over 75 years</a:t>
            </a:r>
            <a:r>
              <a:rPr lang="en-GB" sz="1200" dirty="0"/>
              <a:t>- what we’ve achieved, endured &amp; celebrated at work, at play &amp; in our culture- the significant shared city experiences that have instilled confidence, creativity, resilience, a strong community identity, an ability to re-invent ourselves and seize the moment that is 2017. </a:t>
            </a:r>
          </a:p>
          <a:p>
            <a:r>
              <a:rPr lang="en-GB" sz="1200" dirty="0"/>
              <a:t> </a:t>
            </a:r>
          </a:p>
          <a:p>
            <a:pPr lvl="0"/>
            <a:r>
              <a:rPr lang="en-GB" sz="1200" b="1" dirty="0"/>
              <a:t>The Blitz</a:t>
            </a:r>
            <a:r>
              <a:rPr lang="en-GB" sz="1200" dirty="0"/>
              <a:t> - bombing raid, city devastation, the people’s resilience, barrage balloons, the rebuild &amp; regeneration</a:t>
            </a:r>
          </a:p>
          <a:p>
            <a:pPr lvl="0"/>
            <a:r>
              <a:rPr lang="en-GB" sz="1200" b="1" dirty="0"/>
              <a:t>The docks &amp; fishing</a:t>
            </a:r>
            <a:r>
              <a:rPr lang="en-GB" sz="1200" dirty="0"/>
              <a:t> (the flooding wave, the post war boom in port &amp; maritime trade &amp; employment, the loss of men &amp; the 1968 Headscarf Revolutionaries / 70’s decline)</a:t>
            </a:r>
          </a:p>
          <a:p>
            <a:pPr lvl="0"/>
            <a:r>
              <a:rPr lang="en-GB" sz="1200" b="1" dirty="0"/>
              <a:t>Hull game-changers, achievers</a:t>
            </a:r>
            <a:r>
              <a:rPr lang="en-GB" sz="1200" dirty="0"/>
              <a:t> (in politics, art, sport, construction &amp; industry) </a:t>
            </a:r>
          </a:p>
          <a:p>
            <a:r>
              <a:rPr lang="en-GB" sz="1200" b="1" dirty="0"/>
              <a:t> &amp; shared events &amp; achievements’</a:t>
            </a:r>
            <a:r>
              <a:rPr lang="en-GB" sz="1200" dirty="0"/>
              <a:t> – Hull Fair- Humber Bridge- The future &amp; wind power. </a:t>
            </a:r>
            <a:endParaRPr lang="en-US" sz="1200" dirty="0"/>
          </a:p>
        </p:txBody>
      </p:sp>
      <p:pic>
        <p:nvPicPr>
          <p:cNvPr id="5" name="Picture 4" descr="Screen Shot 2016-08-31 at 11.27.5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734" y="3640857"/>
            <a:ext cx="2453266" cy="1326771"/>
          </a:xfrm>
          <a:prstGeom prst="rect">
            <a:avLst/>
          </a:prstGeom>
        </p:spPr>
      </p:pic>
      <p:pic>
        <p:nvPicPr>
          <p:cNvPr id="6" name="Picture 5" descr="Screen Shot 2016-08-31 at 09.47.12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819" y="3640856"/>
            <a:ext cx="2291915" cy="1327126"/>
          </a:xfrm>
          <a:prstGeom prst="rect">
            <a:avLst/>
          </a:prstGeom>
        </p:spPr>
      </p:pic>
      <p:pic>
        <p:nvPicPr>
          <p:cNvPr id="7" name="Picture 6" descr="Screen Shot 2016-08-31 at 11.37.4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819" y="2463948"/>
            <a:ext cx="2291915" cy="11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57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Location Two: </a:t>
            </a:r>
            <a:r>
              <a:rPr lang="en-GB" sz="2800" b="1" dirty="0" err="1" smtClean="0">
                <a:solidFill>
                  <a:schemeClr val="accent2"/>
                </a:solidFill>
                <a:latin typeface="+mn-lt"/>
              </a:rPr>
              <a:t>Whitefriargate</a:t>
            </a:r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 Street.</a:t>
            </a:r>
            <a:endParaRPr lang="en-GB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81" y="1014202"/>
            <a:ext cx="3359656" cy="360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THE CHARACTERS OF HULL</a:t>
            </a:r>
            <a:endParaRPr lang="en-GB" sz="1200" dirty="0"/>
          </a:p>
          <a:p>
            <a:r>
              <a:rPr lang="en-GB" sz="1200" dirty="0"/>
              <a:t>The major themes we are exploring but told in a more intimate &amp; in-depth way through the people of Hull. </a:t>
            </a:r>
          </a:p>
          <a:p>
            <a:r>
              <a:rPr lang="en-GB" sz="1200" dirty="0"/>
              <a:t>Hull characters take us in and through the archive material giving it a human </a:t>
            </a:r>
            <a:r>
              <a:rPr lang="en-GB" sz="1200" dirty="0" smtClean="0"/>
              <a:t>face</a:t>
            </a:r>
            <a:endParaRPr lang="en-GB" sz="1200" dirty="0"/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The street of folklore – a chance to meet the characters of Hull telling their stories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The street narrative focuses on ‘Hull at Play’- how we enjoyed ourselves – how we spent our hard earned cash from work, our leisure time in the city and on holiday- through times of full employment in the 60s, declining in the </a:t>
            </a:r>
            <a:r>
              <a:rPr lang="en-GB" sz="1200" dirty="0" smtClean="0"/>
              <a:t>70s and 80s </a:t>
            </a:r>
            <a:r>
              <a:rPr lang="en-GB" sz="1200" dirty="0"/>
              <a:t>to </a:t>
            </a:r>
            <a:r>
              <a:rPr lang="en-GB" sz="1200" dirty="0" smtClean="0"/>
              <a:t>the BSF initiative in the 00’s.</a:t>
            </a:r>
            <a:r>
              <a:rPr lang="en-GB" sz="1200" dirty="0"/>
              <a:t> </a:t>
            </a:r>
            <a:r>
              <a:rPr lang="en-GB" sz="1200" dirty="0" smtClean="0"/>
              <a:t>Then through to now </a:t>
            </a:r>
            <a:r>
              <a:rPr lang="en-GB" sz="1200" dirty="0"/>
              <a:t>through each generation, linking economic prosperity &amp; </a:t>
            </a:r>
            <a:r>
              <a:rPr lang="en-GB" sz="1200" dirty="0" smtClean="0"/>
              <a:t>leisure of the city.</a:t>
            </a:r>
            <a:endParaRPr lang="en-GB" sz="1200" dirty="0"/>
          </a:p>
        </p:txBody>
      </p:sp>
      <p:pic>
        <p:nvPicPr>
          <p:cNvPr id="5" name="Picture 4" descr="IMG_004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001" y="1293090"/>
            <a:ext cx="4699000" cy="1230486"/>
          </a:xfrm>
          <a:prstGeom prst="rect">
            <a:avLst/>
          </a:prstGeom>
        </p:spPr>
      </p:pic>
      <p:pic>
        <p:nvPicPr>
          <p:cNvPr id="6" name="Picture 5" descr="Screen Shot 2016-08-31 at 14.19.06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000" y="2523576"/>
            <a:ext cx="4698999" cy="18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874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ULL CITY OF CULTU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B5D6"/>
      </a:accent1>
      <a:accent2>
        <a:srgbClr val="8C00A6"/>
      </a:accent2>
      <a:accent3>
        <a:srgbClr val="F7DD18"/>
      </a:accent3>
      <a:accent4>
        <a:srgbClr val="EB3EA8"/>
      </a:accent4>
      <a:accent5>
        <a:srgbClr val="E62E52"/>
      </a:accent5>
      <a:accent6>
        <a:srgbClr val="85D200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HULL CITY OF CULTU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B5D6"/>
      </a:accent1>
      <a:accent2>
        <a:srgbClr val="8C00A6"/>
      </a:accent2>
      <a:accent3>
        <a:srgbClr val="F7DD18"/>
      </a:accent3>
      <a:accent4>
        <a:srgbClr val="EB3EA8"/>
      </a:accent4>
      <a:accent5>
        <a:srgbClr val="E62E52"/>
      </a:accent5>
      <a:accent6>
        <a:srgbClr val="85D2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4" ma:contentTypeDescription="Create a new document." ma:contentTypeScope="" ma:versionID="01387e538d303d4511b38984cb8f4137">
  <xsd:schema xmlns:xsd="http://www.w3.org/2001/XMLSchema" xmlns:xs="http://www.w3.org/2001/XMLSchema" xmlns:p="http://schemas.microsoft.com/office/2006/metadata/properties" xmlns:ns2="80129174-c05c-43cc-8e32-21fcbdfe51bb" targetNamespace="http://schemas.microsoft.com/office/2006/metadata/properties" ma:root="true" ma:fieldsID="d9df92410fb100edcedf31af840db09e" ns2:_="">
    <xsd:import namespace="80129174-c05c-43cc-8e32-21fcbdfe51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53D340-789D-4876-80D4-A8A0F326FF7F}"/>
</file>

<file path=customXml/itemProps2.xml><?xml version="1.0" encoding="utf-8"?>
<ds:datastoreItem xmlns:ds="http://schemas.openxmlformats.org/officeDocument/2006/customXml" ds:itemID="{EDF2DC86-B38C-4ECE-8CA8-14335EE343D9}"/>
</file>

<file path=customXml/itemProps3.xml><?xml version="1.0" encoding="utf-8"?>
<ds:datastoreItem xmlns:ds="http://schemas.openxmlformats.org/officeDocument/2006/customXml" ds:itemID="{4061B5C2-D944-4EA6-A5DF-B04F53F2A458}"/>
</file>

<file path=docProps/app.xml><?xml version="1.0" encoding="utf-8"?>
<Properties xmlns="http://schemas.openxmlformats.org/officeDocument/2006/extended-properties" xmlns:vt="http://schemas.openxmlformats.org/officeDocument/2006/docPropsVTypes">
  <TotalTime>6228</TotalTime>
  <Words>1033</Words>
  <Application>Microsoft Macintosh PowerPoint</Application>
  <PresentationFormat>On-screen Show (16:9)</PresentationFormat>
  <Paragraphs>132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Office Theme</vt:lpstr>
      <vt:lpstr>9_Custom Design</vt:lpstr>
      <vt:lpstr>3_Custom Design</vt:lpstr>
      <vt:lpstr>1_Custom Design</vt:lpstr>
      <vt:lpstr>6_Custom Design</vt:lpstr>
      <vt:lpstr>5_Custom Design</vt:lpstr>
      <vt:lpstr>2_Custom Design</vt:lpstr>
      <vt:lpstr>12_Custom Design</vt:lpstr>
      <vt:lpstr>8_Custom Design</vt:lpstr>
      <vt:lpstr>7_Custom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 One: Queen Victoria Square.</vt:lpstr>
      <vt:lpstr>Location Two: Whitefriargate Street.</vt:lpstr>
      <vt:lpstr>Location Three: Oriel House. (in discussion)</vt:lpstr>
      <vt:lpstr>Location Four: The Underpass.</vt:lpstr>
      <vt:lpstr>Location Five: The Deep.</vt:lpstr>
      <vt:lpstr>Location Six: Zebedee’s Yard.</vt:lpstr>
      <vt:lpstr>Location Seven: Roaming &amp; Fruit Humber Street.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Contractor</dc:creator>
  <cp:lastModifiedBy>niccy hallifax</cp:lastModifiedBy>
  <cp:revision>352</cp:revision>
  <cp:lastPrinted>2015-10-21T09:45:34Z</cp:lastPrinted>
  <dcterms:created xsi:type="dcterms:W3CDTF">2015-10-14T11:25:04Z</dcterms:created>
  <dcterms:modified xsi:type="dcterms:W3CDTF">2016-09-14T12:56:05Z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